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38"/>
  </p:notesMasterIdLst>
  <p:sldIdLst>
    <p:sldId id="256" r:id="rId2"/>
    <p:sldId id="258" r:id="rId3"/>
    <p:sldId id="272" r:id="rId4"/>
    <p:sldId id="273" r:id="rId5"/>
    <p:sldId id="276" r:id="rId6"/>
    <p:sldId id="277" r:id="rId7"/>
    <p:sldId id="265" r:id="rId8"/>
    <p:sldId id="303" r:id="rId9"/>
    <p:sldId id="304" r:id="rId10"/>
    <p:sldId id="271" r:id="rId11"/>
    <p:sldId id="278" r:id="rId12"/>
    <p:sldId id="291" r:id="rId13"/>
    <p:sldId id="264" r:id="rId14"/>
    <p:sldId id="270" r:id="rId15"/>
    <p:sldId id="279" r:id="rId16"/>
    <p:sldId id="292" r:id="rId17"/>
    <p:sldId id="261" r:id="rId18"/>
    <p:sldId id="296" r:id="rId19"/>
    <p:sldId id="267" r:id="rId20"/>
    <p:sldId id="282" r:id="rId21"/>
    <p:sldId id="293" r:id="rId22"/>
    <p:sldId id="259" r:id="rId23"/>
    <p:sldId id="298" r:id="rId24"/>
    <p:sldId id="268" r:id="rId25"/>
    <p:sldId id="299" r:id="rId26"/>
    <p:sldId id="300" r:id="rId27"/>
    <p:sldId id="295" r:id="rId28"/>
    <p:sldId id="301" r:id="rId29"/>
    <p:sldId id="266" r:id="rId30"/>
    <p:sldId id="281" r:id="rId31"/>
    <p:sldId id="294" r:id="rId32"/>
    <p:sldId id="260" r:id="rId33"/>
    <p:sldId id="297" r:id="rId34"/>
    <p:sldId id="269" r:id="rId35"/>
    <p:sldId id="274" r:id="rId36"/>
    <p:sldId id="30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9" autoAdjust="0"/>
    <p:restoredTop sz="66667" autoAdjust="0"/>
  </p:normalViewPr>
  <p:slideViewPr>
    <p:cSldViewPr snapToGrid="0" snapToObjects="1">
      <p:cViewPr>
        <p:scale>
          <a:sx n="76" d="100"/>
          <a:sy n="76" d="100"/>
        </p:scale>
        <p:origin x="-804" y="5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04D8E-D7CB-3B48-B5EC-21A1B3F5F7A9}" type="datetimeFigureOut">
              <a:rPr lang="en-US" smtClean="0"/>
              <a:t>4/9/2012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A9B605-1D6C-AF41-86DA-6D17B3CD171B}" type="slidenum">
              <a:rPr lang="en-US" smtClean="0"/>
              <a:t>‹#›</a:t>
            </a:fld>
            <a:endParaRPr lang="en-US"/>
          </a:p>
        </p:txBody>
      </p:sp>
    </p:spTree>
    <p:extLst>
      <p:ext uri="{BB962C8B-B14F-4D97-AF65-F5344CB8AC3E}">
        <p14:creationId xmlns:p14="http://schemas.microsoft.com/office/powerpoint/2010/main" val="34902997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etstate.com/states/intro/ak_intro_purchase_check.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March 30, 1867, the United States agreed to purchase Alaska from Russia for $7.2 million dollars, about two cents an acre; "Seward's Folly" many called it, after Secretary of State William H. Seward. A </a:t>
            </a:r>
            <a:r>
              <a:rPr lang="en-US" dirty="0" smtClean="0">
                <a:hlinkClick r:id="rId3"/>
              </a:rPr>
              <a:t>check for $7,200,000.00</a:t>
            </a:r>
            <a:r>
              <a:rPr lang="en-US" dirty="0" smtClean="0"/>
              <a:t> was issued on August 1, 1868 and made payable to </a:t>
            </a:r>
            <a:r>
              <a:rPr lang="en-US" dirty="0" err="1" smtClean="0"/>
              <a:t>Edouard</a:t>
            </a:r>
            <a:r>
              <a:rPr lang="en-US" dirty="0" smtClean="0"/>
              <a:t> de </a:t>
            </a:r>
            <a:r>
              <a:rPr lang="en-US" dirty="0" err="1" smtClean="0"/>
              <a:t>Stoeckl</a:t>
            </a:r>
            <a:r>
              <a:rPr lang="en-US" dirty="0" smtClean="0"/>
              <a:t>, the Russian Minister to the United States.</a:t>
            </a:r>
          </a:p>
          <a:p>
            <a:r>
              <a:rPr lang="en-US" dirty="0" smtClean="0"/>
              <a:t>On January 3, 1959, Alaska, with a land mass larger than Texas, California and Montana combined, became the 49th state in the union. It is a large state, 1/5 the size of all the other states together, reaching so far to the west that the International Date Line had to be bent to keep the state all in the same day. It's also the only U.S. state extending into the Eastern Hemisphere.</a:t>
            </a:r>
          </a:p>
          <a:p>
            <a:endParaRPr lang="en-US" dirty="0"/>
          </a:p>
        </p:txBody>
      </p:sp>
      <p:sp>
        <p:nvSpPr>
          <p:cNvPr id="4" name="Slide Number Placeholder 3"/>
          <p:cNvSpPr>
            <a:spLocks noGrp="1"/>
          </p:cNvSpPr>
          <p:nvPr>
            <p:ph type="sldNum" sz="quarter" idx="10"/>
          </p:nvPr>
        </p:nvSpPr>
        <p:spPr/>
        <p:txBody>
          <a:bodyPr/>
          <a:lstStyle/>
          <a:p>
            <a:fld id="{A6A9B605-1D6C-AF41-86DA-6D17B3CD171B}" type="slidenum">
              <a:rPr lang="en-US" smtClean="0"/>
              <a:t>2</a:t>
            </a:fld>
            <a:endParaRPr lang="en-US"/>
          </a:p>
        </p:txBody>
      </p:sp>
    </p:spTree>
    <p:extLst>
      <p:ext uri="{BB962C8B-B14F-4D97-AF65-F5344CB8AC3E}">
        <p14:creationId xmlns:p14="http://schemas.microsoft.com/office/powerpoint/2010/main" val="1492568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Tlingit culture</a:t>
            </a:r>
            <a:r>
              <a:rPr lang="en-US" dirty="0" smtClean="0"/>
              <a:t> through the award-winning film </a:t>
            </a:r>
            <a:r>
              <a:rPr lang="en-US" i="1" dirty="0" smtClean="0"/>
              <a:t>Seeing Daylight</a:t>
            </a:r>
            <a:r>
              <a:rPr lang="en-US" dirty="0" smtClean="0"/>
              <a:t>, shown in </a:t>
            </a:r>
            <a:r>
              <a:rPr lang="en-US" b="1" dirty="0" smtClean="0"/>
              <a:t>HD Blu-Ray</a:t>
            </a:r>
            <a:r>
              <a:rPr lang="en-US" dirty="0" smtClean="0"/>
              <a:t> every half hour. </a:t>
            </a:r>
            <a:endParaRPr lang="en-US" dirty="0"/>
          </a:p>
        </p:txBody>
      </p:sp>
      <p:sp>
        <p:nvSpPr>
          <p:cNvPr id="4" name="Slide Number Placeholder 3"/>
          <p:cNvSpPr>
            <a:spLocks noGrp="1"/>
          </p:cNvSpPr>
          <p:nvPr>
            <p:ph type="sldNum" sz="quarter" idx="10"/>
          </p:nvPr>
        </p:nvSpPr>
        <p:spPr/>
        <p:txBody>
          <a:bodyPr/>
          <a:lstStyle/>
          <a:p>
            <a:fld id="{A6A9B605-1D6C-AF41-86DA-6D17B3CD171B}" type="slidenum">
              <a:rPr lang="en-US" smtClean="0"/>
              <a:t>19</a:t>
            </a:fld>
            <a:endParaRPr lang="en-US"/>
          </a:p>
        </p:txBody>
      </p:sp>
    </p:spTree>
    <p:extLst>
      <p:ext uri="{BB962C8B-B14F-4D97-AF65-F5344CB8AC3E}">
        <p14:creationId xmlns:p14="http://schemas.microsoft.com/office/powerpoint/2010/main" val="512186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Mount McKinley (Denali) is the highest mountain in North America and perhaps the single most impressive mountain in the world--all higher peaks are in the greater Himalaya or in the Andes, part of enormous mountain ranges. McKinley rises almost alone, 16,000 feet above the snowline, with only nearby Mount Foraker even close to it in height. Although McKinley is part of the Alaska Range, a massive ice-clad range of spectacular peaks, it so utterly dominates its area that what would otherwise be major ice peaks sometimes seem like mere foothills.</a:t>
            </a:r>
          </a:p>
          <a:p>
            <a:r>
              <a:rPr lang="en-US" dirty="0" smtClean="0"/>
              <a:t>McKinley is also perhaps the coldest mountain in the world outside of Antarctica--its combination of great height, high latitude, and terrible weather are literally unique. The summit area is below zero degrees Fahrenheit almost all of the time, and ferocious wind lashes the peak virtually incessantly.</a:t>
            </a:r>
          </a:p>
          <a:p>
            <a:endParaRPr lang="en-US" dirty="0"/>
          </a:p>
        </p:txBody>
      </p:sp>
      <p:sp>
        <p:nvSpPr>
          <p:cNvPr id="4" name="Slide Number Placeholder 3"/>
          <p:cNvSpPr>
            <a:spLocks noGrp="1"/>
          </p:cNvSpPr>
          <p:nvPr>
            <p:ph type="sldNum" sz="quarter" idx="10"/>
          </p:nvPr>
        </p:nvSpPr>
        <p:spPr/>
        <p:txBody>
          <a:bodyPr/>
          <a:lstStyle/>
          <a:p>
            <a:fld id="{A6A9B605-1D6C-AF41-86DA-6D17B3CD171B}" type="slidenum">
              <a:rPr lang="en-US" smtClean="0"/>
              <a:t>28</a:t>
            </a:fld>
            <a:endParaRPr lang="en-US"/>
          </a:p>
        </p:txBody>
      </p:sp>
    </p:spTree>
    <p:extLst>
      <p:ext uri="{BB962C8B-B14F-4D97-AF65-F5344CB8AC3E}">
        <p14:creationId xmlns:p14="http://schemas.microsoft.com/office/powerpoint/2010/main" val="3652961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Mount McKinley (Denali) is the highest mountain in North America and perhaps the single most impressive mountain in the world--all higher peaks are in the greater Himalaya or in the Andes, part of enormous mountain ranges. McKinley rises almost alone, 16,000 feet above the snowline, with only nearby Mount Foraker even close to it in height. Although McKinley is part of the Alaska Range, a massive ice-clad range of spectacular peaks, it so utterly dominates its area that what would otherwise be major ice peaks sometimes seem like mere foothills.</a:t>
            </a:r>
          </a:p>
          <a:p>
            <a:r>
              <a:rPr lang="en-US" dirty="0" smtClean="0"/>
              <a:t>McKinley is also perhaps the coldest mountain in the world outside of Antarctica--its combination of great height, high latitude, and terrible weather are literally unique. The summit area is below zero degrees Fahrenheit almost all of the time, and ferocious wind lashes the peak virtually incessantly.</a:t>
            </a:r>
          </a:p>
          <a:p>
            <a:endParaRPr lang="en-US" dirty="0"/>
          </a:p>
        </p:txBody>
      </p:sp>
      <p:sp>
        <p:nvSpPr>
          <p:cNvPr id="4" name="Slide Number Placeholder 3"/>
          <p:cNvSpPr>
            <a:spLocks noGrp="1"/>
          </p:cNvSpPr>
          <p:nvPr>
            <p:ph type="sldNum" sz="quarter" idx="10"/>
          </p:nvPr>
        </p:nvSpPr>
        <p:spPr/>
        <p:txBody>
          <a:bodyPr/>
          <a:lstStyle/>
          <a:p>
            <a:fld id="{A6A9B605-1D6C-AF41-86DA-6D17B3CD171B}" type="slidenum">
              <a:rPr lang="en-US" smtClean="0"/>
              <a:t>29</a:t>
            </a:fld>
            <a:endParaRPr lang="en-US"/>
          </a:p>
        </p:txBody>
      </p:sp>
    </p:spTree>
    <p:extLst>
      <p:ext uri="{BB962C8B-B14F-4D97-AF65-F5344CB8AC3E}">
        <p14:creationId xmlns:p14="http://schemas.microsoft.com/office/powerpoint/2010/main" val="3652961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Officially the city of Fairbanks has 30,367 residents but the Fairbanks North Star Borough, including Ester and North Pole, has a population of almost 100,000, making this region the second largest population settlement in Alaska. </a:t>
            </a:r>
            <a:endParaRPr lang="en-US" dirty="0"/>
          </a:p>
        </p:txBody>
      </p:sp>
      <p:sp>
        <p:nvSpPr>
          <p:cNvPr id="4" name="Slide Number Placeholder 3"/>
          <p:cNvSpPr>
            <a:spLocks noGrp="1"/>
          </p:cNvSpPr>
          <p:nvPr>
            <p:ph type="sldNum" sz="quarter" idx="10"/>
          </p:nvPr>
        </p:nvSpPr>
        <p:spPr/>
        <p:txBody>
          <a:bodyPr/>
          <a:lstStyle/>
          <a:p>
            <a:fld id="{A6A9B605-1D6C-AF41-86DA-6D17B3CD171B}" type="slidenum">
              <a:rPr lang="en-US" smtClean="0"/>
              <a:t>32</a:t>
            </a:fld>
            <a:endParaRPr lang="en-US"/>
          </a:p>
        </p:txBody>
      </p:sp>
    </p:spTree>
    <p:extLst>
      <p:ext uri="{BB962C8B-B14F-4D97-AF65-F5344CB8AC3E}">
        <p14:creationId xmlns:p14="http://schemas.microsoft.com/office/powerpoint/2010/main" val="4136487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Officially the city of Fairbanks has 30,367 residents but the Fairbanks North Star Borough, including Ester and North Pole, has a population of almost 100,000, making this region the second largest population settlement in Alaska. </a:t>
            </a:r>
            <a:endParaRPr lang="en-US" dirty="0"/>
          </a:p>
        </p:txBody>
      </p:sp>
      <p:sp>
        <p:nvSpPr>
          <p:cNvPr id="4" name="Slide Number Placeholder 3"/>
          <p:cNvSpPr>
            <a:spLocks noGrp="1"/>
          </p:cNvSpPr>
          <p:nvPr>
            <p:ph type="sldNum" sz="quarter" idx="10"/>
          </p:nvPr>
        </p:nvSpPr>
        <p:spPr/>
        <p:txBody>
          <a:bodyPr/>
          <a:lstStyle/>
          <a:p>
            <a:fld id="{A6A9B605-1D6C-AF41-86DA-6D17B3CD171B}" type="slidenum">
              <a:rPr lang="en-US" smtClean="0"/>
              <a:t>33</a:t>
            </a:fld>
            <a:endParaRPr lang="en-US"/>
          </a:p>
        </p:txBody>
      </p:sp>
    </p:spTree>
    <p:extLst>
      <p:ext uri="{BB962C8B-B14F-4D97-AF65-F5344CB8AC3E}">
        <p14:creationId xmlns:p14="http://schemas.microsoft.com/office/powerpoint/2010/main" val="4136487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778F24D-EB19-4AE0-B015-2BEA6D5224F2}" type="datetimeFigureOut">
              <a:rPr lang="en-US" smtClean="0"/>
              <a:t>4/9/2012</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78F24D-EB19-4AE0-B015-2BEA6D5224F2}" type="datetimeFigureOut">
              <a:rPr lang="en-US" smtClean="0"/>
              <a:t>4/9/2012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78F24D-EB19-4AE0-B015-2BEA6D5224F2}" type="datetimeFigureOut">
              <a:rPr lang="en-US" smtClean="0"/>
              <a:t>4/9/2012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778F24D-EB19-4AE0-B015-2BEA6D5224F2}" type="datetimeFigureOut">
              <a:rPr lang="en-US" smtClean="0"/>
              <a:t>4/9/2012</a:t>
            </a:fld>
            <a:endParaRPr lang="en-US"/>
          </a:p>
        </p:txBody>
      </p:sp>
      <p:sp>
        <p:nvSpPr>
          <p:cNvPr id="15" name="Slide Number Placeholder 14"/>
          <p:cNvSpPr>
            <a:spLocks noGrp="1"/>
          </p:cNvSpPr>
          <p:nvPr>
            <p:ph type="sldNum" sz="quarter" idx="15"/>
          </p:nvPr>
        </p:nvSpPr>
        <p:spPr/>
        <p:txBody>
          <a:bodyPr/>
          <a:lstStyle>
            <a:lvl1pPr algn="ctr">
              <a:defRPr/>
            </a:lvl1pPr>
          </a:lstStyle>
          <a:p>
            <a:fld id="{190D9BD3-E57B-4194-A545-2804EB95D970}"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78F24D-EB19-4AE0-B015-2BEA6D5224F2}" type="datetimeFigureOut">
              <a:rPr lang="en-US" smtClean="0"/>
              <a:t>4/9/2012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778F24D-EB19-4AE0-B015-2BEA6D5224F2}" type="datetimeFigureOut">
              <a:rPr lang="en-US" smtClean="0"/>
              <a:t>4/9/2012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90D9BD3-E57B-4194-A545-2804EB95D970}"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778F24D-EB19-4AE0-B015-2BEA6D5224F2}" type="datetimeFigureOut">
              <a:rPr lang="en-US" smtClean="0"/>
              <a:t>4/9/2012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78F24D-EB19-4AE0-B015-2BEA6D5224F2}" type="datetimeFigureOut">
              <a:rPr lang="en-US" smtClean="0"/>
              <a:t>4/9/2012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9BD3-E57B-4194-A545-2804EB95D970}"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t>4/9/2012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778F24D-EB19-4AE0-B015-2BEA6D5224F2}" type="datetimeFigureOut">
              <a:rPr lang="en-US" smtClean="0"/>
              <a:t>4/9/2012</a:t>
            </a:fld>
            <a:endParaRPr lang="en-US"/>
          </a:p>
        </p:txBody>
      </p:sp>
      <p:sp>
        <p:nvSpPr>
          <p:cNvPr id="9" name="Slide Number Placeholder 8"/>
          <p:cNvSpPr>
            <a:spLocks noGrp="1"/>
          </p:cNvSpPr>
          <p:nvPr>
            <p:ph type="sldNum" sz="quarter" idx="15"/>
          </p:nvPr>
        </p:nvSpPr>
        <p:spPr/>
        <p:txBody>
          <a:bodyPr/>
          <a:lstStyle/>
          <a:p>
            <a:fld id="{190D9BD3-E57B-4194-A545-2804EB95D970}"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778F24D-EB19-4AE0-B015-2BEA6D5224F2}" type="datetimeFigureOut">
              <a:rPr lang="en-US" smtClean="0"/>
              <a:t>4/9/2012</a:t>
            </a:fld>
            <a:endParaRPr lang="en-US"/>
          </a:p>
        </p:txBody>
      </p:sp>
      <p:sp>
        <p:nvSpPr>
          <p:cNvPr id="9" name="Slide Number Placeholder 8"/>
          <p:cNvSpPr>
            <a:spLocks noGrp="1"/>
          </p:cNvSpPr>
          <p:nvPr>
            <p:ph type="sldNum" sz="quarter" idx="11"/>
          </p:nvPr>
        </p:nvSpPr>
        <p:spPr/>
        <p:txBody>
          <a:bodyPr/>
          <a:lstStyle/>
          <a:p>
            <a:fld id="{190D9BD3-E57B-4194-A545-2804EB95D97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778F24D-EB19-4AE0-B015-2BEA6D5224F2}" type="datetimeFigureOut">
              <a:rPr lang="en-US" smtClean="0"/>
              <a:t>4/9/2012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90D9BD3-E57B-4194-A545-2804EB95D970}"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eonames.org/maps/google_57.053_-135.33.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eonames.org/maps/google_58.302_-134.42.html"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geonames.org/maps/google_61.218_-149.9.html"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hyperlink" Target="http://www.geonames.org/maps/google_64.838_-147.716.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www.youtube.com/v/8BC6flTOGSk?version=3&amp;hl=en_U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www.mapquest.com/" TargetMode="External"/><Relationship Id="rId3" Type="http://schemas.openxmlformats.org/officeDocument/2006/relationships/hyperlink" Target="http://www.netstate.com/states/intro/ak_intro.htm" TargetMode="External"/><Relationship Id="rId7" Type="http://schemas.openxmlformats.org/officeDocument/2006/relationships/hyperlink" Target="http://www.alaskatourdirectory.com/parks-and-destinations/major-alaskan-cities.aspx" TargetMode="External"/><Relationship Id="rId2" Type="http://schemas.openxmlformats.org/officeDocument/2006/relationships/hyperlink" Target="http://www.traveljuneau.com/cms/d/attractions_and_adventures.php" TargetMode="External"/><Relationship Id="rId1" Type="http://schemas.openxmlformats.org/officeDocument/2006/relationships/slideLayout" Target="../slideLayouts/slideLayout2.xml"/><Relationship Id="rId6" Type="http://schemas.openxmlformats.org/officeDocument/2006/relationships/hyperlink" Target="http://www.explorefairbanks.com/" TargetMode="External"/><Relationship Id="rId5" Type="http://schemas.openxmlformats.org/officeDocument/2006/relationships/hyperlink" Target="http://www.geonames.org/US/AK/largest-cities-in-alaska.html" TargetMode="External"/><Relationship Id="rId10" Type="http://schemas.openxmlformats.org/officeDocument/2006/relationships/hyperlink" Target="http://www.snowscove.com/Seal%20Lions%20and%20Whales%20Tour%20Destination/Sea%20Lions%20and%20Whales%20Tour.index.htm" TargetMode="External"/><Relationship Id="rId4" Type="http://schemas.openxmlformats.org/officeDocument/2006/relationships/hyperlink" Target="http://www.alaskatravelers.com/ketchika1.htm" TargetMode="External"/><Relationship Id="rId9" Type="http://schemas.openxmlformats.org/officeDocument/2006/relationships/hyperlink" Target="http://www.sitka.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www.youtube.com/v/NJeWLMFKwcU?version=3&amp;hl=en_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eonames.org/maps/google_55.342_-131.646.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www.geonames.org/maps/google_55.342_-131.646.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adfg.state.ak.us/pubs/notebook/marine/humpback.php"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Vertical Scroll 11"/>
          <p:cNvSpPr/>
          <p:nvPr/>
        </p:nvSpPr>
        <p:spPr>
          <a:xfrm rot="5400000">
            <a:off x="3815606" y="909567"/>
            <a:ext cx="1366147" cy="4104866"/>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3610356"/>
            <a:ext cx="7770812" cy="742188"/>
          </a:xfrm>
        </p:spPr>
        <p:txBody>
          <a:bodyPr/>
          <a:lstStyle/>
          <a:p>
            <a:r>
              <a:rPr lang="en-US" dirty="0" smtClean="0"/>
              <a:t>Karole McGrew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76697" y="4051885"/>
            <a:ext cx="3312621" cy="2429255"/>
          </a:xfrm>
          <a:prstGeom prst="rect">
            <a:avLst/>
          </a:prstGeom>
        </p:spPr>
      </p:pic>
      <p:sp>
        <p:nvSpPr>
          <p:cNvPr id="6" name="Title 1"/>
          <p:cNvSpPr txBox="1">
            <a:spLocks/>
          </p:cNvSpPr>
          <p:nvPr/>
        </p:nvSpPr>
        <p:spPr>
          <a:xfrm>
            <a:off x="1565753" y="2429353"/>
            <a:ext cx="5724395" cy="891794"/>
          </a:xfrm>
          <a:prstGeom prst="rect">
            <a:avLst/>
          </a:prstGeom>
          <a:ln w="6350" cap="rnd">
            <a:noFill/>
          </a:ln>
        </p:spPr>
        <p:txBody>
          <a:bodyPr vert="horz" anchor="b" anchorCtr="0">
            <a:noAutofit/>
          </a:bodyPr>
          <a:lstStyle>
            <a:lvl1pPr algn="ctr" rtl="0" eaLnBrk="1" latinLnBrk="0" hangingPunct="1">
              <a:spcBef>
                <a:spcPct val="0"/>
              </a:spcBef>
              <a:buNone/>
              <a:defRPr kumimoji="0" lang="en-US" sz="4800" b="0" kern="1200" spc="-100" baseline="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latin typeface="+mj-lt"/>
                <a:ea typeface="+mj-ea"/>
                <a:cs typeface="+mj-cs"/>
              </a:defRPr>
            </a:lvl1pPr>
          </a:lstStyle>
          <a:p>
            <a:r>
              <a:rPr lang="pt-BR" sz="2400" b="1" dirty="0">
                <a:solidFill>
                  <a:schemeClr val="tx1"/>
                </a:solidFill>
              </a:rPr>
              <a:t>Latitude: 54° 40' N to 71° 50' N </a:t>
            </a:r>
            <a:br>
              <a:rPr lang="pt-BR" sz="2400" b="1" dirty="0">
                <a:solidFill>
                  <a:schemeClr val="tx1"/>
                </a:solidFill>
              </a:rPr>
            </a:br>
            <a:r>
              <a:rPr lang="pt-BR" sz="2400" b="1" dirty="0">
                <a:solidFill>
                  <a:schemeClr val="tx1"/>
                </a:solidFill>
              </a:rPr>
              <a:t>Longitude: 130° W to 173° E</a:t>
            </a:r>
            <a:endParaRPr lang="en-US" sz="2400" b="1" dirty="0">
              <a:solidFill>
                <a:schemeClr val="tx1"/>
              </a:solidFill>
            </a:endParaRPr>
          </a:p>
        </p:txBody>
      </p:sp>
      <p:sp>
        <p:nvSpPr>
          <p:cNvPr id="7" name="Title 1"/>
          <p:cNvSpPr txBox="1">
            <a:spLocks/>
          </p:cNvSpPr>
          <p:nvPr/>
        </p:nvSpPr>
        <p:spPr>
          <a:xfrm>
            <a:off x="446808" y="769098"/>
            <a:ext cx="7772400" cy="1470025"/>
          </a:xfrm>
          <a:prstGeom prst="rect">
            <a:avLst/>
          </a:prstGeom>
          <a:ln w="6350" cap="rnd">
            <a:noFill/>
          </a:ln>
        </p:spPr>
        <p:txBody>
          <a:bodyPr vert="horz" anchor="b" anchorCtr="0">
            <a:noAutofit/>
          </a:bodyPr>
          <a:lstStyle>
            <a:lvl1pPr algn="ctr" rtl="0" eaLnBrk="1" latinLnBrk="0" hangingPunct="1">
              <a:spcBef>
                <a:spcPct val="0"/>
              </a:spcBef>
              <a:buNone/>
              <a:defRPr kumimoji="0" lang="en-US" sz="4800" b="0" kern="1200" spc="-100" baseline="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latin typeface="+mj-lt"/>
                <a:ea typeface="+mj-ea"/>
                <a:cs typeface="+mj-cs"/>
              </a:defRPr>
            </a:lvl1pPr>
          </a:lstStyle>
          <a:p>
            <a:r>
              <a:rPr lang="en-US" sz="5400" b="1" dirty="0" smtClean="0">
                <a:solidFill>
                  <a:schemeClr val="accent6">
                    <a:lumMod val="50000"/>
                  </a:schemeClr>
                </a:solidFill>
              </a:rPr>
              <a:t>The Alaska Travel   Experience  </a:t>
            </a:r>
            <a:endParaRPr lang="en-US" sz="5400" b="1" dirty="0">
              <a:solidFill>
                <a:schemeClr val="accent6">
                  <a:lumMod val="50000"/>
                </a:schemeClr>
              </a:solidFill>
            </a:endParaRPr>
          </a:p>
        </p:txBody>
      </p:sp>
      <p:sp>
        <p:nvSpPr>
          <p:cNvPr id="8" name="Date Placeholder 7"/>
          <p:cNvSpPr>
            <a:spLocks noGrp="1"/>
          </p:cNvSpPr>
          <p:nvPr>
            <p:ph type="dt" sz="half" idx="10"/>
          </p:nvPr>
        </p:nvSpPr>
        <p:spPr>
          <a:xfrm>
            <a:off x="7848600" y="6225990"/>
            <a:ext cx="1002792" cy="384048"/>
          </a:xfrm>
        </p:spPr>
        <p:txBody>
          <a:bodyPr/>
          <a:lstStyle/>
          <a:p>
            <a:fld id="{637E3089-DE1A-46FA-BE46-9C80150F1CE9}" type="datetime1">
              <a:rPr lang="en-US" smtClean="0"/>
              <a:t>4/9/2012</a:t>
            </a:fld>
            <a:endParaRPr lang="en-US" dirty="0"/>
          </a:p>
        </p:txBody>
      </p:sp>
      <p:sp>
        <p:nvSpPr>
          <p:cNvPr id="2" name="Rectangle 1"/>
          <p:cNvSpPr/>
          <p:nvPr/>
        </p:nvSpPr>
        <p:spPr>
          <a:xfrm>
            <a:off x="1360294" y="576843"/>
            <a:ext cx="6172907"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5">
                      <a:lumMod val="40000"/>
                      <a:lumOff val="6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Alaska Travel  </a:t>
            </a:r>
          </a:p>
          <a:p>
            <a:pPr algn="ctr"/>
            <a:r>
              <a:rPr lang="en-US" sz="5400" b="1" dirty="0" smtClean="0">
                <a:ln w="11430">
                  <a:solidFill>
                    <a:schemeClr val="accent5">
                      <a:lumMod val="40000"/>
                      <a:lumOff val="6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Experience </a:t>
            </a:r>
            <a:endParaRPr lang="en-US" sz="5400" b="1" dirty="0">
              <a:ln w="11430">
                <a:solidFill>
                  <a:schemeClr val="accent5">
                    <a:lumMod val="40000"/>
                    <a:lumOff val="6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32255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19832262">
            <a:off x="6145263" y="1853841"/>
            <a:ext cx="2847184" cy="1960998"/>
          </a:xfrm>
          <a:prstGeom prst="rect">
            <a:avLst/>
          </a:prstGeom>
          <a:ln>
            <a:noFill/>
          </a:ln>
          <a:effectLst>
            <a:softEdge rad="112500"/>
          </a:effectLst>
        </p:spPr>
      </p:pic>
      <p:sp>
        <p:nvSpPr>
          <p:cNvPr id="2" name="Content Placeholder 1"/>
          <p:cNvSpPr>
            <a:spLocks noGrp="1"/>
          </p:cNvSpPr>
          <p:nvPr>
            <p:ph idx="1"/>
          </p:nvPr>
        </p:nvSpPr>
        <p:spPr>
          <a:xfrm>
            <a:off x="294362" y="2648572"/>
            <a:ext cx="6194121" cy="3986045"/>
          </a:xfrm>
        </p:spPr>
        <p:txBody>
          <a:bodyPr/>
          <a:lstStyle/>
          <a:p>
            <a:r>
              <a:rPr lang="en-US" dirty="0" smtClean="0"/>
              <a:t>3,570-square-mile </a:t>
            </a:r>
            <a:r>
              <a:rPr lang="en-US" dirty="0"/>
              <a:t>wilderness </a:t>
            </a:r>
            <a:endParaRPr lang="en-US" dirty="0" smtClean="0"/>
          </a:p>
          <a:p>
            <a:pPr lvl="1"/>
            <a:r>
              <a:rPr lang="en-US" dirty="0"/>
              <a:t>N</a:t>
            </a:r>
            <a:r>
              <a:rPr lang="en-US" dirty="0" smtClean="0"/>
              <a:t>atural </a:t>
            </a:r>
            <a:r>
              <a:rPr lang="en-US" dirty="0"/>
              <a:t>mosaic of sea cliffs, steep fjords and rock walls jutting 3,000 feet straight out of the </a:t>
            </a:r>
            <a:r>
              <a:rPr lang="en-US" dirty="0" smtClean="0"/>
              <a:t>ocean</a:t>
            </a:r>
          </a:p>
          <a:p>
            <a:r>
              <a:rPr lang="en-US" dirty="0" smtClean="0"/>
              <a:t>Trips </a:t>
            </a:r>
            <a:r>
              <a:rPr lang="en-US" dirty="0"/>
              <a:t>into the monument, whether by tour boat, flightseeing or </a:t>
            </a:r>
            <a:r>
              <a:rPr lang="en-US" dirty="0" smtClean="0"/>
              <a:t>kayak</a:t>
            </a:r>
          </a:p>
          <a:p>
            <a:pPr lvl="1"/>
            <a:r>
              <a:rPr lang="en-US" dirty="0" smtClean="0"/>
              <a:t>result </a:t>
            </a:r>
            <a:r>
              <a:rPr lang="en-US" dirty="0"/>
              <a:t>in wildlife sightings from seals and otters to bald eagles and whales.</a:t>
            </a:r>
          </a:p>
        </p:txBody>
      </p:sp>
      <p:sp>
        <p:nvSpPr>
          <p:cNvPr id="3" name="Title 2"/>
          <p:cNvSpPr>
            <a:spLocks noGrp="1"/>
          </p:cNvSpPr>
          <p:nvPr>
            <p:ph type="title"/>
          </p:nvPr>
        </p:nvSpPr>
        <p:spPr>
          <a:xfrm>
            <a:off x="469726" y="352816"/>
            <a:ext cx="6858000" cy="1566672"/>
          </a:xfrm>
        </p:spPr>
        <p:txBody>
          <a:bodyPr>
            <a:noAutofit/>
          </a:bodyPr>
          <a:lstStyle/>
          <a:p>
            <a:r>
              <a:rPr lang="en-US" sz="4800" b="1" dirty="0">
                <a:solidFill>
                  <a:schemeClr val="accent6">
                    <a:lumMod val="50000"/>
                  </a:schemeClr>
                </a:solidFill>
              </a:rPr>
              <a:t>Misty Fiords </a:t>
            </a:r>
            <a:br>
              <a:rPr lang="en-US" sz="4800" b="1" dirty="0">
                <a:solidFill>
                  <a:schemeClr val="accent6">
                    <a:lumMod val="50000"/>
                  </a:schemeClr>
                </a:solidFill>
              </a:rPr>
            </a:br>
            <a:r>
              <a:rPr lang="en-US" sz="4800" b="1" dirty="0">
                <a:solidFill>
                  <a:schemeClr val="accent6">
                    <a:lumMod val="50000"/>
                  </a:schemeClr>
                </a:solidFill>
              </a:rPr>
              <a:t>National Monument</a:t>
            </a:r>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377871">
            <a:off x="6209938" y="422119"/>
            <a:ext cx="2974562" cy="16549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443944"/>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92054"/>
            <a:ext cx="8229600" cy="3991627"/>
          </a:xfrm>
        </p:spPr>
        <p:txBody>
          <a:bodyPr/>
          <a:lstStyle/>
          <a:p>
            <a:r>
              <a:rPr lang="en-US" dirty="0" smtClean="0"/>
              <a:t>Day 3 ends with the departure from </a:t>
            </a:r>
            <a:r>
              <a:rPr lang="en-US" dirty="0"/>
              <a:t>Ketchikan and </a:t>
            </a:r>
            <a:r>
              <a:rPr lang="en-US" dirty="0" smtClean="0"/>
              <a:t>the beginning of a </a:t>
            </a:r>
            <a:r>
              <a:rPr lang="en-US" dirty="0"/>
              <a:t>185 mile </a:t>
            </a:r>
            <a:r>
              <a:rPr lang="en-US" dirty="0" smtClean="0"/>
              <a:t>ferry trip to Sitka on the </a:t>
            </a:r>
            <a:r>
              <a:rPr lang="en-US" dirty="0"/>
              <a:t>Alaska Marine Highway System.</a:t>
            </a:r>
          </a:p>
          <a:p>
            <a:pPr lvl="1"/>
            <a:r>
              <a:rPr lang="en-US" dirty="0"/>
              <a:t>Ferries serve communities in Southeastern Alaska that have no road access, and the vessels can transport people, freight, and vehicles</a:t>
            </a:r>
            <a:r>
              <a:rPr lang="en-US" dirty="0" smtClean="0"/>
              <a:t>.</a:t>
            </a:r>
          </a:p>
          <a:p>
            <a:pPr lvl="1"/>
            <a:r>
              <a:rPr lang="en-US" dirty="0" smtClean="0"/>
              <a:t>The Ferry leaves Ketchikan at 5:45 p.m. and will arrive at Sitka the next after noon at approximately 5:30 p.m.</a:t>
            </a:r>
            <a:endParaRPr lang="en-US" dirty="0"/>
          </a:p>
          <a:p>
            <a:endParaRPr lang="en-US" dirty="0" smtClean="0"/>
          </a:p>
        </p:txBody>
      </p:sp>
      <p:sp>
        <p:nvSpPr>
          <p:cNvPr id="3" name="Title 2"/>
          <p:cNvSpPr>
            <a:spLocks noGrp="1"/>
          </p:cNvSpPr>
          <p:nvPr>
            <p:ph type="title"/>
          </p:nvPr>
        </p:nvSpPr>
        <p:spPr>
          <a:xfrm>
            <a:off x="212942" y="966591"/>
            <a:ext cx="8229600" cy="1219200"/>
          </a:xfrm>
        </p:spPr>
        <p:txBody>
          <a:bodyPr/>
          <a:lstStyle/>
          <a:p>
            <a:r>
              <a:rPr lang="en-US" sz="4800" b="1" dirty="0">
                <a:solidFill>
                  <a:schemeClr val="accent6">
                    <a:lumMod val="50000"/>
                  </a:schemeClr>
                </a:solidFill>
              </a:rPr>
              <a:t>Day </a:t>
            </a:r>
            <a:r>
              <a:rPr lang="en-US" sz="4800" b="1" dirty="0" smtClean="0">
                <a:solidFill>
                  <a:schemeClr val="accent6">
                    <a:lumMod val="50000"/>
                  </a:schemeClr>
                </a:solidFill>
              </a:rPr>
              <a:t>3 – Day 6</a:t>
            </a:r>
            <a:r>
              <a:rPr lang="en-US" dirty="0" smtClean="0"/>
              <a:t> </a:t>
            </a:r>
            <a:endParaRPr lang="en-US" dirty="0"/>
          </a:p>
        </p:txBody>
      </p:sp>
      <p:pic>
        <p:nvPicPr>
          <p:cNvPr id="5123" name="Picture 3"/>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2253" t="43031" r="13380" b="20733"/>
          <a:stretch/>
        </p:blipFill>
        <p:spPr bwMode="auto">
          <a:xfrm>
            <a:off x="457200" y="75156"/>
            <a:ext cx="8229600" cy="15281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320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5156" y="-1"/>
            <a:ext cx="8880954" cy="329434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8732" t="21634" r="1232" b="39183"/>
          <a:stretch/>
        </p:blipFill>
        <p:spPr bwMode="auto">
          <a:xfrm>
            <a:off x="251138" y="152400"/>
            <a:ext cx="8538694" cy="298575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0" name="Rectangle 9"/>
          <p:cNvSpPr/>
          <p:nvPr/>
        </p:nvSpPr>
        <p:spPr>
          <a:xfrm rot="1099030">
            <a:off x="3071578" y="2719155"/>
            <a:ext cx="5765558" cy="383660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0460" t="28846" r="161" b="7693"/>
          <a:stretch/>
        </p:blipFill>
        <p:spPr bwMode="auto">
          <a:xfrm rot="1119594">
            <a:off x="3249322" y="2903582"/>
            <a:ext cx="5398718" cy="346347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28057" r="71690" b="29315"/>
          <a:stretch/>
        </p:blipFill>
        <p:spPr bwMode="auto">
          <a:xfrm>
            <a:off x="1124607" y="3985982"/>
            <a:ext cx="2349172" cy="2210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2" name="Rectangle 11"/>
          <p:cNvSpPr/>
          <p:nvPr/>
        </p:nvSpPr>
        <p:spPr>
          <a:xfrm>
            <a:off x="1472475" y="4197646"/>
            <a:ext cx="1390389" cy="994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65337" y="4133588"/>
            <a:ext cx="1728592" cy="276999"/>
          </a:xfrm>
          <a:prstGeom prst="rect">
            <a:avLst/>
          </a:prstGeom>
          <a:noFill/>
        </p:spPr>
        <p:txBody>
          <a:bodyPr wrap="square" rtlCol="0">
            <a:spAutoFit/>
          </a:bodyPr>
          <a:lstStyle/>
          <a:p>
            <a:r>
              <a:rPr lang="en-US" sz="1200" b="1" dirty="0" smtClean="0">
                <a:solidFill>
                  <a:schemeClr val="accent6">
                    <a:lumMod val="50000"/>
                  </a:schemeClr>
                </a:solidFill>
              </a:rPr>
              <a:t>Ketchikan, Alaska </a:t>
            </a:r>
            <a:endParaRPr lang="en-US" sz="1200" dirty="0"/>
          </a:p>
        </p:txBody>
      </p:sp>
      <p:sp>
        <p:nvSpPr>
          <p:cNvPr id="22" name="Rectangle 21"/>
          <p:cNvSpPr/>
          <p:nvPr/>
        </p:nvSpPr>
        <p:spPr>
          <a:xfrm>
            <a:off x="1462037" y="4562988"/>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59741" y="4490632"/>
            <a:ext cx="1728592" cy="276999"/>
          </a:xfrm>
          <a:prstGeom prst="rect">
            <a:avLst/>
          </a:prstGeom>
          <a:noFill/>
        </p:spPr>
        <p:txBody>
          <a:bodyPr wrap="square" rtlCol="0">
            <a:spAutoFit/>
          </a:bodyPr>
          <a:lstStyle/>
          <a:p>
            <a:r>
              <a:rPr lang="en-US" sz="1200" b="1" dirty="0" smtClean="0">
                <a:solidFill>
                  <a:schemeClr val="accent6">
                    <a:lumMod val="50000"/>
                  </a:schemeClr>
                </a:solidFill>
              </a:rPr>
              <a:t>Sitka, Alaska </a:t>
            </a:r>
            <a:endParaRPr lang="en-US" sz="1200" dirty="0"/>
          </a:p>
        </p:txBody>
      </p:sp>
      <p:sp>
        <p:nvSpPr>
          <p:cNvPr id="23" name="Rectangle 22"/>
          <p:cNvSpPr/>
          <p:nvPr/>
        </p:nvSpPr>
        <p:spPr>
          <a:xfrm>
            <a:off x="1446757" y="4921302"/>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59741" y="4849285"/>
            <a:ext cx="1728592" cy="276999"/>
          </a:xfrm>
          <a:prstGeom prst="rect">
            <a:avLst/>
          </a:prstGeom>
          <a:noFill/>
        </p:spPr>
        <p:txBody>
          <a:bodyPr wrap="square" rtlCol="0">
            <a:spAutoFit/>
          </a:bodyPr>
          <a:lstStyle/>
          <a:p>
            <a:r>
              <a:rPr lang="en-US" sz="1200" b="1" dirty="0" smtClean="0">
                <a:solidFill>
                  <a:schemeClr val="accent6">
                    <a:lumMod val="50000"/>
                  </a:schemeClr>
                </a:solidFill>
              </a:rPr>
              <a:t>Juneau, Alaska </a:t>
            </a:r>
            <a:endParaRPr lang="en-US" sz="1200" dirty="0"/>
          </a:p>
        </p:txBody>
      </p:sp>
      <p:sp>
        <p:nvSpPr>
          <p:cNvPr id="24" name="Rectangle 23"/>
          <p:cNvSpPr/>
          <p:nvPr/>
        </p:nvSpPr>
        <p:spPr>
          <a:xfrm>
            <a:off x="1462703" y="5290495"/>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84793" y="5202814"/>
            <a:ext cx="1728592" cy="276999"/>
          </a:xfrm>
          <a:prstGeom prst="rect">
            <a:avLst/>
          </a:prstGeom>
          <a:noFill/>
        </p:spPr>
        <p:txBody>
          <a:bodyPr wrap="square" rtlCol="0">
            <a:spAutoFit/>
          </a:bodyPr>
          <a:lstStyle/>
          <a:p>
            <a:r>
              <a:rPr lang="en-US" sz="1200" b="1" dirty="0" smtClean="0">
                <a:solidFill>
                  <a:schemeClr val="accent6">
                    <a:lumMod val="50000"/>
                  </a:schemeClr>
                </a:solidFill>
              </a:rPr>
              <a:t>Anchorage, Alaska </a:t>
            </a:r>
            <a:endParaRPr lang="en-US" sz="1200" dirty="0"/>
          </a:p>
        </p:txBody>
      </p:sp>
      <p:sp>
        <p:nvSpPr>
          <p:cNvPr id="25" name="Rectangle 24"/>
          <p:cNvSpPr/>
          <p:nvPr/>
        </p:nvSpPr>
        <p:spPr>
          <a:xfrm>
            <a:off x="1537193" y="5631498"/>
            <a:ext cx="1719574"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322163" y="5556343"/>
            <a:ext cx="2849004" cy="276999"/>
          </a:xfrm>
          <a:prstGeom prst="rect">
            <a:avLst/>
          </a:prstGeom>
          <a:noFill/>
        </p:spPr>
        <p:txBody>
          <a:bodyPr wrap="square" rtlCol="0">
            <a:spAutoFit/>
          </a:bodyPr>
          <a:lstStyle/>
          <a:p>
            <a:r>
              <a:rPr lang="en-US" sz="1200" b="1" dirty="0" smtClean="0">
                <a:solidFill>
                  <a:schemeClr val="accent6">
                    <a:lumMod val="50000"/>
                  </a:schemeClr>
                </a:solidFill>
              </a:rPr>
              <a:t>Mount McKinley </a:t>
            </a:r>
            <a:r>
              <a:rPr lang="en-US" sz="1200" b="1" dirty="0" err="1" smtClean="0">
                <a:solidFill>
                  <a:schemeClr val="accent6">
                    <a:lumMod val="50000"/>
                  </a:schemeClr>
                </a:solidFill>
              </a:rPr>
              <a:t>Ntl</a:t>
            </a:r>
            <a:r>
              <a:rPr lang="en-US" sz="1200" b="1" dirty="0" smtClean="0">
                <a:solidFill>
                  <a:schemeClr val="accent6">
                    <a:lumMod val="50000"/>
                  </a:schemeClr>
                </a:solidFill>
              </a:rPr>
              <a:t>/ Park </a:t>
            </a:r>
            <a:endParaRPr lang="en-US" sz="1200" dirty="0"/>
          </a:p>
        </p:txBody>
      </p:sp>
      <p:sp>
        <p:nvSpPr>
          <p:cNvPr id="26" name="Rectangle 25"/>
          <p:cNvSpPr/>
          <p:nvPr/>
        </p:nvSpPr>
        <p:spPr>
          <a:xfrm>
            <a:off x="1475229" y="5990483"/>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59741" y="5915328"/>
            <a:ext cx="1728592" cy="276999"/>
          </a:xfrm>
          <a:prstGeom prst="rect">
            <a:avLst/>
          </a:prstGeom>
          <a:noFill/>
        </p:spPr>
        <p:txBody>
          <a:bodyPr wrap="square" rtlCol="0">
            <a:spAutoFit/>
          </a:bodyPr>
          <a:lstStyle/>
          <a:p>
            <a:r>
              <a:rPr lang="en-US" sz="1200" b="1" dirty="0" smtClean="0">
                <a:solidFill>
                  <a:schemeClr val="accent6">
                    <a:lumMod val="50000"/>
                  </a:schemeClr>
                </a:solidFill>
              </a:rPr>
              <a:t>Fairbanks, Alaska </a:t>
            </a:r>
            <a:endParaRPr lang="en-US" sz="1200" dirty="0"/>
          </a:p>
        </p:txBody>
      </p:sp>
      <p:cxnSp>
        <p:nvCxnSpPr>
          <p:cNvPr id="6" name="Straight Arrow Connector 5"/>
          <p:cNvCxnSpPr/>
          <p:nvPr/>
        </p:nvCxnSpPr>
        <p:spPr>
          <a:xfrm>
            <a:off x="2396980" y="4626331"/>
            <a:ext cx="3585618" cy="89413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218280"/>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Original Capital of Alaska </a:t>
            </a:r>
          </a:p>
          <a:p>
            <a:r>
              <a:rPr lang="en-US" dirty="0" smtClean="0"/>
              <a:t>The </a:t>
            </a:r>
            <a:r>
              <a:rPr lang="en-US" dirty="0"/>
              <a:t>only Inside Passage community that fronts the Pacific </a:t>
            </a:r>
            <a:r>
              <a:rPr lang="en-US" dirty="0" smtClean="0"/>
              <a:t>Ocean</a:t>
            </a:r>
          </a:p>
          <a:p>
            <a:r>
              <a:rPr lang="en-US" dirty="0" smtClean="0"/>
              <a:t>Hugs </a:t>
            </a:r>
            <a:r>
              <a:rPr lang="en-US" dirty="0"/>
              <a:t>Baranof Island's west shore </a:t>
            </a:r>
            <a:endParaRPr lang="en-US" dirty="0" smtClean="0"/>
          </a:p>
          <a:p>
            <a:pPr lvl="1"/>
            <a:r>
              <a:rPr lang="en-US" dirty="0" smtClean="0"/>
              <a:t>Mount </a:t>
            </a:r>
            <a:r>
              <a:rPr lang="en-US" dirty="0" err="1" smtClean="0"/>
              <a:t>Edgecumbe</a:t>
            </a:r>
            <a:r>
              <a:rPr lang="en-US" dirty="0" smtClean="0"/>
              <a:t> sits across </a:t>
            </a:r>
            <a:r>
              <a:rPr lang="en-US" dirty="0"/>
              <a:t>Sitka Sound </a:t>
            </a:r>
            <a:endParaRPr lang="en-US" dirty="0" smtClean="0"/>
          </a:p>
          <a:p>
            <a:pPr lvl="1"/>
            <a:r>
              <a:rPr lang="en-US" dirty="0" smtClean="0"/>
              <a:t>A </a:t>
            </a:r>
            <a:r>
              <a:rPr lang="en-US" dirty="0"/>
              <a:t>dormant </a:t>
            </a:r>
            <a:r>
              <a:rPr lang="en-US" dirty="0" smtClean="0"/>
              <a:t>volcano</a:t>
            </a:r>
            <a:endParaRPr lang="en-US" dirty="0"/>
          </a:p>
        </p:txBody>
      </p:sp>
      <p:sp>
        <p:nvSpPr>
          <p:cNvPr id="2" name="Title 1"/>
          <p:cNvSpPr>
            <a:spLocks noGrp="1"/>
          </p:cNvSpPr>
          <p:nvPr>
            <p:ph type="title"/>
          </p:nvPr>
        </p:nvSpPr>
        <p:spPr/>
        <p:txBody>
          <a:bodyPr>
            <a:normAutofit/>
          </a:bodyPr>
          <a:lstStyle/>
          <a:p>
            <a:r>
              <a:rPr lang="en-US" sz="4800" b="1" dirty="0">
                <a:solidFill>
                  <a:schemeClr val="accent6">
                    <a:lumMod val="50000"/>
                  </a:schemeClr>
                </a:solidFill>
              </a:rPr>
              <a:t>Sitka </a:t>
            </a:r>
            <a:r>
              <a:rPr lang="en-US" sz="4800" b="1" dirty="0" smtClean="0">
                <a:solidFill>
                  <a:schemeClr val="accent6">
                    <a:lumMod val="50000"/>
                  </a:schemeClr>
                </a:solidFill>
              </a:rPr>
              <a:t>– </a:t>
            </a:r>
            <a:r>
              <a:rPr lang="en-US" sz="3600" b="1" dirty="0" smtClean="0">
                <a:solidFill>
                  <a:schemeClr val="accent6">
                    <a:lumMod val="50000"/>
                  </a:schemeClr>
                </a:solidFill>
              </a:rPr>
              <a:t>Population:  8,881</a:t>
            </a:r>
            <a:br>
              <a:rPr lang="en-US" sz="3600" b="1" dirty="0" smtClean="0">
                <a:solidFill>
                  <a:schemeClr val="accent6">
                    <a:lumMod val="50000"/>
                  </a:schemeClr>
                </a:solidFill>
              </a:rPr>
            </a:br>
            <a:r>
              <a:rPr lang="en-US" sz="1800" b="1" dirty="0" smtClean="0">
                <a:solidFill>
                  <a:schemeClr val="accent6">
                    <a:lumMod val="50000"/>
                  </a:schemeClr>
                </a:solidFill>
              </a:rPr>
              <a:t>Longitude/Latitude:  </a:t>
            </a:r>
            <a:r>
              <a:rPr lang="en-US" sz="2200" dirty="0">
                <a:hlinkClick r:id="rId2"/>
              </a:rPr>
              <a:t>57.053 / -135.33</a:t>
            </a:r>
            <a:endParaRPr lang="en-US" sz="4800" b="1" dirty="0">
              <a:solidFill>
                <a:schemeClr val="accent6">
                  <a:lumMod val="50000"/>
                </a:schemeClr>
              </a:solidFill>
            </a:endParaRPr>
          </a:p>
        </p:txBody>
      </p:sp>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3200" t="42961" r="19450" b="9199"/>
          <a:stretch/>
        </p:blipFill>
        <p:spPr bwMode="auto">
          <a:xfrm>
            <a:off x="2417522" y="4155049"/>
            <a:ext cx="5263437" cy="2336700"/>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5787853"/>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1168" y="1103376"/>
            <a:ext cx="4948428" cy="5937504"/>
          </a:xfrm>
        </p:spPr>
        <p:txBody>
          <a:bodyPr>
            <a:normAutofit lnSpcReduction="10000"/>
          </a:bodyPr>
          <a:lstStyle/>
          <a:p>
            <a:r>
              <a:rPr lang="en-US" sz="3200" dirty="0"/>
              <a:t>A vital part of Sitka's </a:t>
            </a:r>
            <a:r>
              <a:rPr lang="en-US" sz="3200" dirty="0" smtClean="0"/>
              <a:t>essence</a:t>
            </a:r>
          </a:p>
          <a:p>
            <a:pPr lvl="1"/>
            <a:r>
              <a:rPr lang="en-US" sz="3200" dirty="0"/>
              <a:t>S</a:t>
            </a:r>
            <a:r>
              <a:rPr lang="en-US" sz="3200" dirty="0" smtClean="0"/>
              <a:t>een </a:t>
            </a:r>
            <a:r>
              <a:rPr lang="en-US" sz="3200" dirty="0"/>
              <a:t>throughout town </a:t>
            </a:r>
            <a:r>
              <a:rPr lang="en-US" sz="3200" dirty="0" smtClean="0"/>
              <a:t>&amp; on </a:t>
            </a:r>
            <a:r>
              <a:rPr lang="en-US" sz="3200" dirty="0"/>
              <a:t>the trails in Sitka National Historical Park </a:t>
            </a:r>
            <a:endParaRPr lang="en-US" sz="3200" dirty="0" smtClean="0"/>
          </a:p>
          <a:p>
            <a:pPr lvl="1"/>
            <a:r>
              <a:rPr lang="en-US" sz="3200" dirty="0" smtClean="0"/>
              <a:t>Sheldon </a:t>
            </a:r>
            <a:r>
              <a:rPr lang="en-US" sz="3200" dirty="0"/>
              <a:t>Jackson </a:t>
            </a:r>
            <a:r>
              <a:rPr lang="en-US" sz="3200" dirty="0" smtClean="0"/>
              <a:t>Museum</a:t>
            </a:r>
          </a:p>
          <a:p>
            <a:pPr lvl="2"/>
            <a:r>
              <a:rPr lang="en-US" sz="2800" dirty="0" smtClean="0"/>
              <a:t>One </a:t>
            </a:r>
            <a:r>
              <a:rPr lang="en-US" sz="2800" dirty="0"/>
              <a:t>of </a:t>
            </a:r>
            <a:r>
              <a:rPr lang="en-US" sz="2800" dirty="0" smtClean="0"/>
              <a:t>two </a:t>
            </a:r>
            <a:r>
              <a:rPr lang="en-US" sz="2800" dirty="0"/>
              <a:t>official Alaska State Museums. </a:t>
            </a:r>
            <a:endParaRPr lang="en-US" sz="2800" dirty="0" smtClean="0"/>
          </a:p>
          <a:p>
            <a:pPr lvl="2"/>
            <a:r>
              <a:rPr lang="en-US" sz="2800" dirty="0" smtClean="0"/>
              <a:t>Represents </a:t>
            </a:r>
            <a:r>
              <a:rPr lang="en-US" sz="2800" dirty="0"/>
              <a:t>many different Alaska Native cultures.</a:t>
            </a:r>
          </a:p>
        </p:txBody>
      </p:sp>
      <p:sp>
        <p:nvSpPr>
          <p:cNvPr id="3" name="Title 2"/>
          <p:cNvSpPr>
            <a:spLocks noGrp="1"/>
          </p:cNvSpPr>
          <p:nvPr>
            <p:ph type="title"/>
          </p:nvPr>
        </p:nvSpPr>
        <p:spPr>
          <a:xfrm>
            <a:off x="457200" y="-30480"/>
            <a:ext cx="8229600" cy="1219200"/>
          </a:xfrm>
        </p:spPr>
        <p:txBody>
          <a:bodyPr>
            <a:normAutofit/>
          </a:bodyPr>
          <a:lstStyle/>
          <a:p>
            <a:r>
              <a:rPr lang="en-US" sz="4800" b="1" dirty="0">
                <a:solidFill>
                  <a:schemeClr val="accent6">
                    <a:lumMod val="50000"/>
                  </a:schemeClr>
                </a:solidFill>
              </a:rPr>
              <a:t>Native Culture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5262"/>
          <a:stretch/>
        </p:blipFill>
        <p:spPr>
          <a:xfrm>
            <a:off x="5149596" y="351663"/>
            <a:ext cx="3701796" cy="3714750"/>
          </a:xfrm>
          <a:prstGeom prst="rect">
            <a:avLst/>
          </a:prstGeom>
          <a:ln>
            <a:noFill/>
          </a:ln>
          <a:effectLst>
            <a:softEdge rad="317500"/>
          </a:effectLst>
        </p:spPr>
      </p:pic>
      <p:sp>
        <p:nvSpPr>
          <p:cNvPr id="6" name="Content Placeholder 1"/>
          <p:cNvSpPr txBox="1">
            <a:spLocks/>
          </p:cNvSpPr>
          <p:nvPr/>
        </p:nvSpPr>
        <p:spPr>
          <a:xfrm>
            <a:off x="4873752" y="4066413"/>
            <a:ext cx="4160520" cy="5937504"/>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274320" lvl="1">
              <a:spcBef>
                <a:spcPts val="600"/>
              </a:spcBef>
              <a:buClr>
                <a:schemeClr val="accent2"/>
              </a:buClr>
            </a:pPr>
            <a:r>
              <a:rPr lang="en-US" sz="3200" dirty="0" smtClean="0"/>
              <a:t>A </a:t>
            </a:r>
            <a:r>
              <a:rPr lang="en-US" sz="3000" dirty="0" smtClean="0"/>
              <a:t>remarkable </a:t>
            </a:r>
            <a:r>
              <a:rPr lang="en-US" sz="3000" dirty="0"/>
              <a:t>collection of totem poles carved by Tlingit and </a:t>
            </a:r>
            <a:r>
              <a:rPr lang="en-US" sz="3000" dirty="0" err="1"/>
              <a:t>Haida</a:t>
            </a:r>
            <a:r>
              <a:rPr lang="en-US" sz="3000" dirty="0"/>
              <a:t> artists. </a:t>
            </a:r>
          </a:p>
          <a:p>
            <a:endParaRPr lang="en-US" sz="3200" dirty="0" smtClean="0"/>
          </a:p>
        </p:txBody>
      </p:sp>
    </p:spTree>
    <p:extLst>
      <p:ext uri="{BB962C8B-B14F-4D97-AF65-F5344CB8AC3E}">
        <p14:creationId xmlns:p14="http://schemas.microsoft.com/office/powerpoint/2010/main" val="716394354"/>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38190"/>
            <a:ext cx="8229600" cy="3912296"/>
          </a:xfrm>
        </p:spPr>
        <p:txBody>
          <a:bodyPr/>
          <a:lstStyle/>
          <a:p>
            <a:r>
              <a:rPr lang="en-US" dirty="0" smtClean="0"/>
              <a:t>Day 7 begins at an early hour.  Our ferry leaves at 4:30 a.m. and makes a leisurely </a:t>
            </a:r>
            <a:r>
              <a:rPr lang="en-US" dirty="0"/>
              <a:t>92 mile </a:t>
            </a:r>
            <a:r>
              <a:rPr lang="en-US" dirty="0" smtClean="0"/>
              <a:t>trip to Juneau.  The trip will finally make its entry into port at 4:45 p.m. </a:t>
            </a:r>
          </a:p>
          <a:p>
            <a:pPr lvl="1"/>
            <a:r>
              <a:rPr lang="en-US" dirty="0" smtClean="0"/>
              <a:t>In using this ferry system, it allows the traveler to stop </a:t>
            </a:r>
            <a:r>
              <a:rPr lang="en-US" dirty="0"/>
              <a:t>and stay in several ports along the way to </a:t>
            </a:r>
            <a:r>
              <a:rPr lang="en-US" dirty="0" smtClean="0"/>
              <a:t>their final </a:t>
            </a:r>
            <a:r>
              <a:rPr lang="en-US" dirty="0"/>
              <a:t>destination or travel </a:t>
            </a:r>
            <a:r>
              <a:rPr lang="en-US" dirty="0" smtClean="0"/>
              <a:t>direct. </a:t>
            </a:r>
          </a:p>
          <a:p>
            <a:pPr lvl="1"/>
            <a:r>
              <a:rPr lang="en-US" dirty="0" smtClean="0"/>
              <a:t>With </a:t>
            </a:r>
            <a:r>
              <a:rPr lang="en-US" dirty="0"/>
              <a:t>a total of 32 ports throughout our Alaskan route the options are diverse.</a:t>
            </a:r>
            <a:endParaRPr lang="en-US" dirty="0" smtClean="0"/>
          </a:p>
          <a:p>
            <a:pPr marL="0" indent="0">
              <a:buNone/>
            </a:pPr>
            <a:endParaRPr lang="en-US" dirty="0"/>
          </a:p>
        </p:txBody>
      </p:sp>
      <p:sp>
        <p:nvSpPr>
          <p:cNvPr id="3" name="Title 2"/>
          <p:cNvSpPr>
            <a:spLocks noGrp="1"/>
          </p:cNvSpPr>
          <p:nvPr>
            <p:ph type="title"/>
          </p:nvPr>
        </p:nvSpPr>
        <p:spPr>
          <a:xfrm>
            <a:off x="457200" y="1029220"/>
            <a:ext cx="8229600" cy="1219200"/>
          </a:xfrm>
        </p:spPr>
        <p:txBody>
          <a:bodyPr>
            <a:normAutofit/>
          </a:bodyPr>
          <a:lstStyle/>
          <a:p>
            <a:r>
              <a:rPr lang="en-US" sz="4800" b="1" dirty="0">
                <a:solidFill>
                  <a:schemeClr val="accent6">
                    <a:lumMod val="50000"/>
                  </a:schemeClr>
                </a:solidFill>
              </a:rPr>
              <a:t>Day </a:t>
            </a:r>
            <a:r>
              <a:rPr lang="en-US" sz="4800" b="1" dirty="0" smtClean="0">
                <a:solidFill>
                  <a:schemeClr val="accent6">
                    <a:lumMod val="50000"/>
                  </a:schemeClr>
                </a:solidFill>
              </a:rPr>
              <a:t>7 – Day 9</a:t>
            </a:r>
            <a:endParaRPr lang="en-US" sz="4800" b="1" dirty="0">
              <a:solidFill>
                <a:schemeClr val="accent6">
                  <a:lumMod val="50000"/>
                </a:schemeClr>
              </a:solidFill>
            </a:endParaRPr>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0729" y="152400"/>
            <a:ext cx="8467594"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140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5156" y="-1"/>
            <a:ext cx="8880954" cy="329434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8732" t="21634" r="1232" b="39183"/>
          <a:stretch/>
        </p:blipFill>
        <p:spPr bwMode="auto">
          <a:xfrm>
            <a:off x="251138" y="152400"/>
            <a:ext cx="8538694" cy="298575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0" name="Rectangle 9"/>
          <p:cNvSpPr/>
          <p:nvPr/>
        </p:nvSpPr>
        <p:spPr>
          <a:xfrm rot="1099030">
            <a:off x="3071578" y="2719155"/>
            <a:ext cx="5765558" cy="383660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0460" t="28846" r="161" b="7693"/>
          <a:stretch/>
        </p:blipFill>
        <p:spPr bwMode="auto">
          <a:xfrm rot="1119594">
            <a:off x="3249322" y="2903582"/>
            <a:ext cx="5398718" cy="346347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28057" r="71690" b="29315"/>
          <a:stretch/>
        </p:blipFill>
        <p:spPr bwMode="auto">
          <a:xfrm>
            <a:off x="1124607" y="3985982"/>
            <a:ext cx="2349172" cy="2210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2" name="Rectangle 11"/>
          <p:cNvSpPr/>
          <p:nvPr/>
        </p:nvSpPr>
        <p:spPr>
          <a:xfrm>
            <a:off x="1472475" y="4197646"/>
            <a:ext cx="1390389" cy="994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65337" y="4133588"/>
            <a:ext cx="1728592" cy="276999"/>
          </a:xfrm>
          <a:prstGeom prst="rect">
            <a:avLst/>
          </a:prstGeom>
          <a:noFill/>
        </p:spPr>
        <p:txBody>
          <a:bodyPr wrap="square" rtlCol="0">
            <a:spAutoFit/>
          </a:bodyPr>
          <a:lstStyle/>
          <a:p>
            <a:r>
              <a:rPr lang="en-US" sz="1200" b="1" dirty="0" smtClean="0">
                <a:solidFill>
                  <a:schemeClr val="accent6">
                    <a:lumMod val="50000"/>
                  </a:schemeClr>
                </a:solidFill>
              </a:rPr>
              <a:t>Ketchikan, Alaska </a:t>
            </a:r>
            <a:endParaRPr lang="en-US" sz="1200" dirty="0"/>
          </a:p>
        </p:txBody>
      </p:sp>
      <p:sp>
        <p:nvSpPr>
          <p:cNvPr id="22" name="Rectangle 21"/>
          <p:cNvSpPr/>
          <p:nvPr/>
        </p:nvSpPr>
        <p:spPr>
          <a:xfrm>
            <a:off x="1462037" y="4562988"/>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59741" y="4490632"/>
            <a:ext cx="1728592" cy="276999"/>
          </a:xfrm>
          <a:prstGeom prst="rect">
            <a:avLst/>
          </a:prstGeom>
          <a:noFill/>
        </p:spPr>
        <p:txBody>
          <a:bodyPr wrap="square" rtlCol="0">
            <a:spAutoFit/>
          </a:bodyPr>
          <a:lstStyle/>
          <a:p>
            <a:r>
              <a:rPr lang="en-US" sz="1200" b="1" dirty="0" smtClean="0">
                <a:solidFill>
                  <a:schemeClr val="accent6">
                    <a:lumMod val="50000"/>
                  </a:schemeClr>
                </a:solidFill>
              </a:rPr>
              <a:t>Sitka, Alaska </a:t>
            </a:r>
            <a:endParaRPr lang="en-US" sz="1200" dirty="0"/>
          </a:p>
        </p:txBody>
      </p:sp>
      <p:sp>
        <p:nvSpPr>
          <p:cNvPr id="23" name="Rectangle 22"/>
          <p:cNvSpPr/>
          <p:nvPr/>
        </p:nvSpPr>
        <p:spPr>
          <a:xfrm>
            <a:off x="1446757" y="4921302"/>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59741" y="4849285"/>
            <a:ext cx="1728592" cy="276999"/>
          </a:xfrm>
          <a:prstGeom prst="rect">
            <a:avLst/>
          </a:prstGeom>
          <a:noFill/>
        </p:spPr>
        <p:txBody>
          <a:bodyPr wrap="square" rtlCol="0">
            <a:spAutoFit/>
          </a:bodyPr>
          <a:lstStyle/>
          <a:p>
            <a:r>
              <a:rPr lang="en-US" sz="1200" b="1" dirty="0" smtClean="0">
                <a:solidFill>
                  <a:schemeClr val="accent6">
                    <a:lumMod val="50000"/>
                  </a:schemeClr>
                </a:solidFill>
              </a:rPr>
              <a:t>Juneau, Alaska </a:t>
            </a:r>
            <a:endParaRPr lang="en-US" sz="1200" dirty="0"/>
          </a:p>
        </p:txBody>
      </p:sp>
      <p:sp>
        <p:nvSpPr>
          <p:cNvPr id="24" name="Rectangle 23"/>
          <p:cNvSpPr/>
          <p:nvPr/>
        </p:nvSpPr>
        <p:spPr>
          <a:xfrm>
            <a:off x="1462703" y="5290495"/>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84793" y="5202814"/>
            <a:ext cx="1728592" cy="276999"/>
          </a:xfrm>
          <a:prstGeom prst="rect">
            <a:avLst/>
          </a:prstGeom>
          <a:noFill/>
        </p:spPr>
        <p:txBody>
          <a:bodyPr wrap="square" rtlCol="0">
            <a:spAutoFit/>
          </a:bodyPr>
          <a:lstStyle/>
          <a:p>
            <a:r>
              <a:rPr lang="en-US" sz="1200" b="1" dirty="0" smtClean="0">
                <a:solidFill>
                  <a:schemeClr val="accent6">
                    <a:lumMod val="50000"/>
                  </a:schemeClr>
                </a:solidFill>
              </a:rPr>
              <a:t>Anchorage, Alaska </a:t>
            </a:r>
            <a:endParaRPr lang="en-US" sz="1200" dirty="0"/>
          </a:p>
        </p:txBody>
      </p:sp>
      <p:sp>
        <p:nvSpPr>
          <p:cNvPr id="25" name="Rectangle 24"/>
          <p:cNvSpPr/>
          <p:nvPr/>
        </p:nvSpPr>
        <p:spPr>
          <a:xfrm>
            <a:off x="1537193" y="5631498"/>
            <a:ext cx="1719574"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322163" y="5556343"/>
            <a:ext cx="2849004" cy="276999"/>
          </a:xfrm>
          <a:prstGeom prst="rect">
            <a:avLst/>
          </a:prstGeom>
          <a:noFill/>
        </p:spPr>
        <p:txBody>
          <a:bodyPr wrap="square" rtlCol="0">
            <a:spAutoFit/>
          </a:bodyPr>
          <a:lstStyle/>
          <a:p>
            <a:r>
              <a:rPr lang="en-US" sz="1200" b="1" dirty="0" smtClean="0">
                <a:solidFill>
                  <a:schemeClr val="accent6">
                    <a:lumMod val="50000"/>
                  </a:schemeClr>
                </a:solidFill>
              </a:rPr>
              <a:t>Mount McKinley </a:t>
            </a:r>
            <a:r>
              <a:rPr lang="en-US" sz="1200" b="1" dirty="0" err="1" smtClean="0">
                <a:solidFill>
                  <a:schemeClr val="accent6">
                    <a:lumMod val="50000"/>
                  </a:schemeClr>
                </a:solidFill>
              </a:rPr>
              <a:t>Ntl</a:t>
            </a:r>
            <a:r>
              <a:rPr lang="en-US" sz="1200" b="1" dirty="0" smtClean="0">
                <a:solidFill>
                  <a:schemeClr val="accent6">
                    <a:lumMod val="50000"/>
                  </a:schemeClr>
                </a:solidFill>
              </a:rPr>
              <a:t>/ Park </a:t>
            </a:r>
            <a:endParaRPr lang="en-US" sz="1200" dirty="0"/>
          </a:p>
        </p:txBody>
      </p:sp>
      <p:sp>
        <p:nvSpPr>
          <p:cNvPr id="26" name="Rectangle 25"/>
          <p:cNvSpPr/>
          <p:nvPr/>
        </p:nvSpPr>
        <p:spPr>
          <a:xfrm>
            <a:off x="1475229" y="5990483"/>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59741" y="5915328"/>
            <a:ext cx="1728592" cy="276999"/>
          </a:xfrm>
          <a:prstGeom prst="rect">
            <a:avLst/>
          </a:prstGeom>
          <a:noFill/>
        </p:spPr>
        <p:txBody>
          <a:bodyPr wrap="square" rtlCol="0">
            <a:spAutoFit/>
          </a:bodyPr>
          <a:lstStyle/>
          <a:p>
            <a:r>
              <a:rPr lang="en-US" sz="1200" b="1" dirty="0" smtClean="0">
                <a:solidFill>
                  <a:schemeClr val="accent6">
                    <a:lumMod val="50000"/>
                  </a:schemeClr>
                </a:solidFill>
              </a:rPr>
              <a:t>Fairbanks, Alaska </a:t>
            </a:r>
            <a:endParaRPr lang="en-US" sz="1200" dirty="0"/>
          </a:p>
        </p:txBody>
      </p:sp>
      <p:cxnSp>
        <p:nvCxnSpPr>
          <p:cNvPr id="6" name="Straight Arrow Connector 5"/>
          <p:cNvCxnSpPr/>
          <p:nvPr/>
        </p:nvCxnSpPr>
        <p:spPr>
          <a:xfrm>
            <a:off x="2517732" y="4984645"/>
            <a:ext cx="3594969" cy="36919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735904"/>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chemeClr val="accent6">
                    <a:lumMod val="50000"/>
                  </a:schemeClr>
                </a:solidFill>
              </a:rPr>
              <a:t>Juneau – </a:t>
            </a:r>
            <a:r>
              <a:rPr lang="en-US" sz="3600" b="1" dirty="0">
                <a:solidFill>
                  <a:schemeClr val="accent6">
                    <a:lumMod val="50000"/>
                  </a:schemeClr>
                </a:solidFill>
              </a:rPr>
              <a:t>Population </a:t>
            </a:r>
            <a:r>
              <a:rPr lang="en-US" sz="3600" b="1" dirty="0" smtClean="0">
                <a:solidFill>
                  <a:schemeClr val="accent6">
                    <a:lumMod val="50000"/>
                  </a:schemeClr>
                </a:solidFill>
              </a:rPr>
              <a:t>31,275</a:t>
            </a:r>
            <a:br>
              <a:rPr lang="en-US" sz="3600" b="1" dirty="0" smtClean="0">
                <a:solidFill>
                  <a:schemeClr val="accent6">
                    <a:lumMod val="50000"/>
                  </a:schemeClr>
                </a:solidFill>
              </a:rPr>
            </a:br>
            <a:r>
              <a:rPr lang="en-US" sz="2000" b="1" dirty="0" smtClean="0">
                <a:solidFill>
                  <a:schemeClr val="accent6">
                    <a:lumMod val="50000"/>
                  </a:schemeClr>
                </a:solidFill>
              </a:rPr>
              <a:t>Longitude/Latitude:  </a:t>
            </a:r>
            <a:r>
              <a:rPr lang="en-US" sz="2000" dirty="0">
                <a:hlinkClick r:id="rId2"/>
              </a:rPr>
              <a:t>58.302 / -134.42</a:t>
            </a:r>
            <a:endParaRPr lang="en-US" sz="3600" b="1" dirty="0">
              <a:solidFill>
                <a:schemeClr val="accent6">
                  <a:lumMod val="50000"/>
                </a:schemeClr>
              </a:solidFill>
            </a:endParaRPr>
          </a:p>
        </p:txBody>
      </p:sp>
      <p:sp>
        <p:nvSpPr>
          <p:cNvPr id="3" name="Content Placeholder 2"/>
          <p:cNvSpPr>
            <a:spLocks noGrp="1"/>
          </p:cNvSpPr>
          <p:nvPr>
            <p:ph sz="half" idx="1"/>
          </p:nvPr>
        </p:nvSpPr>
        <p:spPr>
          <a:xfrm>
            <a:off x="237994" y="1438836"/>
            <a:ext cx="4105405" cy="5254571"/>
          </a:xfrm>
        </p:spPr>
        <p:txBody>
          <a:bodyPr>
            <a:normAutofit/>
          </a:bodyPr>
          <a:lstStyle/>
          <a:p>
            <a:pPr marL="274320" lvl="1">
              <a:spcBef>
                <a:spcPts val="600"/>
              </a:spcBef>
              <a:buClr>
                <a:schemeClr val="accent2"/>
              </a:buClr>
            </a:pPr>
            <a:r>
              <a:rPr lang="en-US" sz="2800" dirty="0">
                <a:solidFill>
                  <a:schemeClr val="tx1"/>
                </a:solidFill>
              </a:rPr>
              <a:t>Pivotal part of the Gold Rush of the late 1800s</a:t>
            </a:r>
          </a:p>
          <a:p>
            <a:r>
              <a:rPr lang="en-US" sz="2800" dirty="0"/>
              <a:t>Located in the Panhandle of Southeast Alaska</a:t>
            </a:r>
          </a:p>
          <a:p>
            <a:pPr lvl="1"/>
            <a:r>
              <a:rPr lang="en-US" sz="2800" dirty="0" smtClean="0"/>
              <a:t>900 </a:t>
            </a:r>
            <a:r>
              <a:rPr lang="en-US" sz="2800" dirty="0"/>
              <a:t>air miles north of Seattle </a:t>
            </a:r>
            <a:endParaRPr lang="en-US" sz="2800" dirty="0" smtClean="0"/>
          </a:p>
          <a:p>
            <a:pPr lvl="1"/>
            <a:r>
              <a:rPr lang="en-US" sz="2800" dirty="0" smtClean="0"/>
              <a:t>600 </a:t>
            </a:r>
            <a:r>
              <a:rPr lang="en-US" sz="2800" dirty="0"/>
              <a:t>air miles southeast of Anchorage. </a:t>
            </a:r>
            <a:endParaRPr lang="en-US" sz="2800" dirty="0" smtClean="0"/>
          </a:p>
          <a:p>
            <a:pPr lvl="1"/>
            <a:endParaRPr lang="en-US" sz="2800" dirty="0"/>
          </a:p>
          <a:p>
            <a:pPr marL="0" indent="0">
              <a:buNone/>
            </a:pPr>
            <a:endParaRPr lang="en-US" dirty="0"/>
          </a:p>
        </p:txBody>
      </p:sp>
      <p:pic>
        <p:nvPicPr>
          <p:cNvPr id="7" name="Content Placeholder 6"/>
          <p:cNvPicPr>
            <a:picLocks noGrp="1" noChangeAspect="1"/>
          </p:cNvPicPr>
          <p:nvPr>
            <p:ph sz="half" idx="2"/>
          </p:nvPr>
        </p:nvPicPr>
        <p:blipFill rotWithShape="1">
          <a:blip r:embed="rId3" cstate="email">
            <a:extLst>
              <a:ext uri="{28A0092B-C50C-407E-A947-70E740481C1C}">
                <a14:useLocalDpi xmlns:a14="http://schemas.microsoft.com/office/drawing/2010/main" val="0"/>
              </a:ext>
            </a:extLst>
          </a:blip>
          <a:srcRect l="8839"/>
          <a:stretch/>
        </p:blipFill>
        <p:spPr>
          <a:xfrm>
            <a:off x="4443608" y="1611862"/>
            <a:ext cx="4364038" cy="1259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4517136" y="2907792"/>
            <a:ext cx="4377850" cy="3539430"/>
          </a:xfrm>
          <a:prstGeom prst="rect">
            <a:avLst/>
          </a:prstGeom>
          <a:noFill/>
        </p:spPr>
        <p:txBody>
          <a:bodyPr wrap="square" rtlCol="0">
            <a:spAutoFit/>
          </a:bodyPr>
          <a:lstStyle/>
          <a:p>
            <a:pPr marL="285750" indent="-285750">
              <a:buFont typeface="Arial" pitchFamily="34" charset="0"/>
              <a:buChar char="•"/>
            </a:pPr>
            <a:r>
              <a:rPr lang="en-US" sz="2800" dirty="0" smtClean="0"/>
              <a:t>Day </a:t>
            </a:r>
            <a:r>
              <a:rPr lang="en-US" sz="2800" dirty="0"/>
              <a:t>tours and </a:t>
            </a:r>
            <a:r>
              <a:rPr lang="en-US" sz="2800" dirty="0" smtClean="0"/>
              <a:t>cruises</a:t>
            </a:r>
            <a:r>
              <a:rPr lang="en-US" sz="2800" dirty="0"/>
              <a:t> </a:t>
            </a:r>
            <a:r>
              <a:rPr lang="en-US" sz="2800" dirty="0" smtClean="0"/>
              <a:t>provide:</a:t>
            </a:r>
          </a:p>
          <a:p>
            <a:pPr marL="742950" lvl="1" indent="-285750">
              <a:buFont typeface="Arial" pitchFamily="34" charset="0"/>
              <a:buChar char="•"/>
            </a:pPr>
            <a:r>
              <a:rPr lang="en-US" sz="2800" dirty="0" smtClean="0"/>
              <a:t>a </a:t>
            </a:r>
            <a:r>
              <a:rPr lang="en-US" sz="2800" dirty="0"/>
              <a:t>great way to meet the friendly people of </a:t>
            </a:r>
            <a:r>
              <a:rPr lang="en-US" sz="2800" dirty="0" smtClean="0"/>
              <a:t>Alaska</a:t>
            </a:r>
          </a:p>
          <a:p>
            <a:pPr marL="742950" lvl="1" indent="-285750">
              <a:buFont typeface="Arial" pitchFamily="34" charset="0"/>
              <a:buChar char="•"/>
            </a:pPr>
            <a:r>
              <a:rPr lang="en-US" sz="2800" dirty="0" smtClean="0"/>
              <a:t>learn </a:t>
            </a:r>
            <a:r>
              <a:rPr lang="en-US" sz="2800" dirty="0"/>
              <a:t>more about Native history and </a:t>
            </a:r>
            <a:r>
              <a:rPr lang="en-US" sz="2800" dirty="0" smtClean="0"/>
              <a:t>culture</a:t>
            </a:r>
            <a:endParaRPr lang="en-US" sz="2800" dirty="0"/>
          </a:p>
        </p:txBody>
      </p:sp>
    </p:spTree>
    <p:extLst>
      <p:ext uri="{BB962C8B-B14F-4D97-AF65-F5344CB8AC3E}">
        <p14:creationId xmlns:p14="http://schemas.microsoft.com/office/powerpoint/2010/main" val="383962469"/>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chemeClr val="accent6">
                    <a:lumMod val="50000"/>
                  </a:schemeClr>
                </a:solidFill>
              </a:rPr>
              <a:t>Juneau </a:t>
            </a:r>
            <a:endParaRPr lang="en-US" sz="3600" b="1" dirty="0">
              <a:solidFill>
                <a:schemeClr val="accent6">
                  <a:lumMod val="50000"/>
                </a:schemeClr>
              </a:solidFill>
            </a:endParaRPr>
          </a:p>
        </p:txBody>
      </p:sp>
      <p:sp>
        <p:nvSpPr>
          <p:cNvPr id="3" name="Content Placeholder 2"/>
          <p:cNvSpPr>
            <a:spLocks noGrp="1"/>
          </p:cNvSpPr>
          <p:nvPr>
            <p:ph sz="half" idx="1"/>
          </p:nvPr>
        </p:nvSpPr>
        <p:spPr>
          <a:xfrm>
            <a:off x="288098" y="1712802"/>
            <a:ext cx="8630433" cy="5254571"/>
          </a:xfrm>
        </p:spPr>
        <p:txBody>
          <a:bodyPr>
            <a:normAutofit/>
          </a:bodyPr>
          <a:lstStyle/>
          <a:p>
            <a:r>
              <a:rPr lang="en-US" sz="2800" b="1" dirty="0" smtClean="0"/>
              <a:t>Capital of Alaska</a:t>
            </a:r>
          </a:p>
          <a:p>
            <a:pPr lvl="1"/>
            <a:r>
              <a:rPr lang="en-US" sz="2800" dirty="0"/>
              <a:t>Whaling and fur trade diminished in </a:t>
            </a:r>
            <a:r>
              <a:rPr lang="en-US" sz="2800" dirty="0" smtClean="0"/>
              <a:t>Sitka, the </a:t>
            </a:r>
            <a:r>
              <a:rPr lang="en-US" sz="2800" dirty="0"/>
              <a:t>original capital of </a:t>
            </a:r>
            <a:r>
              <a:rPr lang="en-US" sz="2800" dirty="0" smtClean="0"/>
              <a:t>Alaska</a:t>
            </a:r>
          </a:p>
          <a:p>
            <a:pPr lvl="1"/>
            <a:r>
              <a:rPr lang="en-US" sz="2800" dirty="0" smtClean="0"/>
              <a:t>The government seat was moved to Juneau</a:t>
            </a:r>
            <a:endParaRPr lang="en-US" sz="2800" dirty="0"/>
          </a:p>
          <a:p>
            <a:r>
              <a:rPr lang="en-US" sz="3000" dirty="0" smtClean="0"/>
              <a:t>Located at the foot of Mount Juneau </a:t>
            </a:r>
            <a:endParaRPr lang="en-US" sz="3000" dirty="0"/>
          </a:p>
          <a:p>
            <a:pPr lvl="1"/>
            <a:r>
              <a:rPr lang="en-US" sz="2800" dirty="0" smtClean="0"/>
              <a:t>Accessible only by air and sea</a:t>
            </a:r>
          </a:p>
          <a:p>
            <a:pPr lvl="1"/>
            <a:r>
              <a:rPr lang="en-US" sz="2800" dirty="0" smtClean="0"/>
              <a:t>Only about 40 miles of paved road for local transportation </a:t>
            </a:r>
          </a:p>
          <a:p>
            <a:pPr lvl="1"/>
            <a:endParaRPr lang="en-US" sz="2800" dirty="0"/>
          </a:p>
          <a:p>
            <a:pPr marL="0" indent="0">
              <a:buNone/>
            </a:pPr>
            <a:endParaRPr lang="en-US" dirty="0"/>
          </a:p>
        </p:txBody>
      </p:sp>
      <p:pic>
        <p:nvPicPr>
          <p:cNvPr id="7" name="Content Placeholder 6"/>
          <p:cNvPicPr>
            <a:picLocks noGrp="1" noChangeAspect="1"/>
          </p:cNvPicPr>
          <p:nvPr>
            <p:ph sz="half" idx="2"/>
          </p:nvPr>
        </p:nvPicPr>
        <p:blipFill rotWithShape="1">
          <a:blip r:embed="rId2" cstate="email">
            <a:extLst>
              <a:ext uri="{28A0092B-C50C-407E-A947-70E740481C1C}">
                <a14:useLocalDpi xmlns:a14="http://schemas.microsoft.com/office/drawing/2010/main" val="0"/>
              </a:ext>
            </a:extLst>
          </a:blip>
          <a:srcRect l="8839"/>
          <a:stretch/>
        </p:blipFill>
        <p:spPr>
          <a:xfrm>
            <a:off x="4456133" y="359262"/>
            <a:ext cx="4364038" cy="1259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72881346"/>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accent6">
                    <a:lumMod val="50000"/>
                  </a:schemeClr>
                </a:solidFill>
              </a:rPr>
              <a:t>Mount Roberts Tramway </a:t>
            </a:r>
          </a:p>
        </p:txBody>
      </p:sp>
      <p:sp>
        <p:nvSpPr>
          <p:cNvPr id="3" name="Content Placeholder 2"/>
          <p:cNvSpPr>
            <a:spLocks noGrp="1"/>
          </p:cNvSpPr>
          <p:nvPr>
            <p:ph sz="half" idx="1"/>
          </p:nvPr>
        </p:nvSpPr>
        <p:spPr>
          <a:xfrm>
            <a:off x="329183" y="1371600"/>
            <a:ext cx="5400897" cy="5120640"/>
          </a:xfrm>
        </p:spPr>
        <p:txBody>
          <a:bodyPr>
            <a:normAutofit fontScale="92500" lnSpcReduction="10000"/>
          </a:bodyPr>
          <a:lstStyle/>
          <a:p>
            <a:r>
              <a:rPr lang="en-US" b="1" dirty="0" smtClean="0"/>
              <a:t>Enclosed Tramway Gondola</a:t>
            </a:r>
            <a:r>
              <a:rPr lang="en-US" dirty="0" smtClean="0"/>
              <a:t> </a:t>
            </a:r>
          </a:p>
          <a:p>
            <a:pPr lvl="1"/>
            <a:r>
              <a:rPr lang="en-US" dirty="0" smtClean="0"/>
              <a:t>From </a:t>
            </a:r>
            <a:r>
              <a:rPr lang="en-US" dirty="0"/>
              <a:t>the cruise ship dock in downtown Juneau </a:t>
            </a:r>
            <a:endParaRPr lang="en-US" dirty="0" smtClean="0"/>
          </a:p>
          <a:p>
            <a:pPr lvl="1"/>
            <a:r>
              <a:rPr lang="en-US" dirty="0" smtClean="0"/>
              <a:t>Through </a:t>
            </a:r>
            <a:r>
              <a:rPr lang="en-US" dirty="0"/>
              <a:t>the rain forest to the 1,800-foot level of </a:t>
            </a:r>
            <a:r>
              <a:rPr lang="en-US" b="1" dirty="0"/>
              <a:t>Mount Roberts</a:t>
            </a:r>
            <a:r>
              <a:rPr lang="en-US" dirty="0"/>
              <a:t> </a:t>
            </a:r>
            <a:endParaRPr lang="en-US" dirty="0" smtClean="0"/>
          </a:p>
          <a:p>
            <a:pPr lvl="1"/>
            <a:r>
              <a:rPr lang="en-US" b="1" dirty="0" smtClean="0"/>
              <a:t>One of most </a:t>
            </a:r>
            <a:r>
              <a:rPr lang="en-US" b="1" dirty="0"/>
              <a:t>expansive views in Southeast Alaska</a:t>
            </a:r>
            <a:r>
              <a:rPr lang="en-US" dirty="0"/>
              <a:t>: </a:t>
            </a:r>
            <a:endParaRPr lang="en-US" dirty="0" smtClean="0"/>
          </a:p>
          <a:p>
            <a:pPr lvl="2"/>
            <a:r>
              <a:rPr lang="en-US" dirty="0" err="1" smtClean="0"/>
              <a:t>Chilkat</a:t>
            </a:r>
            <a:r>
              <a:rPr lang="en-US" dirty="0" smtClean="0"/>
              <a:t> </a:t>
            </a:r>
            <a:r>
              <a:rPr lang="en-US" dirty="0"/>
              <a:t>Mountains to the </a:t>
            </a:r>
            <a:r>
              <a:rPr lang="en-US" dirty="0" smtClean="0"/>
              <a:t>North</a:t>
            </a:r>
          </a:p>
          <a:p>
            <a:pPr lvl="2"/>
            <a:r>
              <a:rPr lang="en-US" dirty="0" smtClean="0"/>
              <a:t>Gastineau </a:t>
            </a:r>
            <a:r>
              <a:rPr lang="en-US" dirty="0"/>
              <a:t>Channel to the </a:t>
            </a:r>
            <a:r>
              <a:rPr lang="en-US" dirty="0" smtClean="0"/>
              <a:t>South</a:t>
            </a:r>
          </a:p>
          <a:p>
            <a:pPr lvl="2"/>
            <a:r>
              <a:rPr lang="en-US" dirty="0" smtClean="0"/>
              <a:t>Douglas Island to the West</a:t>
            </a:r>
          </a:p>
          <a:p>
            <a:pPr lvl="2"/>
            <a:r>
              <a:rPr lang="en-US" dirty="0" smtClean="0"/>
              <a:t>Silver </a:t>
            </a:r>
            <a:r>
              <a:rPr lang="en-US" dirty="0"/>
              <a:t>Bow </a:t>
            </a:r>
            <a:r>
              <a:rPr lang="en-US" dirty="0" smtClean="0"/>
              <a:t>Basin to the east</a:t>
            </a:r>
          </a:p>
          <a:p>
            <a:pPr lvl="3"/>
            <a:r>
              <a:rPr lang="en-US" b="1" dirty="0" smtClean="0"/>
              <a:t>Where gold </a:t>
            </a:r>
            <a:r>
              <a:rPr lang="en-US" b="1" dirty="0"/>
              <a:t>was discovered in 1880</a:t>
            </a:r>
            <a:r>
              <a:rPr lang="en-US" dirty="0" smtClean="0"/>
              <a:t>.</a:t>
            </a:r>
          </a:p>
          <a:p>
            <a:pPr lvl="1"/>
            <a:r>
              <a:rPr lang="en-US" dirty="0" smtClean="0"/>
              <a:t>Seeing Daylight  shown in HD Blu-ray every ½ hr.  </a:t>
            </a:r>
          </a:p>
          <a:p>
            <a:pPr lvl="2"/>
            <a:r>
              <a:rPr lang="en-US" dirty="0" smtClean="0"/>
              <a:t>Learn about Alaskan Native people, the Tlingit’s  Culture </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70449" y="1763239"/>
            <a:ext cx="2670048" cy="4025198"/>
          </a:xfrm>
          <a:prstGeom prst="rect">
            <a:avLst/>
          </a:prstGeom>
          <a:ln>
            <a:noFill/>
          </a:ln>
          <a:effectLst>
            <a:softEdge rad="112500"/>
          </a:effectLst>
        </p:spPr>
      </p:pic>
    </p:spTree>
    <p:extLst>
      <p:ext uri="{BB962C8B-B14F-4D97-AF65-F5344CB8AC3E}">
        <p14:creationId xmlns:p14="http://schemas.microsoft.com/office/powerpoint/2010/main" val="993319584"/>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0487" y="290408"/>
            <a:ext cx="2206125" cy="153839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5800" y="1725692"/>
            <a:ext cx="7770813" cy="3370743"/>
          </a:xfrm>
        </p:spPr>
        <p:txBody>
          <a:bodyPr>
            <a:noAutofit/>
          </a:bodyPr>
          <a:lstStyle/>
          <a:p>
            <a:r>
              <a:rPr lang="en-US" sz="2800" b="1" dirty="0" smtClean="0"/>
              <a:t>August 1, 1868</a:t>
            </a:r>
          </a:p>
          <a:p>
            <a:pPr lvl="1"/>
            <a:r>
              <a:rPr lang="en-US" sz="2800" b="1" dirty="0" smtClean="0"/>
              <a:t>Purchased from Russia for $7.2 Million     ($.02 per acre)</a:t>
            </a:r>
          </a:p>
          <a:p>
            <a:pPr lvl="1"/>
            <a:r>
              <a:rPr lang="en-US" sz="2800" b="1" dirty="0" smtClean="0"/>
              <a:t>Called “Seward’s Folly”</a:t>
            </a:r>
          </a:p>
          <a:p>
            <a:r>
              <a:rPr lang="en-US" sz="3000" b="1" dirty="0" smtClean="0"/>
              <a:t>January 3, 1959 </a:t>
            </a:r>
          </a:p>
          <a:p>
            <a:pPr lvl="1"/>
            <a:r>
              <a:rPr lang="en-US" sz="2600" b="1" dirty="0" smtClean="0"/>
              <a:t>Became the 49</a:t>
            </a:r>
            <a:r>
              <a:rPr lang="en-US" sz="2600" b="1" baseline="30000" dirty="0" smtClean="0"/>
              <a:t>th</a:t>
            </a:r>
            <a:r>
              <a:rPr lang="en-US" sz="2600" b="1" dirty="0" smtClean="0"/>
              <a:t> state of United States</a:t>
            </a:r>
          </a:p>
          <a:p>
            <a:pPr lvl="1"/>
            <a:r>
              <a:rPr lang="en-US" sz="2800" b="1" dirty="0" smtClean="0"/>
              <a:t>Land mass larger than Texas, California and Montana combined.  </a:t>
            </a:r>
            <a:endParaRPr lang="en-US" sz="2800" b="1" dirty="0"/>
          </a:p>
          <a:p>
            <a:pPr lvl="1"/>
            <a:r>
              <a:rPr lang="en-US" sz="2800" b="1" dirty="0" smtClean="0"/>
              <a:t>Approximately 1/5</a:t>
            </a:r>
            <a:r>
              <a:rPr lang="en-US" sz="2800" b="1" baseline="30000" dirty="0" smtClean="0"/>
              <a:t>th</a:t>
            </a:r>
            <a:r>
              <a:rPr lang="en-US" sz="2800" b="1" dirty="0" smtClean="0"/>
              <a:t> the size of all the other states together</a:t>
            </a:r>
            <a:endParaRPr lang="en-US" sz="2800" b="1" dirty="0"/>
          </a:p>
        </p:txBody>
      </p:sp>
      <p:sp>
        <p:nvSpPr>
          <p:cNvPr id="2" name="Title 1"/>
          <p:cNvSpPr>
            <a:spLocks noGrp="1"/>
          </p:cNvSpPr>
          <p:nvPr>
            <p:ph type="title"/>
          </p:nvPr>
        </p:nvSpPr>
        <p:spPr/>
        <p:txBody>
          <a:bodyPr>
            <a:normAutofit/>
          </a:bodyPr>
          <a:lstStyle/>
          <a:p>
            <a:r>
              <a:rPr lang="en-US" sz="4800" b="1" dirty="0" smtClean="0">
                <a:solidFill>
                  <a:schemeClr val="accent6">
                    <a:lumMod val="50000"/>
                  </a:schemeClr>
                </a:solidFill>
              </a:rPr>
              <a:t>Statehood</a:t>
            </a:r>
            <a:endParaRPr lang="en-US" sz="4800" b="1" dirty="0">
              <a:solidFill>
                <a:schemeClr val="accent6">
                  <a:lumMod val="50000"/>
                </a:schemeClr>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60921" y="389298"/>
            <a:ext cx="1353071" cy="134061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41033" y="385080"/>
            <a:ext cx="1985391" cy="1349048"/>
          </a:xfrm>
          <a:prstGeom prst="rect">
            <a:avLst/>
          </a:prstGeom>
        </p:spPr>
      </p:pic>
    </p:spTree>
    <p:extLst>
      <p:ext uri="{BB962C8B-B14F-4D97-AF65-F5344CB8AC3E}">
        <p14:creationId xmlns:p14="http://schemas.microsoft.com/office/powerpoint/2010/main" val="3654477348"/>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79528"/>
            <a:ext cx="8229600" cy="3916471"/>
          </a:xfrm>
        </p:spPr>
        <p:txBody>
          <a:bodyPr>
            <a:normAutofit/>
          </a:bodyPr>
          <a:lstStyle/>
          <a:p>
            <a:r>
              <a:rPr lang="en-US" dirty="0" smtClean="0"/>
              <a:t>The easiest way to travel from Juneau to Anchorage is by Air. </a:t>
            </a:r>
          </a:p>
          <a:p>
            <a:pPr lvl="1"/>
            <a:r>
              <a:rPr lang="en-US" dirty="0" smtClean="0"/>
              <a:t>The 550 mile trip take a mere 1 hour and forty-five minutes. </a:t>
            </a:r>
          </a:p>
          <a:p>
            <a:pPr lvl="1"/>
            <a:endParaRPr lang="en-US" dirty="0"/>
          </a:p>
          <a:p>
            <a:pPr lvl="1"/>
            <a:r>
              <a:rPr lang="en-US" dirty="0" smtClean="0"/>
              <a:t>Alaskan Airlines have been voted "Highest </a:t>
            </a:r>
            <a:r>
              <a:rPr lang="en-US" dirty="0"/>
              <a:t>In Customer Satisfaction Among Traditional Network Carriers in North America, Four Years in a Row</a:t>
            </a:r>
            <a:r>
              <a:rPr lang="en-US" dirty="0" smtClean="0"/>
              <a:t>".</a:t>
            </a:r>
          </a:p>
        </p:txBody>
      </p:sp>
      <p:sp>
        <p:nvSpPr>
          <p:cNvPr id="3" name="Title 2"/>
          <p:cNvSpPr>
            <a:spLocks noGrp="1"/>
          </p:cNvSpPr>
          <p:nvPr>
            <p:ph type="title"/>
          </p:nvPr>
        </p:nvSpPr>
        <p:spPr>
          <a:xfrm>
            <a:off x="457200" y="903960"/>
            <a:ext cx="8229600" cy="1219200"/>
          </a:xfrm>
        </p:spPr>
        <p:txBody>
          <a:bodyPr>
            <a:normAutofit/>
          </a:bodyPr>
          <a:lstStyle/>
          <a:p>
            <a:r>
              <a:rPr lang="en-US" sz="4800" b="1" dirty="0">
                <a:solidFill>
                  <a:schemeClr val="accent6">
                    <a:lumMod val="50000"/>
                  </a:schemeClr>
                </a:solidFill>
              </a:rPr>
              <a:t>Day </a:t>
            </a:r>
            <a:r>
              <a:rPr lang="en-US" sz="4800" b="1" dirty="0" smtClean="0">
                <a:solidFill>
                  <a:schemeClr val="accent6">
                    <a:lumMod val="50000"/>
                  </a:schemeClr>
                </a:solidFill>
              </a:rPr>
              <a:t>10</a:t>
            </a:r>
            <a:endParaRPr lang="en-US" sz="4800" b="1" dirty="0">
              <a:solidFill>
                <a:schemeClr val="accent6">
                  <a:lumMod val="50000"/>
                </a:schemeClr>
              </a:solidFill>
            </a:endParaRPr>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3521" t="24169" r="24260" b="43887"/>
          <a:stretch/>
        </p:blipFill>
        <p:spPr bwMode="auto">
          <a:xfrm>
            <a:off x="2492679" y="320663"/>
            <a:ext cx="5617306" cy="18024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J.D. Power and Associ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592" y="4964907"/>
            <a:ext cx="1393564" cy="139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804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5156" y="-1"/>
            <a:ext cx="8880954" cy="329434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8732" t="21634" r="1232" b="39183"/>
          <a:stretch/>
        </p:blipFill>
        <p:spPr bwMode="auto">
          <a:xfrm>
            <a:off x="251138" y="152400"/>
            <a:ext cx="8538694" cy="298575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0" name="Rectangle 9"/>
          <p:cNvSpPr/>
          <p:nvPr/>
        </p:nvSpPr>
        <p:spPr>
          <a:xfrm rot="1099030">
            <a:off x="3071578" y="2719155"/>
            <a:ext cx="5765558" cy="383660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0460" t="28846" r="161" b="7693"/>
          <a:stretch/>
        </p:blipFill>
        <p:spPr bwMode="auto">
          <a:xfrm rot="1119594">
            <a:off x="3249322" y="2903582"/>
            <a:ext cx="5398718" cy="346347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28057" r="71690" b="29315"/>
          <a:stretch/>
        </p:blipFill>
        <p:spPr bwMode="auto">
          <a:xfrm>
            <a:off x="1124607" y="3985982"/>
            <a:ext cx="2349172" cy="2210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2" name="Rectangle 11"/>
          <p:cNvSpPr/>
          <p:nvPr/>
        </p:nvSpPr>
        <p:spPr>
          <a:xfrm>
            <a:off x="1472475" y="4197646"/>
            <a:ext cx="1390389" cy="994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65337" y="4133588"/>
            <a:ext cx="1728592" cy="276999"/>
          </a:xfrm>
          <a:prstGeom prst="rect">
            <a:avLst/>
          </a:prstGeom>
          <a:noFill/>
        </p:spPr>
        <p:txBody>
          <a:bodyPr wrap="square" rtlCol="0">
            <a:spAutoFit/>
          </a:bodyPr>
          <a:lstStyle/>
          <a:p>
            <a:r>
              <a:rPr lang="en-US" sz="1200" b="1" dirty="0" smtClean="0">
                <a:solidFill>
                  <a:schemeClr val="accent6">
                    <a:lumMod val="50000"/>
                  </a:schemeClr>
                </a:solidFill>
              </a:rPr>
              <a:t>Ketchikan, Alaska </a:t>
            </a:r>
            <a:endParaRPr lang="en-US" sz="1200" dirty="0"/>
          </a:p>
        </p:txBody>
      </p:sp>
      <p:sp>
        <p:nvSpPr>
          <p:cNvPr id="22" name="Rectangle 21"/>
          <p:cNvSpPr/>
          <p:nvPr/>
        </p:nvSpPr>
        <p:spPr>
          <a:xfrm>
            <a:off x="1462037" y="4562988"/>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59741" y="4490632"/>
            <a:ext cx="1728592" cy="276999"/>
          </a:xfrm>
          <a:prstGeom prst="rect">
            <a:avLst/>
          </a:prstGeom>
          <a:noFill/>
        </p:spPr>
        <p:txBody>
          <a:bodyPr wrap="square" rtlCol="0">
            <a:spAutoFit/>
          </a:bodyPr>
          <a:lstStyle/>
          <a:p>
            <a:r>
              <a:rPr lang="en-US" sz="1200" b="1" dirty="0" smtClean="0">
                <a:solidFill>
                  <a:schemeClr val="accent6">
                    <a:lumMod val="50000"/>
                  </a:schemeClr>
                </a:solidFill>
              </a:rPr>
              <a:t>Sitka, Alaska </a:t>
            </a:r>
            <a:endParaRPr lang="en-US" sz="1200" dirty="0"/>
          </a:p>
        </p:txBody>
      </p:sp>
      <p:sp>
        <p:nvSpPr>
          <p:cNvPr id="23" name="Rectangle 22"/>
          <p:cNvSpPr/>
          <p:nvPr/>
        </p:nvSpPr>
        <p:spPr>
          <a:xfrm>
            <a:off x="1446757" y="4921302"/>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59741" y="4849285"/>
            <a:ext cx="1728592" cy="276999"/>
          </a:xfrm>
          <a:prstGeom prst="rect">
            <a:avLst/>
          </a:prstGeom>
          <a:noFill/>
        </p:spPr>
        <p:txBody>
          <a:bodyPr wrap="square" rtlCol="0">
            <a:spAutoFit/>
          </a:bodyPr>
          <a:lstStyle/>
          <a:p>
            <a:r>
              <a:rPr lang="en-US" sz="1200" b="1" dirty="0" smtClean="0">
                <a:solidFill>
                  <a:schemeClr val="accent6">
                    <a:lumMod val="50000"/>
                  </a:schemeClr>
                </a:solidFill>
              </a:rPr>
              <a:t>Juneau, Alaska </a:t>
            </a:r>
            <a:endParaRPr lang="en-US" sz="1200" dirty="0"/>
          </a:p>
        </p:txBody>
      </p:sp>
      <p:sp>
        <p:nvSpPr>
          <p:cNvPr id="24" name="Rectangle 23"/>
          <p:cNvSpPr/>
          <p:nvPr/>
        </p:nvSpPr>
        <p:spPr>
          <a:xfrm>
            <a:off x="1462703" y="5290495"/>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84793" y="5202814"/>
            <a:ext cx="1728592" cy="276999"/>
          </a:xfrm>
          <a:prstGeom prst="rect">
            <a:avLst/>
          </a:prstGeom>
          <a:noFill/>
        </p:spPr>
        <p:txBody>
          <a:bodyPr wrap="square" rtlCol="0">
            <a:spAutoFit/>
          </a:bodyPr>
          <a:lstStyle/>
          <a:p>
            <a:r>
              <a:rPr lang="en-US" sz="1200" b="1" dirty="0" smtClean="0">
                <a:solidFill>
                  <a:schemeClr val="accent6">
                    <a:lumMod val="50000"/>
                  </a:schemeClr>
                </a:solidFill>
              </a:rPr>
              <a:t>Anchorage, Alaska </a:t>
            </a:r>
            <a:endParaRPr lang="en-US" sz="1200" dirty="0"/>
          </a:p>
        </p:txBody>
      </p:sp>
      <p:sp>
        <p:nvSpPr>
          <p:cNvPr id="25" name="Rectangle 24"/>
          <p:cNvSpPr/>
          <p:nvPr/>
        </p:nvSpPr>
        <p:spPr>
          <a:xfrm>
            <a:off x="1537193" y="5631498"/>
            <a:ext cx="1719574"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322163" y="5556343"/>
            <a:ext cx="2849004" cy="276999"/>
          </a:xfrm>
          <a:prstGeom prst="rect">
            <a:avLst/>
          </a:prstGeom>
          <a:noFill/>
        </p:spPr>
        <p:txBody>
          <a:bodyPr wrap="square" rtlCol="0">
            <a:spAutoFit/>
          </a:bodyPr>
          <a:lstStyle/>
          <a:p>
            <a:r>
              <a:rPr lang="en-US" sz="1200" b="1" dirty="0" smtClean="0">
                <a:solidFill>
                  <a:schemeClr val="accent6">
                    <a:lumMod val="50000"/>
                  </a:schemeClr>
                </a:solidFill>
              </a:rPr>
              <a:t>Mount McKinley </a:t>
            </a:r>
            <a:r>
              <a:rPr lang="en-US" sz="1200" b="1" dirty="0" err="1" smtClean="0">
                <a:solidFill>
                  <a:schemeClr val="accent6">
                    <a:lumMod val="50000"/>
                  </a:schemeClr>
                </a:solidFill>
              </a:rPr>
              <a:t>Ntl</a:t>
            </a:r>
            <a:r>
              <a:rPr lang="en-US" sz="1200" b="1" dirty="0" smtClean="0">
                <a:solidFill>
                  <a:schemeClr val="accent6">
                    <a:lumMod val="50000"/>
                  </a:schemeClr>
                </a:solidFill>
              </a:rPr>
              <a:t>/ Park </a:t>
            </a:r>
            <a:endParaRPr lang="en-US" sz="1200" dirty="0"/>
          </a:p>
        </p:txBody>
      </p:sp>
      <p:sp>
        <p:nvSpPr>
          <p:cNvPr id="26" name="Rectangle 25"/>
          <p:cNvSpPr/>
          <p:nvPr/>
        </p:nvSpPr>
        <p:spPr>
          <a:xfrm>
            <a:off x="1475229" y="5990483"/>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59741" y="5915328"/>
            <a:ext cx="1728592" cy="276999"/>
          </a:xfrm>
          <a:prstGeom prst="rect">
            <a:avLst/>
          </a:prstGeom>
          <a:noFill/>
        </p:spPr>
        <p:txBody>
          <a:bodyPr wrap="square" rtlCol="0">
            <a:spAutoFit/>
          </a:bodyPr>
          <a:lstStyle/>
          <a:p>
            <a:r>
              <a:rPr lang="en-US" sz="1200" b="1" dirty="0" smtClean="0">
                <a:solidFill>
                  <a:schemeClr val="accent6">
                    <a:lumMod val="50000"/>
                  </a:schemeClr>
                </a:solidFill>
              </a:rPr>
              <a:t>Fairbanks, Alaska </a:t>
            </a:r>
            <a:endParaRPr lang="en-US" sz="1200" dirty="0"/>
          </a:p>
        </p:txBody>
      </p:sp>
      <p:cxnSp>
        <p:nvCxnSpPr>
          <p:cNvPr id="6" name="Straight Arrow Connector 5"/>
          <p:cNvCxnSpPr/>
          <p:nvPr/>
        </p:nvCxnSpPr>
        <p:spPr>
          <a:xfrm flipV="1">
            <a:off x="2837146" y="4689675"/>
            <a:ext cx="2411259" cy="63597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791743"/>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chemeClr val="accent6">
                    <a:lumMod val="50000"/>
                  </a:schemeClr>
                </a:solidFill>
              </a:rPr>
              <a:t>Anchorage – </a:t>
            </a:r>
            <a:r>
              <a:rPr lang="en-US" sz="3600" b="1" dirty="0">
                <a:solidFill>
                  <a:schemeClr val="accent6">
                    <a:lumMod val="50000"/>
                  </a:schemeClr>
                </a:solidFill>
              </a:rPr>
              <a:t>Population:  </a:t>
            </a:r>
            <a:r>
              <a:rPr lang="en-US" sz="3600" b="1" dirty="0" smtClean="0">
                <a:solidFill>
                  <a:schemeClr val="accent6">
                    <a:lumMod val="50000"/>
                  </a:schemeClr>
                </a:solidFill>
              </a:rPr>
              <a:t>291,826</a:t>
            </a:r>
            <a:br>
              <a:rPr lang="en-US" sz="3600" b="1" dirty="0" smtClean="0">
                <a:solidFill>
                  <a:schemeClr val="accent6">
                    <a:lumMod val="50000"/>
                  </a:schemeClr>
                </a:solidFill>
              </a:rPr>
            </a:br>
            <a:r>
              <a:rPr lang="en-US" sz="2000" b="1" dirty="0" smtClean="0">
                <a:solidFill>
                  <a:schemeClr val="accent6">
                    <a:lumMod val="50000"/>
                  </a:schemeClr>
                </a:solidFill>
              </a:rPr>
              <a:t>Longitude/Latitude:  </a:t>
            </a:r>
            <a:r>
              <a:rPr lang="en-US" sz="2000" dirty="0" smtClean="0">
                <a:hlinkClick r:id="rId2"/>
              </a:rPr>
              <a:t>61.218 </a:t>
            </a:r>
            <a:r>
              <a:rPr lang="en-US" sz="2000" dirty="0">
                <a:hlinkClick r:id="rId2"/>
              </a:rPr>
              <a:t>/ -149.9</a:t>
            </a:r>
            <a:endParaRPr lang="en-US" sz="2000" b="1" dirty="0">
              <a:solidFill>
                <a:schemeClr val="accent6">
                  <a:lumMod val="50000"/>
                </a:schemeClr>
              </a:solidFill>
            </a:endParaRPr>
          </a:p>
        </p:txBody>
      </p:sp>
      <p:sp>
        <p:nvSpPr>
          <p:cNvPr id="4" name="Content Placeholder 3"/>
          <p:cNvSpPr>
            <a:spLocks noGrp="1"/>
          </p:cNvSpPr>
          <p:nvPr>
            <p:ph sz="half" idx="1"/>
          </p:nvPr>
        </p:nvSpPr>
        <p:spPr>
          <a:xfrm>
            <a:off x="-1" y="1524000"/>
            <a:ext cx="4900247" cy="5052164"/>
          </a:xfrm>
        </p:spPr>
        <p:txBody>
          <a:bodyPr>
            <a:normAutofit fontScale="92500" lnSpcReduction="20000"/>
          </a:bodyPr>
          <a:lstStyle/>
          <a:p>
            <a:r>
              <a:rPr lang="en-US" sz="3000" dirty="0"/>
              <a:t>Where gold rush adventurers met Russian and Native culture </a:t>
            </a:r>
          </a:p>
          <a:p>
            <a:pPr lvl="1"/>
            <a:r>
              <a:rPr lang="en-US" sz="2800" dirty="0"/>
              <a:t>Started as a tent city in the wilderness</a:t>
            </a:r>
          </a:p>
          <a:p>
            <a:r>
              <a:rPr lang="en-US" sz="2800" dirty="0" smtClean="0"/>
              <a:t>Blossomed </a:t>
            </a:r>
            <a:r>
              <a:rPr lang="en-US" sz="2800" dirty="0"/>
              <a:t>into </a:t>
            </a:r>
            <a:r>
              <a:rPr lang="en-US" sz="2800" dirty="0" smtClean="0"/>
              <a:t>Alaska's </a:t>
            </a:r>
            <a:r>
              <a:rPr lang="en-US" sz="2800" dirty="0"/>
              <a:t>largest city </a:t>
            </a:r>
            <a:endParaRPr lang="en-US" sz="2800" dirty="0" smtClean="0"/>
          </a:p>
          <a:p>
            <a:pPr lvl="1"/>
            <a:r>
              <a:rPr lang="en-US" dirty="0" smtClean="0"/>
              <a:t>Constitutes </a:t>
            </a:r>
            <a:r>
              <a:rPr lang="en-US" dirty="0"/>
              <a:t>more than 40 percent of the state's total population</a:t>
            </a:r>
            <a:endParaRPr lang="en-US" dirty="0" smtClean="0"/>
          </a:p>
          <a:p>
            <a:r>
              <a:rPr lang="en-US" sz="2800" dirty="0" smtClean="0"/>
              <a:t>Crossroads for Alaska </a:t>
            </a:r>
          </a:p>
          <a:p>
            <a:pPr lvl="1"/>
            <a:r>
              <a:rPr lang="en-US" sz="2800" dirty="0"/>
              <a:t>Set in the South-central </a:t>
            </a:r>
            <a:r>
              <a:rPr lang="en-US" sz="2800" dirty="0" smtClean="0"/>
              <a:t> area of the state</a:t>
            </a:r>
          </a:p>
          <a:p>
            <a:pPr lvl="2"/>
            <a:r>
              <a:rPr lang="en-US" sz="2500" dirty="0" smtClean="0"/>
              <a:t>Surrounded by Glaciers, shoreline and mountains. </a:t>
            </a:r>
            <a:endParaRPr lang="en-US" sz="2500" dirty="0"/>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7825" t="18200" r="18875" b="13159"/>
          <a:stretch/>
        </p:blipFill>
        <p:spPr bwMode="auto">
          <a:xfrm>
            <a:off x="4900246" y="2163246"/>
            <a:ext cx="3968181" cy="26893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200891"/>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solidFill>
                  <a:schemeClr val="accent6">
                    <a:lumMod val="50000"/>
                  </a:schemeClr>
                </a:solidFill>
              </a:rPr>
              <a:t>Anchorage</a:t>
            </a:r>
            <a:endParaRPr lang="en-US" sz="3600" b="1" dirty="0">
              <a:solidFill>
                <a:schemeClr val="accent6">
                  <a:lumMod val="50000"/>
                </a:schemeClr>
              </a:solidFill>
            </a:endParaRPr>
          </a:p>
        </p:txBody>
      </p:sp>
      <p:sp>
        <p:nvSpPr>
          <p:cNvPr id="4" name="Content Placeholder 3"/>
          <p:cNvSpPr>
            <a:spLocks noGrp="1"/>
          </p:cNvSpPr>
          <p:nvPr>
            <p:ph sz="half" idx="1"/>
          </p:nvPr>
        </p:nvSpPr>
        <p:spPr>
          <a:xfrm>
            <a:off x="250521" y="1524000"/>
            <a:ext cx="7127309" cy="4572000"/>
          </a:xfrm>
        </p:spPr>
        <p:txBody>
          <a:bodyPr>
            <a:normAutofit/>
          </a:bodyPr>
          <a:lstStyle/>
          <a:p>
            <a:r>
              <a:rPr lang="en-US" sz="2500" dirty="0" smtClean="0"/>
              <a:t>Was not a fishing nor mining town.  </a:t>
            </a:r>
          </a:p>
          <a:p>
            <a:endParaRPr lang="en-US" sz="2500" dirty="0" smtClean="0"/>
          </a:p>
          <a:p>
            <a:endParaRPr lang="en-US" sz="2500" dirty="0"/>
          </a:p>
        </p:txBody>
      </p:sp>
      <p:pic>
        <p:nvPicPr>
          <p:cNvPr id="4101"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8200" y="2179528"/>
            <a:ext cx="4072264" cy="264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3"/>
          <p:cNvSpPr txBox="1">
            <a:spLocks/>
          </p:cNvSpPr>
          <p:nvPr/>
        </p:nvSpPr>
        <p:spPr>
          <a:xfrm>
            <a:off x="331939" y="2039654"/>
            <a:ext cx="4397679" cy="45720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lvl="1"/>
            <a:r>
              <a:rPr lang="en-US" sz="2300" dirty="0" smtClean="0"/>
              <a:t>Had its origins from the building of the Alaska Railroad in 1914 – 1923.</a:t>
            </a:r>
          </a:p>
          <a:p>
            <a:pPr lvl="1">
              <a:spcAft>
                <a:spcPts val="600"/>
              </a:spcAft>
            </a:pPr>
            <a:endParaRPr lang="en-US" sz="900" dirty="0"/>
          </a:p>
          <a:p>
            <a:pPr lvl="1">
              <a:spcAft>
                <a:spcPts val="600"/>
              </a:spcAft>
            </a:pPr>
            <a:r>
              <a:rPr lang="en-US" sz="2300" dirty="0" smtClean="0"/>
              <a:t>The tent city located near the railroad headquarters at the mouth of Ship Creek grew and was incorporated to be Anchorage, Alaska on November 23, 1920</a:t>
            </a:r>
          </a:p>
          <a:p>
            <a:endParaRPr lang="en-US" sz="2500" dirty="0" smtClean="0"/>
          </a:p>
          <a:p>
            <a:endParaRPr lang="en-US" sz="2500" dirty="0"/>
          </a:p>
        </p:txBody>
      </p:sp>
    </p:spTree>
    <p:extLst>
      <p:ext uri="{BB962C8B-B14F-4D97-AF65-F5344CB8AC3E}">
        <p14:creationId xmlns:p14="http://schemas.microsoft.com/office/powerpoint/2010/main" val="1300066060"/>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4320" y="1133856"/>
            <a:ext cx="4297681" cy="6144768"/>
          </a:xfrm>
        </p:spPr>
        <p:txBody>
          <a:bodyPr>
            <a:normAutofit/>
          </a:bodyPr>
          <a:lstStyle/>
          <a:p>
            <a:r>
              <a:rPr lang="en-US" dirty="0" smtClean="0"/>
              <a:t>The true </a:t>
            </a:r>
            <a:r>
              <a:rPr lang="en-US" dirty="0"/>
              <a:t>tidal surge o</a:t>
            </a:r>
            <a:r>
              <a:rPr lang="en-US" dirty="0" smtClean="0"/>
              <a:t>ccurs </a:t>
            </a:r>
            <a:r>
              <a:rPr lang="en-US" dirty="0"/>
              <a:t>when a rising tide enters a narrow and shallow basin. </a:t>
            </a:r>
            <a:endParaRPr lang="en-US" dirty="0" smtClean="0"/>
          </a:p>
          <a:p>
            <a:pPr lvl="1"/>
            <a:r>
              <a:rPr lang="en-US" dirty="0" smtClean="0"/>
              <a:t> Can reach </a:t>
            </a:r>
            <a:r>
              <a:rPr lang="en-US" dirty="0"/>
              <a:t>heights up to six feet </a:t>
            </a:r>
            <a:endParaRPr lang="en-US" dirty="0" smtClean="0"/>
          </a:p>
          <a:p>
            <a:pPr lvl="1"/>
            <a:r>
              <a:rPr lang="en-US" dirty="0" smtClean="0"/>
              <a:t>Speeds </a:t>
            </a:r>
            <a:r>
              <a:rPr lang="en-US" dirty="0"/>
              <a:t>of </a:t>
            </a:r>
            <a:r>
              <a:rPr lang="en-US" dirty="0" smtClean="0"/>
              <a:t>10 - </a:t>
            </a:r>
            <a:r>
              <a:rPr lang="en-US" dirty="0"/>
              <a:t>to 15 miles per </a:t>
            </a:r>
            <a:r>
              <a:rPr lang="en-US" dirty="0" smtClean="0"/>
              <a:t>hour</a:t>
            </a:r>
          </a:p>
          <a:p>
            <a:r>
              <a:rPr lang="en-US" dirty="0" smtClean="0"/>
              <a:t>Wall of water is jumping </a:t>
            </a:r>
            <a:r>
              <a:rPr lang="en-US" dirty="0"/>
              <a:t>with fish--salmon and </a:t>
            </a:r>
            <a:r>
              <a:rPr lang="en-US" dirty="0" smtClean="0"/>
              <a:t>hooligan</a:t>
            </a:r>
          </a:p>
          <a:p>
            <a:pPr lvl="1"/>
            <a:r>
              <a:rPr lang="en-US" dirty="0" smtClean="0"/>
              <a:t> Masses of eagles and ravens fly along like a tornado as the bore tide roars in. </a:t>
            </a:r>
          </a:p>
        </p:txBody>
      </p:sp>
      <p:sp>
        <p:nvSpPr>
          <p:cNvPr id="3" name="Title 2"/>
          <p:cNvSpPr>
            <a:spLocks noGrp="1"/>
          </p:cNvSpPr>
          <p:nvPr>
            <p:ph type="title"/>
          </p:nvPr>
        </p:nvSpPr>
        <p:spPr>
          <a:xfrm>
            <a:off x="457200" y="-85344"/>
            <a:ext cx="8229600" cy="1219200"/>
          </a:xfrm>
        </p:spPr>
        <p:txBody>
          <a:bodyPr>
            <a:normAutofit/>
          </a:bodyPr>
          <a:lstStyle/>
          <a:p>
            <a:r>
              <a:rPr lang="en-US" sz="4800" b="1" dirty="0" err="1">
                <a:solidFill>
                  <a:schemeClr val="accent6">
                    <a:lumMod val="50000"/>
                  </a:schemeClr>
                </a:solidFill>
              </a:rPr>
              <a:t>Turnagain</a:t>
            </a:r>
            <a:r>
              <a:rPr lang="en-US" sz="4800" b="1" dirty="0">
                <a:solidFill>
                  <a:schemeClr val="accent6">
                    <a:lumMod val="50000"/>
                  </a:schemeClr>
                </a:solidFill>
              </a:rPr>
              <a:t> Arm Bore Tide </a:t>
            </a:r>
          </a:p>
        </p:txBody>
      </p:sp>
      <p:pic>
        <p:nvPicPr>
          <p:cNvPr id="3074" name="Picture 2" descr="http://i1.squidoocdn.com/resize/squidoo_images/-1/lens18659666_1318028379EagleInFlightWat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973" y="1524000"/>
            <a:ext cx="3949827" cy="31598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426779"/>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4320" y="1133856"/>
            <a:ext cx="4297681" cy="6144768"/>
          </a:xfrm>
        </p:spPr>
        <p:txBody>
          <a:bodyPr>
            <a:normAutofit/>
          </a:bodyPr>
          <a:lstStyle/>
          <a:p>
            <a:r>
              <a:rPr lang="en-US" dirty="0" smtClean="0"/>
              <a:t>Best areas to see the </a:t>
            </a:r>
            <a:r>
              <a:rPr lang="en-US" dirty="0" err="1" smtClean="0"/>
              <a:t>Turnagain</a:t>
            </a:r>
            <a:r>
              <a:rPr lang="en-US" dirty="0" smtClean="0"/>
              <a:t> Arm Bore Tide</a:t>
            </a:r>
          </a:p>
          <a:p>
            <a:pPr lvl="1"/>
            <a:r>
              <a:rPr lang="en-US" dirty="0" smtClean="0"/>
              <a:t> Beluga Point - 20 </a:t>
            </a:r>
            <a:r>
              <a:rPr lang="en-US" dirty="0"/>
              <a:t>minutes </a:t>
            </a:r>
            <a:r>
              <a:rPr lang="en-US" dirty="0" smtClean="0"/>
              <a:t>south of Anchorage to Portage about an hour south of town.  </a:t>
            </a:r>
          </a:p>
          <a:p>
            <a:pPr lvl="2"/>
            <a:r>
              <a:rPr lang="en-US" dirty="0"/>
              <a:t>F</a:t>
            </a:r>
            <a:r>
              <a:rPr lang="en-US" dirty="0" smtClean="0"/>
              <a:t>ive </a:t>
            </a:r>
            <a:r>
              <a:rPr lang="en-US" dirty="0"/>
              <a:t>highway pullouts along this stretch. </a:t>
            </a:r>
            <a:endParaRPr lang="en-US" dirty="0" smtClean="0"/>
          </a:p>
          <a:p>
            <a:pPr lvl="2"/>
            <a:r>
              <a:rPr lang="en-US" dirty="0" smtClean="0"/>
              <a:t>The </a:t>
            </a:r>
            <a:r>
              <a:rPr lang="en-US" dirty="0"/>
              <a:t>highway traverses the shoreline along the </a:t>
            </a:r>
            <a:r>
              <a:rPr lang="en-US" dirty="0" smtClean="0"/>
              <a:t>flats</a:t>
            </a:r>
          </a:p>
          <a:p>
            <a:r>
              <a:rPr lang="en-US" dirty="0" smtClean="0"/>
              <a:t>Gives a real </a:t>
            </a:r>
            <a:r>
              <a:rPr lang="en-US" dirty="0"/>
              <a:t>sense for the power and scale of the bore tide.</a:t>
            </a:r>
            <a:endParaRPr lang="en-US" dirty="0" smtClean="0"/>
          </a:p>
        </p:txBody>
      </p:sp>
      <p:sp>
        <p:nvSpPr>
          <p:cNvPr id="3" name="Title 2"/>
          <p:cNvSpPr>
            <a:spLocks noGrp="1"/>
          </p:cNvSpPr>
          <p:nvPr>
            <p:ph type="title"/>
          </p:nvPr>
        </p:nvSpPr>
        <p:spPr>
          <a:xfrm>
            <a:off x="457200" y="-85344"/>
            <a:ext cx="8229600" cy="1219200"/>
          </a:xfrm>
        </p:spPr>
        <p:txBody>
          <a:bodyPr>
            <a:normAutofit/>
          </a:bodyPr>
          <a:lstStyle/>
          <a:p>
            <a:r>
              <a:rPr lang="en-US" sz="4800" b="1" dirty="0" err="1">
                <a:solidFill>
                  <a:schemeClr val="accent6">
                    <a:lumMod val="50000"/>
                  </a:schemeClr>
                </a:solidFill>
              </a:rPr>
              <a:t>Turnagain</a:t>
            </a:r>
            <a:r>
              <a:rPr lang="en-US" sz="4800" b="1" dirty="0">
                <a:solidFill>
                  <a:schemeClr val="accent6">
                    <a:lumMod val="50000"/>
                  </a:schemeClr>
                </a:solidFill>
              </a:rPr>
              <a:t> Arm Bore Tide </a:t>
            </a:r>
          </a:p>
        </p:txBody>
      </p:sp>
      <p:pic>
        <p:nvPicPr>
          <p:cNvPr id="5122" name="Picture 2" descr="http://static.panoramio.com/photos/original/4611337.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42886" y="1848576"/>
            <a:ext cx="3943914" cy="29602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561730"/>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04164"/>
            <a:ext cx="8229600" cy="4329830"/>
          </a:xfrm>
        </p:spPr>
        <p:txBody>
          <a:bodyPr>
            <a:normAutofit fontScale="92500" lnSpcReduction="10000"/>
          </a:bodyPr>
          <a:lstStyle/>
          <a:p>
            <a:r>
              <a:rPr lang="en-US" dirty="0"/>
              <a:t>Alaska </a:t>
            </a:r>
            <a:r>
              <a:rPr lang="en-US" dirty="0" smtClean="0"/>
              <a:t>Railroad </a:t>
            </a:r>
            <a:r>
              <a:rPr lang="en-US" dirty="0"/>
              <a:t>serves </a:t>
            </a:r>
            <a:r>
              <a:rPr lang="en-US" dirty="0" smtClean="0"/>
              <a:t>not as the fastest mode of transportation to Mount McKinley but is one of the most relaxing possible.  </a:t>
            </a:r>
          </a:p>
          <a:p>
            <a:pPr lvl="1"/>
            <a:r>
              <a:rPr lang="en-US" dirty="0" smtClean="0"/>
              <a:t>Train </a:t>
            </a:r>
            <a:r>
              <a:rPr lang="en-US" dirty="0"/>
              <a:t>travel offers an exciting way to see Alaska. The Alaska Railroad goes places inaccessible by road. Offering “whistle stop” service for passengers to disembark along the way for a quiet day of picnicking, fishing or hiking. </a:t>
            </a:r>
          </a:p>
          <a:p>
            <a:pPr marL="914400" lvl="3">
              <a:spcBef>
                <a:spcPts val="600"/>
              </a:spcBef>
              <a:buClr>
                <a:schemeClr val="accent2"/>
              </a:buClr>
            </a:pPr>
            <a:r>
              <a:rPr lang="en-US" sz="2200" dirty="0">
                <a:solidFill>
                  <a:schemeClr val="tx2"/>
                </a:solidFill>
              </a:rPr>
              <a:t>Glass-domed cars offer 180 degrees of scenery. A major rail station in Denali National Park provides one of the most favored methods of reaching this iconic national park. </a:t>
            </a:r>
          </a:p>
          <a:p>
            <a:pPr marL="274320" lvl="1">
              <a:spcBef>
                <a:spcPts val="600"/>
              </a:spcBef>
              <a:buClr>
                <a:schemeClr val="accent2"/>
              </a:buClr>
            </a:pPr>
            <a:r>
              <a:rPr lang="en-US" sz="2600" dirty="0">
                <a:solidFill>
                  <a:schemeClr val="tx1"/>
                </a:solidFill>
              </a:rPr>
              <a:t>The trip is a four to five hour drive from Anchorage or an eight hour train ride.</a:t>
            </a:r>
          </a:p>
          <a:p>
            <a:endParaRPr lang="en-US" dirty="0"/>
          </a:p>
          <a:p>
            <a:pPr lvl="1"/>
            <a:endParaRPr lang="en-US" dirty="0" smtClean="0"/>
          </a:p>
        </p:txBody>
      </p:sp>
      <p:sp>
        <p:nvSpPr>
          <p:cNvPr id="3" name="Title 2"/>
          <p:cNvSpPr>
            <a:spLocks noGrp="1"/>
          </p:cNvSpPr>
          <p:nvPr>
            <p:ph type="title"/>
          </p:nvPr>
        </p:nvSpPr>
        <p:spPr>
          <a:xfrm>
            <a:off x="457200" y="816278"/>
            <a:ext cx="8229600" cy="1219200"/>
          </a:xfrm>
        </p:spPr>
        <p:txBody>
          <a:bodyPr>
            <a:normAutofit/>
          </a:bodyPr>
          <a:lstStyle/>
          <a:p>
            <a:r>
              <a:rPr lang="en-US" sz="4800" b="1" dirty="0">
                <a:solidFill>
                  <a:schemeClr val="accent6">
                    <a:lumMod val="50000"/>
                  </a:schemeClr>
                </a:solidFill>
              </a:rPr>
              <a:t>Day </a:t>
            </a:r>
            <a:r>
              <a:rPr lang="en-US" sz="4800" b="1" dirty="0" smtClean="0">
                <a:solidFill>
                  <a:schemeClr val="accent6">
                    <a:lumMod val="50000"/>
                  </a:schemeClr>
                </a:solidFill>
              </a:rPr>
              <a:t>12</a:t>
            </a:r>
            <a:endParaRPr lang="en-US" sz="4800" b="1" dirty="0">
              <a:solidFill>
                <a:schemeClr val="accent6">
                  <a:lumMod val="50000"/>
                </a:schemeClr>
              </a:solidFill>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057" t="43098" r="28467" b="37803"/>
          <a:stretch/>
        </p:blipFill>
        <p:spPr bwMode="auto">
          <a:xfrm>
            <a:off x="2264213" y="165280"/>
            <a:ext cx="6763701" cy="14553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917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5156" y="-1"/>
            <a:ext cx="8880954" cy="329434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8732" t="21634" r="1232" b="39183"/>
          <a:stretch/>
        </p:blipFill>
        <p:spPr bwMode="auto">
          <a:xfrm>
            <a:off x="251138" y="152400"/>
            <a:ext cx="8538694" cy="298575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0" name="Rectangle 9"/>
          <p:cNvSpPr/>
          <p:nvPr/>
        </p:nvSpPr>
        <p:spPr>
          <a:xfrm rot="1099030">
            <a:off x="3071578" y="2719155"/>
            <a:ext cx="5765558" cy="383660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0460" t="28846" r="161" b="7693"/>
          <a:stretch/>
        </p:blipFill>
        <p:spPr bwMode="auto">
          <a:xfrm rot="1119594">
            <a:off x="3249322" y="2903582"/>
            <a:ext cx="5398718" cy="346347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28057" r="71690" b="29315"/>
          <a:stretch/>
        </p:blipFill>
        <p:spPr bwMode="auto">
          <a:xfrm>
            <a:off x="1124607" y="3985982"/>
            <a:ext cx="2349172" cy="2210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2" name="Rectangle 11"/>
          <p:cNvSpPr/>
          <p:nvPr/>
        </p:nvSpPr>
        <p:spPr>
          <a:xfrm>
            <a:off x="1472475" y="4197646"/>
            <a:ext cx="1390389" cy="994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65337" y="4133588"/>
            <a:ext cx="1728592" cy="276999"/>
          </a:xfrm>
          <a:prstGeom prst="rect">
            <a:avLst/>
          </a:prstGeom>
          <a:noFill/>
        </p:spPr>
        <p:txBody>
          <a:bodyPr wrap="square" rtlCol="0">
            <a:spAutoFit/>
          </a:bodyPr>
          <a:lstStyle/>
          <a:p>
            <a:r>
              <a:rPr lang="en-US" sz="1200" b="1" dirty="0" smtClean="0">
                <a:solidFill>
                  <a:schemeClr val="accent6">
                    <a:lumMod val="50000"/>
                  </a:schemeClr>
                </a:solidFill>
              </a:rPr>
              <a:t>Ketchikan, Alaska </a:t>
            </a:r>
            <a:endParaRPr lang="en-US" sz="1200" dirty="0"/>
          </a:p>
        </p:txBody>
      </p:sp>
      <p:sp>
        <p:nvSpPr>
          <p:cNvPr id="22" name="Rectangle 21"/>
          <p:cNvSpPr/>
          <p:nvPr/>
        </p:nvSpPr>
        <p:spPr>
          <a:xfrm>
            <a:off x="1462037" y="4562988"/>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59741" y="4490632"/>
            <a:ext cx="1728592" cy="276999"/>
          </a:xfrm>
          <a:prstGeom prst="rect">
            <a:avLst/>
          </a:prstGeom>
          <a:noFill/>
        </p:spPr>
        <p:txBody>
          <a:bodyPr wrap="square" rtlCol="0">
            <a:spAutoFit/>
          </a:bodyPr>
          <a:lstStyle/>
          <a:p>
            <a:r>
              <a:rPr lang="en-US" sz="1200" b="1" dirty="0" smtClean="0">
                <a:solidFill>
                  <a:schemeClr val="accent6">
                    <a:lumMod val="50000"/>
                  </a:schemeClr>
                </a:solidFill>
              </a:rPr>
              <a:t>Sitka, Alaska </a:t>
            </a:r>
            <a:endParaRPr lang="en-US" sz="1200" dirty="0"/>
          </a:p>
        </p:txBody>
      </p:sp>
      <p:sp>
        <p:nvSpPr>
          <p:cNvPr id="23" name="Rectangle 22"/>
          <p:cNvSpPr/>
          <p:nvPr/>
        </p:nvSpPr>
        <p:spPr>
          <a:xfrm>
            <a:off x="1446757" y="4921302"/>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59741" y="4849285"/>
            <a:ext cx="1728592" cy="276999"/>
          </a:xfrm>
          <a:prstGeom prst="rect">
            <a:avLst/>
          </a:prstGeom>
          <a:noFill/>
        </p:spPr>
        <p:txBody>
          <a:bodyPr wrap="square" rtlCol="0">
            <a:spAutoFit/>
          </a:bodyPr>
          <a:lstStyle/>
          <a:p>
            <a:r>
              <a:rPr lang="en-US" sz="1200" b="1" dirty="0" smtClean="0">
                <a:solidFill>
                  <a:schemeClr val="accent6">
                    <a:lumMod val="50000"/>
                  </a:schemeClr>
                </a:solidFill>
              </a:rPr>
              <a:t>Juneau, Alaska </a:t>
            </a:r>
            <a:endParaRPr lang="en-US" sz="1200" dirty="0"/>
          </a:p>
        </p:txBody>
      </p:sp>
      <p:sp>
        <p:nvSpPr>
          <p:cNvPr id="24" name="Rectangle 23"/>
          <p:cNvSpPr/>
          <p:nvPr/>
        </p:nvSpPr>
        <p:spPr>
          <a:xfrm>
            <a:off x="1462703" y="5290495"/>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84793" y="5202814"/>
            <a:ext cx="1728592" cy="276999"/>
          </a:xfrm>
          <a:prstGeom prst="rect">
            <a:avLst/>
          </a:prstGeom>
          <a:noFill/>
        </p:spPr>
        <p:txBody>
          <a:bodyPr wrap="square" rtlCol="0">
            <a:spAutoFit/>
          </a:bodyPr>
          <a:lstStyle/>
          <a:p>
            <a:r>
              <a:rPr lang="en-US" sz="1200" b="1" dirty="0" smtClean="0">
                <a:solidFill>
                  <a:schemeClr val="accent6">
                    <a:lumMod val="50000"/>
                  </a:schemeClr>
                </a:solidFill>
              </a:rPr>
              <a:t>Anchorage, Alaska </a:t>
            </a:r>
            <a:endParaRPr lang="en-US" sz="1200" dirty="0"/>
          </a:p>
        </p:txBody>
      </p:sp>
      <p:sp>
        <p:nvSpPr>
          <p:cNvPr id="25" name="Rectangle 24"/>
          <p:cNvSpPr/>
          <p:nvPr/>
        </p:nvSpPr>
        <p:spPr>
          <a:xfrm>
            <a:off x="1537193" y="5631498"/>
            <a:ext cx="1719574"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322163" y="5556343"/>
            <a:ext cx="2849004" cy="276999"/>
          </a:xfrm>
          <a:prstGeom prst="rect">
            <a:avLst/>
          </a:prstGeom>
          <a:noFill/>
        </p:spPr>
        <p:txBody>
          <a:bodyPr wrap="square" rtlCol="0">
            <a:spAutoFit/>
          </a:bodyPr>
          <a:lstStyle/>
          <a:p>
            <a:r>
              <a:rPr lang="en-US" sz="1200" b="1" dirty="0" smtClean="0">
                <a:solidFill>
                  <a:schemeClr val="accent6">
                    <a:lumMod val="50000"/>
                  </a:schemeClr>
                </a:solidFill>
              </a:rPr>
              <a:t>Mount McKinley </a:t>
            </a:r>
            <a:r>
              <a:rPr lang="en-US" sz="1200" b="1" dirty="0" err="1" smtClean="0">
                <a:solidFill>
                  <a:schemeClr val="accent6">
                    <a:lumMod val="50000"/>
                  </a:schemeClr>
                </a:solidFill>
              </a:rPr>
              <a:t>Ntl</a:t>
            </a:r>
            <a:r>
              <a:rPr lang="en-US" sz="1200" b="1" dirty="0" smtClean="0">
                <a:solidFill>
                  <a:schemeClr val="accent6">
                    <a:lumMod val="50000"/>
                  </a:schemeClr>
                </a:solidFill>
              </a:rPr>
              <a:t>/ Park </a:t>
            </a:r>
            <a:endParaRPr lang="en-US" sz="1200" dirty="0"/>
          </a:p>
        </p:txBody>
      </p:sp>
      <p:sp>
        <p:nvSpPr>
          <p:cNvPr id="26" name="Rectangle 25"/>
          <p:cNvSpPr/>
          <p:nvPr/>
        </p:nvSpPr>
        <p:spPr>
          <a:xfrm>
            <a:off x="1475229" y="5990483"/>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59741" y="5915328"/>
            <a:ext cx="1728592" cy="276999"/>
          </a:xfrm>
          <a:prstGeom prst="rect">
            <a:avLst/>
          </a:prstGeom>
          <a:noFill/>
        </p:spPr>
        <p:txBody>
          <a:bodyPr wrap="square" rtlCol="0">
            <a:spAutoFit/>
          </a:bodyPr>
          <a:lstStyle/>
          <a:p>
            <a:r>
              <a:rPr lang="en-US" sz="1200" b="1" dirty="0" smtClean="0">
                <a:solidFill>
                  <a:schemeClr val="accent6">
                    <a:lumMod val="50000"/>
                  </a:schemeClr>
                </a:solidFill>
              </a:rPr>
              <a:t>Fairbanks, Alaska </a:t>
            </a:r>
            <a:endParaRPr lang="en-US" sz="1200" dirty="0"/>
          </a:p>
        </p:txBody>
      </p:sp>
      <p:cxnSp>
        <p:nvCxnSpPr>
          <p:cNvPr id="6" name="Straight Arrow Connector 5"/>
          <p:cNvCxnSpPr/>
          <p:nvPr/>
        </p:nvCxnSpPr>
        <p:spPr>
          <a:xfrm flipV="1">
            <a:off x="3344449" y="4410587"/>
            <a:ext cx="1903956" cy="128425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976322"/>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144"/>
            <a:ext cx="8229600" cy="1402080"/>
          </a:xfrm>
        </p:spPr>
        <p:txBody>
          <a:bodyPr>
            <a:noAutofit/>
          </a:bodyPr>
          <a:lstStyle/>
          <a:p>
            <a:r>
              <a:rPr lang="en-US" sz="4800" b="1" dirty="0">
                <a:solidFill>
                  <a:schemeClr val="accent6">
                    <a:lumMod val="50000"/>
                  </a:schemeClr>
                </a:solidFill>
              </a:rPr>
              <a:t>Mount McKinley </a:t>
            </a:r>
            <a:r>
              <a:rPr lang="en-US" sz="4800" b="1" dirty="0" smtClean="0">
                <a:solidFill>
                  <a:schemeClr val="accent6">
                    <a:lumMod val="50000"/>
                  </a:schemeClr>
                </a:solidFill>
              </a:rPr>
              <a:t>– </a:t>
            </a:r>
            <a:br>
              <a:rPr lang="en-US" sz="4800" b="1" dirty="0" smtClean="0">
                <a:solidFill>
                  <a:schemeClr val="accent6">
                    <a:lumMod val="50000"/>
                  </a:schemeClr>
                </a:solidFill>
              </a:rPr>
            </a:br>
            <a:r>
              <a:rPr lang="en-US" sz="4800" b="1" dirty="0">
                <a:solidFill>
                  <a:schemeClr val="accent6">
                    <a:lumMod val="50000"/>
                  </a:schemeClr>
                </a:solidFill>
              </a:rPr>
              <a:t> </a:t>
            </a:r>
            <a:r>
              <a:rPr lang="en-US" sz="4800" b="1" dirty="0" smtClean="0">
                <a:solidFill>
                  <a:schemeClr val="accent6">
                    <a:lumMod val="50000"/>
                  </a:schemeClr>
                </a:solidFill>
              </a:rPr>
              <a:t>   </a:t>
            </a:r>
            <a:r>
              <a:rPr lang="en-US" sz="3600" b="1" dirty="0" smtClean="0">
                <a:solidFill>
                  <a:schemeClr val="accent6">
                    <a:lumMod val="50000"/>
                  </a:schemeClr>
                </a:solidFill>
              </a:rPr>
              <a:t>Elevation</a:t>
            </a:r>
            <a:r>
              <a:rPr lang="en-US" sz="3600" b="1" dirty="0">
                <a:solidFill>
                  <a:schemeClr val="accent6">
                    <a:lumMod val="50000"/>
                  </a:schemeClr>
                </a:solidFill>
              </a:rPr>
              <a:t>:  20,320 feet</a:t>
            </a:r>
          </a:p>
        </p:txBody>
      </p:sp>
      <p:pic>
        <p:nvPicPr>
          <p:cNvPr id="6" name="Content Placeholder 5"/>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246949" y="2352040"/>
            <a:ext cx="4070308" cy="2695448"/>
          </a:xfrm>
          <a:prstGeom prst="rect">
            <a:avLst/>
          </a:prstGeom>
          <a:ln>
            <a:noFill/>
          </a:ln>
          <a:effectLst>
            <a:softEdge rad="112500"/>
          </a:effectLst>
        </p:spPr>
      </p:pic>
      <p:sp>
        <p:nvSpPr>
          <p:cNvPr id="5" name="Content Placeholder 4"/>
          <p:cNvSpPr>
            <a:spLocks noGrp="1"/>
          </p:cNvSpPr>
          <p:nvPr>
            <p:ph sz="half" idx="2"/>
          </p:nvPr>
        </p:nvSpPr>
        <p:spPr>
          <a:xfrm>
            <a:off x="4306824" y="1792224"/>
            <a:ext cx="4581144" cy="4718303"/>
          </a:xfrm>
        </p:spPr>
        <p:txBody>
          <a:bodyPr>
            <a:normAutofit fontScale="77500" lnSpcReduction="20000"/>
          </a:bodyPr>
          <a:lstStyle/>
          <a:p>
            <a:r>
              <a:rPr lang="en-US" sz="2800" dirty="0" smtClean="0"/>
              <a:t>Koyukon </a:t>
            </a:r>
            <a:r>
              <a:rPr lang="en-US" sz="2800" dirty="0"/>
              <a:t>Athabaskan people who inhabit the area around the mountain </a:t>
            </a:r>
            <a:endParaRPr lang="en-US" sz="2800" dirty="0" smtClean="0"/>
          </a:p>
          <a:p>
            <a:pPr lvl="1"/>
            <a:r>
              <a:rPr lang="en-US" dirty="0" smtClean="0"/>
              <a:t>Referred </a:t>
            </a:r>
            <a:r>
              <a:rPr lang="en-US" dirty="0"/>
              <a:t>to the peak as </a:t>
            </a:r>
            <a:r>
              <a:rPr lang="en-US" dirty="0" err="1"/>
              <a:t>Dinale</a:t>
            </a:r>
            <a:r>
              <a:rPr lang="en-US" dirty="0"/>
              <a:t> or Denali </a:t>
            </a:r>
            <a:endParaRPr lang="en-US" dirty="0" smtClean="0"/>
          </a:p>
          <a:p>
            <a:pPr lvl="2"/>
            <a:r>
              <a:rPr lang="en-US" dirty="0" smtClean="0"/>
              <a:t>"</a:t>
            </a:r>
            <a:r>
              <a:rPr lang="en-US" dirty="0"/>
              <a:t>the high one" or "the great one</a:t>
            </a:r>
            <a:r>
              <a:rPr lang="en-US" dirty="0" smtClean="0"/>
              <a:t>"</a:t>
            </a:r>
          </a:p>
          <a:p>
            <a:r>
              <a:rPr lang="en-US" sz="2800" dirty="0" smtClean="0"/>
              <a:t>Highest Mountain in N. America</a:t>
            </a:r>
          </a:p>
          <a:p>
            <a:r>
              <a:rPr lang="en-US" sz="2800" dirty="0" smtClean="0"/>
              <a:t>Has a summit </a:t>
            </a:r>
            <a:r>
              <a:rPr lang="en-US" sz="2800" dirty="0"/>
              <a:t>elevation of 20,320 </a:t>
            </a:r>
            <a:r>
              <a:rPr lang="en-US" sz="2800" dirty="0" smtClean="0"/>
              <a:t>feet </a:t>
            </a:r>
          </a:p>
          <a:p>
            <a:pPr lvl="1"/>
            <a:r>
              <a:rPr lang="en-US" dirty="0" smtClean="0"/>
              <a:t>Reaches 16,000 above the snowline</a:t>
            </a:r>
          </a:p>
          <a:p>
            <a:r>
              <a:rPr lang="en-US" sz="2800" dirty="0" smtClean="0"/>
              <a:t>Coldest mountain outside of Antarctica</a:t>
            </a:r>
          </a:p>
          <a:p>
            <a:pPr lvl="1"/>
            <a:r>
              <a:rPr lang="en-US" sz="2800" dirty="0" smtClean="0"/>
              <a:t>Summit area below 0</a:t>
            </a:r>
            <a:r>
              <a:rPr lang="en-US" sz="2800" baseline="30000" dirty="0" smtClean="0"/>
              <a:t>0</a:t>
            </a:r>
            <a:r>
              <a:rPr lang="en-US" sz="2800" dirty="0" smtClean="0"/>
              <a:t> F almost all times </a:t>
            </a:r>
            <a:endParaRPr lang="en-US" sz="2800" dirty="0"/>
          </a:p>
        </p:txBody>
      </p:sp>
    </p:spTree>
    <p:extLst>
      <p:ext uri="{BB962C8B-B14F-4D97-AF65-F5344CB8AC3E}">
        <p14:creationId xmlns:p14="http://schemas.microsoft.com/office/powerpoint/2010/main" val="244554042"/>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85556" y="390960"/>
            <a:ext cx="3401244" cy="22660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2"/>
          </p:nvPr>
        </p:nvSpPr>
        <p:spPr>
          <a:xfrm>
            <a:off x="4306824" y="2743200"/>
            <a:ext cx="4581144" cy="2940610"/>
          </a:xfrm>
        </p:spPr>
        <p:txBody>
          <a:bodyPr>
            <a:normAutofit/>
          </a:bodyPr>
          <a:lstStyle/>
          <a:p>
            <a:r>
              <a:rPr lang="en-US" sz="2800" dirty="0"/>
              <a:t>Five large glaciers flow off the slopes of the mountain.</a:t>
            </a:r>
          </a:p>
        </p:txBody>
      </p:sp>
      <p:sp>
        <p:nvSpPr>
          <p:cNvPr id="3" name="Content Placeholder 2"/>
          <p:cNvSpPr>
            <a:spLocks noGrp="1"/>
          </p:cNvSpPr>
          <p:nvPr>
            <p:ph sz="half" idx="1"/>
          </p:nvPr>
        </p:nvSpPr>
        <p:spPr/>
        <p:txBody>
          <a:bodyPr/>
          <a:lstStyle/>
          <a:p>
            <a:endParaRPr lang="en-US" dirty="0"/>
          </a:p>
        </p:txBody>
      </p:sp>
      <p:pic>
        <p:nvPicPr>
          <p:cNvPr id="614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20946325">
            <a:off x="457200" y="805571"/>
            <a:ext cx="3459271" cy="25944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23838"/>
            <a:ext cx="8229600" cy="1402080"/>
          </a:xfrm>
        </p:spPr>
        <p:txBody>
          <a:bodyPr>
            <a:noAutofit/>
          </a:bodyPr>
          <a:lstStyle/>
          <a:p>
            <a:r>
              <a:rPr lang="en-US" sz="4800" b="1" dirty="0">
                <a:solidFill>
                  <a:schemeClr val="accent6">
                    <a:lumMod val="50000"/>
                  </a:schemeClr>
                </a:solidFill>
              </a:rPr>
              <a:t>Mount McKinley </a:t>
            </a:r>
            <a:endParaRPr lang="en-US" sz="3600" b="1" dirty="0">
              <a:solidFill>
                <a:schemeClr val="accent6">
                  <a:lumMod val="50000"/>
                </a:schemeClr>
              </a:solidFill>
            </a:endParaRPr>
          </a:p>
        </p:txBody>
      </p:sp>
      <p:pic>
        <p:nvPicPr>
          <p:cNvPr id="614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988868">
            <a:off x="472051" y="3045409"/>
            <a:ext cx="3480653" cy="26104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4541" y="4072784"/>
            <a:ext cx="3287104" cy="24621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065087"/>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3977015" cy="4572000"/>
          </a:xfrm>
        </p:spPr>
        <p:txBody>
          <a:bodyPr>
            <a:normAutofit/>
          </a:bodyPr>
          <a:lstStyle/>
          <a:p>
            <a:r>
              <a:rPr lang="en-US" sz="3600" dirty="0"/>
              <a:t>"</a:t>
            </a:r>
            <a:r>
              <a:rPr lang="en-US" sz="3600" dirty="0">
                <a:hlinkClick r:id="rId2" action="ppaction://hlinksldjump"/>
              </a:rPr>
              <a:t>Alaska's Flag</a:t>
            </a:r>
            <a:r>
              <a:rPr lang="en-US" sz="3600" dirty="0"/>
              <a:t>" is the state song of Alaska. </a:t>
            </a:r>
            <a:endParaRPr lang="en-US" sz="3600" dirty="0" smtClean="0"/>
          </a:p>
          <a:p>
            <a:pPr lvl="1"/>
            <a:r>
              <a:rPr lang="en-US" sz="3400" dirty="0" smtClean="0"/>
              <a:t>Lyrics explains symbolism </a:t>
            </a:r>
            <a:r>
              <a:rPr lang="en-US" sz="3400" dirty="0"/>
              <a:t>of </a:t>
            </a:r>
            <a:r>
              <a:rPr lang="en-US" sz="3400" dirty="0" smtClean="0"/>
              <a:t>flag</a:t>
            </a:r>
            <a:endParaRPr lang="en-US" sz="3400" dirty="0"/>
          </a:p>
        </p:txBody>
      </p:sp>
      <p:sp>
        <p:nvSpPr>
          <p:cNvPr id="3" name="Title 2"/>
          <p:cNvSpPr>
            <a:spLocks noGrp="1"/>
          </p:cNvSpPr>
          <p:nvPr>
            <p:ph type="title"/>
          </p:nvPr>
        </p:nvSpPr>
        <p:spPr/>
        <p:txBody>
          <a:bodyPr>
            <a:normAutofit/>
          </a:bodyPr>
          <a:lstStyle/>
          <a:p>
            <a:r>
              <a:rPr lang="en-US" sz="4800" b="1" dirty="0" smtClean="0">
                <a:solidFill>
                  <a:schemeClr val="accent6">
                    <a:lumMod val="50000"/>
                  </a:schemeClr>
                </a:solidFill>
              </a:rPr>
              <a:t>State Song </a:t>
            </a:r>
            <a:endParaRPr lang="en-US" sz="4800" b="1" dirty="0">
              <a:solidFill>
                <a:schemeClr val="accent6">
                  <a:lumMod val="50000"/>
                </a:schemeClr>
              </a:solidFill>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34215" y="818367"/>
            <a:ext cx="4072525" cy="543003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6412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92824"/>
            <a:ext cx="8229600" cy="4295866"/>
          </a:xfrm>
        </p:spPr>
        <p:txBody>
          <a:bodyPr>
            <a:normAutofit fontScale="85000" lnSpcReduction="20000"/>
          </a:bodyPr>
          <a:lstStyle/>
          <a:p>
            <a:r>
              <a:rPr lang="en-US" dirty="0" smtClean="0"/>
              <a:t>Once again the Alaska Railroad is the best possible choice for the last leg of the trip from Mount McKinley to Fairbanks, Alaska. </a:t>
            </a:r>
            <a:endParaRPr lang="en-US" dirty="0"/>
          </a:p>
          <a:p>
            <a:pPr lvl="1"/>
            <a:r>
              <a:rPr lang="en-US" dirty="0" smtClean="0"/>
              <a:t>The </a:t>
            </a:r>
            <a:r>
              <a:rPr lang="en-US" dirty="0"/>
              <a:t>tour guides for the trip are Alaskan students who have studied the history of the railroad, as well as the geography of the scenery, wildlife, </a:t>
            </a:r>
            <a:r>
              <a:rPr lang="en-US" dirty="0" smtClean="0"/>
              <a:t>etc. </a:t>
            </a:r>
            <a:r>
              <a:rPr lang="en-US" dirty="0"/>
              <a:t>and they share their knowledge with you</a:t>
            </a:r>
            <a:r>
              <a:rPr lang="en-US" dirty="0" smtClean="0"/>
              <a:t>.</a:t>
            </a:r>
          </a:p>
          <a:p>
            <a:pPr lvl="1"/>
            <a:endParaRPr lang="en-US" dirty="0" smtClean="0"/>
          </a:p>
          <a:p>
            <a:pPr lvl="1"/>
            <a:r>
              <a:rPr lang="en-US" dirty="0"/>
              <a:t>Famed for its glass-domed rail cars and excellent service. </a:t>
            </a:r>
            <a:endParaRPr lang="en-US" dirty="0" smtClean="0"/>
          </a:p>
          <a:p>
            <a:pPr lvl="2"/>
            <a:r>
              <a:rPr lang="en-US" dirty="0" smtClean="0"/>
              <a:t>"</a:t>
            </a:r>
            <a:r>
              <a:rPr lang="en-US" dirty="0"/>
              <a:t>These cars feature some of the largest windows on passenger trains today. </a:t>
            </a:r>
            <a:endParaRPr lang="en-US" dirty="0" smtClean="0"/>
          </a:p>
          <a:p>
            <a:pPr lvl="2"/>
            <a:r>
              <a:rPr lang="en-US" dirty="0" smtClean="0"/>
              <a:t>The </a:t>
            </a:r>
            <a:r>
              <a:rPr lang="en-US" dirty="0"/>
              <a:t>capacity ranges from 60-78 seats per car, depending on the car type. </a:t>
            </a:r>
            <a:endParaRPr lang="en-US" dirty="0" smtClean="0"/>
          </a:p>
          <a:p>
            <a:pPr lvl="2"/>
            <a:r>
              <a:rPr lang="en-US" dirty="0" smtClean="0"/>
              <a:t>Each </a:t>
            </a:r>
            <a:r>
              <a:rPr lang="en-US" dirty="0"/>
              <a:t>has semi-reclining and forward facing seats. Parcel racks above keep carry-on luggage from under your feet. </a:t>
            </a:r>
            <a:r>
              <a:rPr lang="en-US" dirty="0" smtClean="0"/>
              <a:t>“</a:t>
            </a:r>
          </a:p>
          <a:p>
            <a:r>
              <a:rPr lang="en-US" dirty="0" smtClean="0"/>
              <a:t>The </a:t>
            </a:r>
            <a:r>
              <a:rPr lang="en-US" dirty="0"/>
              <a:t>160 mile trip will </a:t>
            </a:r>
            <a:r>
              <a:rPr lang="en-US" dirty="0" smtClean="0"/>
              <a:t>take approximately 3 ½ - 4 hours on the train.  </a:t>
            </a:r>
            <a:endParaRPr lang="en-US" dirty="0"/>
          </a:p>
        </p:txBody>
      </p:sp>
      <p:sp>
        <p:nvSpPr>
          <p:cNvPr id="3" name="Title 2"/>
          <p:cNvSpPr>
            <a:spLocks noGrp="1"/>
          </p:cNvSpPr>
          <p:nvPr>
            <p:ph type="title"/>
          </p:nvPr>
        </p:nvSpPr>
        <p:spPr>
          <a:xfrm>
            <a:off x="457200" y="948364"/>
            <a:ext cx="8229600" cy="1219200"/>
          </a:xfrm>
        </p:spPr>
        <p:txBody>
          <a:bodyPr>
            <a:normAutofit/>
          </a:bodyPr>
          <a:lstStyle/>
          <a:p>
            <a:r>
              <a:rPr lang="en-US" sz="4800" b="1" dirty="0">
                <a:solidFill>
                  <a:schemeClr val="accent6">
                    <a:lumMod val="50000"/>
                  </a:schemeClr>
                </a:solidFill>
              </a:rPr>
              <a:t>Day </a:t>
            </a:r>
            <a:r>
              <a:rPr lang="en-US" sz="4800" b="1" dirty="0" smtClean="0">
                <a:solidFill>
                  <a:schemeClr val="accent6">
                    <a:lumMod val="50000"/>
                  </a:schemeClr>
                </a:solidFill>
              </a:rPr>
              <a:t>13 – Day 15</a:t>
            </a:r>
            <a:endParaRPr lang="en-US" sz="4800" b="1" dirty="0">
              <a:solidFill>
                <a:schemeClr val="accent6">
                  <a:lumMod val="50000"/>
                </a:schemeClr>
              </a:solidFill>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057" t="43098" r="28467" b="37803"/>
          <a:stretch/>
        </p:blipFill>
        <p:spPr bwMode="auto">
          <a:xfrm>
            <a:off x="2264213" y="115176"/>
            <a:ext cx="6763701" cy="14553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26298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5156" y="-1"/>
            <a:ext cx="8880954" cy="329434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8732" t="21634" r="1232" b="39183"/>
          <a:stretch/>
        </p:blipFill>
        <p:spPr bwMode="auto">
          <a:xfrm>
            <a:off x="251138" y="152400"/>
            <a:ext cx="8538694" cy="298575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0" name="Rectangle 9"/>
          <p:cNvSpPr/>
          <p:nvPr/>
        </p:nvSpPr>
        <p:spPr>
          <a:xfrm rot="1099030">
            <a:off x="3071578" y="2719155"/>
            <a:ext cx="5765558" cy="383660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0460" t="28846" r="161" b="7693"/>
          <a:stretch/>
        </p:blipFill>
        <p:spPr bwMode="auto">
          <a:xfrm rot="1119594">
            <a:off x="3249322" y="2903582"/>
            <a:ext cx="5398718" cy="346347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28057" r="71690" b="29315"/>
          <a:stretch/>
        </p:blipFill>
        <p:spPr bwMode="auto">
          <a:xfrm>
            <a:off x="1124607" y="3985982"/>
            <a:ext cx="2349172" cy="2210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2" name="Rectangle 11"/>
          <p:cNvSpPr/>
          <p:nvPr/>
        </p:nvSpPr>
        <p:spPr>
          <a:xfrm>
            <a:off x="1472475" y="4197646"/>
            <a:ext cx="1390389" cy="994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65337" y="4133588"/>
            <a:ext cx="1728592" cy="276999"/>
          </a:xfrm>
          <a:prstGeom prst="rect">
            <a:avLst/>
          </a:prstGeom>
          <a:noFill/>
        </p:spPr>
        <p:txBody>
          <a:bodyPr wrap="square" rtlCol="0">
            <a:spAutoFit/>
          </a:bodyPr>
          <a:lstStyle/>
          <a:p>
            <a:r>
              <a:rPr lang="en-US" sz="1200" b="1" dirty="0" smtClean="0">
                <a:solidFill>
                  <a:schemeClr val="accent6">
                    <a:lumMod val="50000"/>
                  </a:schemeClr>
                </a:solidFill>
              </a:rPr>
              <a:t>Ketchikan, Alaska </a:t>
            </a:r>
            <a:endParaRPr lang="en-US" sz="1200" dirty="0"/>
          </a:p>
        </p:txBody>
      </p:sp>
      <p:sp>
        <p:nvSpPr>
          <p:cNvPr id="22" name="Rectangle 21"/>
          <p:cNvSpPr/>
          <p:nvPr/>
        </p:nvSpPr>
        <p:spPr>
          <a:xfrm>
            <a:off x="1462037" y="4562988"/>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59741" y="4490632"/>
            <a:ext cx="1728592" cy="276999"/>
          </a:xfrm>
          <a:prstGeom prst="rect">
            <a:avLst/>
          </a:prstGeom>
          <a:noFill/>
        </p:spPr>
        <p:txBody>
          <a:bodyPr wrap="square" rtlCol="0">
            <a:spAutoFit/>
          </a:bodyPr>
          <a:lstStyle/>
          <a:p>
            <a:r>
              <a:rPr lang="en-US" sz="1200" b="1" dirty="0" smtClean="0">
                <a:solidFill>
                  <a:schemeClr val="accent6">
                    <a:lumMod val="50000"/>
                  </a:schemeClr>
                </a:solidFill>
              </a:rPr>
              <a:t>Sitka, Alaska </a:t>
            </a:r>
            <a:endParaRPr lang="en-US" sz="1200" dirty="0"/>
          </a:p>
        </p:txBody>
      </p:sp>
      <p:sp>
        <p:nvSpPr>
          <p:cNvPr id="23" name="Rectangle 22"/>
          <p:cNvSpPr/>
          <p:nvPr/>
        </p:nvSpPr>
        <p:spPr>
          <a:xfrm>
            <a:off x="1446757" y="4921302"/>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59741" y="4849285"/>
            <a:ext cx="1728592" cy="276999"/>
          </a:xfrm>
          <a:prstGeom prst="rect">
            <a:avLst/>
          </a:prstGeom>
          <a:noFill/>
        </p:spPr>
        <p:txBody>
          <a:bodyPr wrap="square" rtlCol="0">
            <a:spAutoFit/>
          </a:bodyPr>
          <a:lstStyle/>
          <a:p>
            <a:r>
              <a:rPr lang="en-US" sz="1200" b="1" dirty="0" smtClean="0">
                <a:solidFill>
                  <a:schemeClr val="accent6">
                    <a:lumMod val="50000"/>
                  </a:schemeClr>
                </a:solidFill>
              </a:rPr>
              <a:t>Juneau, Alaska </a:t>
            </a:r>
            <a:endParaRPr lang="en-US" sz="1200" dirty="0"/>
          </a:p>
        </p:txBody>
      </p:sp>
      <p:sp>
        <p:nvSpPr>
          <p:cNvPr id="24" name="Rectangle 23"/>
          <p:cNvSpPr/>
          <p:nvPr/>
        </p:nvSpPr>
        <p:spPr>
          <a:xfrm>
            <a:off x="1462703" y="5290495"/>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84793" y="5202814"/>
            <a:ext cx="1728592" cy="276999"/>
          </a:xfrm>
          <a:prstGeom prst="rect">
            <a:avLst/>
          </a:prstGeom>
          <a:noFill/>
        </p:spPr>
        <p:txBody>
          <a:bodyPr wrap="square" rtlCol="0">
            <a:spAutoFit/>
          </a:bodyPr>
          <a:lstStyle/>
          <a:p>
            <a:r>
              <a:rPr lang="en-US" sz="1200" b="1" dirty="0" smtClean="0">
                <a:solidFill>
                  <a:schemeClr val="accent6">
                    <a:lumMod val="50000"/>
                  </a:schemeClr>
                </a:solidFill>
              </a:rPr>
              <a:t>Anchorage, Alaska </a:t>
            </a:r>
            <a:endParaRPr lang="en-US" sz="1200" dirty="0"/>
          </a:p>
        </p:txBody>
      </p:sp>
      <p:sp>
        <p:nvSpPr>
          <p:cNvPr id="25" name="Rectangle 24"/>
          <p:cNvSpPr/>
          <p:nvPr/>
        </p:nvSpPr>
        <p:spPr>
          <a:xfrm>
            <a:off x="1537193" y="5631498"/>
            <a:ext cx="1719574"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322163" y="5556343"/>
            <a:ext cx="2849004" cy="276999"/>
          </a:xfrm>
          <a:prstGeom prst="rect">
            <a:avLst/>
          </a:prstGeom>
          <a:noFill/>
        </p:spPr>
        <p:txBody>
          <a:bodyPr wrap="square" rtlCol="0">
            <a:spAutoFit/>
          </a:bodyPr>
          <a:lstStyle/>
          <a:p>
            <a:r>
              <a:rPr lang="en-US" sz="1200" b="1" dirty="0" smtClean="0">
                <a:solidFill>
                  <a:schemeClr val="accent6">
                    <a:lumMod val="50000"/>
                  </a:schemeClr>
                </a:solidFill>
              </a:rPr>
              <a:t>Mount McKinley </a:t>
            </a:r>
            <a:r>
              <a:rPr lang="en-US" sz="1200" b="1" dirty="0" err="1" smtClean="0">
                <a:solidFill>
                  <a:schemeClr val="accent6">
                    <a:lumMod val="50000"/>
                  </a:schemeClr>
                </a:solidFill>
              </a:rPr>
              <a:t>Ntl</a:t>
            </a:r>
            <a:r>
              <a:rPr lang="en-US" sz="1200" b="1" dirty="0" smtClean="0">
                <a:solidFill>
                  <a:schemeClr val="accent6">
                    <a:lumMod val="50000"/>
                  </a:schemeClr>
                </a:solidFill>
              </a:rPr>
              <a:t>/ Park </a:t>
            </a:r>
            <a:endParaRPr lang="en-US" sz="1200" dirty="0"/>
          </a:p>
        </p:txBody>
      </p:sp>
      <p:sp>
        <p:nvSpPr>
          <p:cNvPr id="26" name="Rectangle 25"/>
          <p:cNvSpPr/>
          <p:nvPr/>
        </p:nvSpPr>
        <p:spPr>
          <a:xfrm>
            <a:off x="1475229" y="5990483"/>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59741" y="5915328"/>
            <a:ext cx="1728592" cy="276999"/>
          </a:xfrm>
          <a:prstGeom prst="rect">
            <a:avLst/>
          </a:prstGeom>
          <a:noFill/>
        </p:spPr>
        <p:txBody>
          <a:bodyPr wrap="square" rtlCol="0">
            <a:spAutoFit/>
          </a:bodyPr>
          <a:lstStyle/>
          <a:p>
            <a:r>
              <a:rPr lang="en-US" sz="1200" b="1" dirty="0" smtClean="0">
                <a:solidFill>
                  <a:schemeClr val="accent6">
                    <a:lumMod val="50000"/>
                  </a:schemeClr>
                </a:solidFill>
              </a:rPr>
              <a:t>Fairbanks, Alaska </a:t>
            </a:r>
            <a:endParaRPr lang="en-US" sz="1200" dirty="0"/>
          </a:p>
        </p:txBody>
      </p:sp>
      <p:cxnSp>
        <p:nvCxnSpPr>
          <p:cNvPr id="6" name="Straight Arrow Connector 5"/>
          <p:cNvCxnSpPr/>
          <p:nvPr/>
        </p:nvCxnSpPr>
        <p:spPr>
          <a:xfrm flipV="1">
            <a:off x="2746665" y="4133588"/>
            <a:ext cx="2915099" cy="192542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239221"/>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468" y="1170432"/>
            <a:ext cx="8686800" cy="5086401"/>
          </a:xfrm>
        </p:spPr>
        <p:txBody>
          <a:bodyPr>
            <a:normAutofit lnSpcReduction="10000"/>
          </a:bodyPr>
          <a:lstStyle/>
          <a:p>
            <a:r>
              <a:rPr lang="en-US" dirty="0" smtClean="0"/>
              <a:t>One </a:t>
            </a:r>
            <a:r>
              <a:rPr lang="en-US" dirty="0"/>
              <a:t>of Alaska’s best year-round </a:t>
            </a:r>
            <a:r>
              <a:rPr lang="en-US" dirty="0" smtClean="0"/>
              <a:t>			destinations</a:t>
            </a:r>
          </a:p>
          <a:p>
            <a:pPr lvl="1"/>
            <a:r>
              <a:rPr lang="en-US" dirty="0" smtClean="0"/>
              <a:t>Lying in the interior of Alaska, 				  it is a major transportation hub 			for the state providing terminals					 for air, rail and land travel. </a:t>
            </a:r>
            <a:endParaRPr lang="en-US" dirty="0"/>
          </a:p>
          <a:p>
            <a:r>
              <a:rPr lang="en-US" dirty="0" smtClean="0"/>
              <a:t>Known </a:t>
            </a:r>
            <a:r>
              <a:rPr lang="en-US" dirty="0"/>
              <a:t>for its seasonal temperature extremes. </a:t>
            </a:r>
            <a:endParaRPr lang="en-US" dirty="0" smtClean="0"/>
          </a:p>
          <a:p>
            <a:pPr lvl="1"/>
            <a:r>
              <a:rPr lang="en-US" dirty="0" smtClean="0"/>
              <a:t>Average </a:t>
            </a:r>
            <a:r>
              <a:rPr lang="en-US" dirty="0"/>
              <a:t>January temperatures </a:t>
            </a:r>
            <a:endParaRPr lang="en-US" dirty="0" smtClean="0"/>
          </a:p>
          <a:p>
            <a:pPr lvl="2"/>
            <a:r>
              <a:rPr lang="en-US" dirty="0" smtClean="0"/>
              <a:t>-19</a:t>
            </a:r>
            <a:r>
              <a:rPr lang="en-US" baseline="30000" dirty="0" smtClean="0"/>
              <a:t>0</a:t>
            </a:r>
            <a:r>
              <a:rPr lang="en-US" dirty="0" smtClean="0"/>
              <a:t> </a:t>
            </a:r>
            <a:r>
              <a:rPr lang="en-US" dirty="0"/>
              <a:t>to </a:t>
            </a:r>
            <a:r>
              <a:rPr lang="en-US" dirty="0" smtClean="0"/>
              <a:t>-2</a:t>
            </a:r>
            <a:r>
              <a:rPr lang="en-US" baseline="30000" dirty="0"/>
              <a:t>0 </a:t>
            </a:r>
            <a:r>
              <a:rPr lang="en-US" dirty="0" smtClean="0"/>
              <a:t>F but have been recorded as low as -62</a:t>
            </a:r>
            <a:r>
              <a:rPr lang="en-US" baseline="30000" dirty="0" smtClean="0"/>
              <a:t>0</a:t>
            </a:r>
            <a:r>
              <a:rPr lang="en-US" dirty="0" smtClean="0"/>
              <a:t>F</a:t>
            </a:r>
          </a:p>
          <a:p>
            <a:pPr lvl="2"/>
            <a:r>
              <a:rPr lang="en-US" dirty="0" smtClean="0"/>
              <a:t>Best time to see the Northern Lights </a:t>
            </a:r>
          </a:p>
          <a:p>
            <a:pPr lvl="1"/>
            <a:r>
              <a:rPr lang="en-US" dirty="0"/>
              <a:t>A</a:t>
            </a:r>
            <a:r>
              <a:rPr lang="en-US" dirty="0" smtClean="0"/>
              <a:t>verage </a:t>
            </a:r>
            <a:r>
              <a:rPr lang="en-US" dirty="0"/>
              <a:t>July temperatures </a:t>
            </a:r>
            <a:endParaRPr lang="en-US" dirty="0" smtClean="0"/>
          </a:p>
          <a:p>
            <a:pPr lvl="2"/>
            <a:r>
              <a:rPr lang="en-US" dirty="0" smtClean="0"/>
              <a:t>53</a:t>
            </a:r>
            <a:r>
              <a:rPr lang="en-US" baseline="30000" dirty="0" smtClean="0"/>
              <a:t>0</a:t>
            </a:r>
            <a:r>
              <a:rPr lang="en-US" dirty="0" smtClean="0"/>
              <a:t> </a:t>
            </a:r>
            <a:r>
              <a:rPr lang="en-US" dirty="0"/>
              <a:t>to </a:t>
            </a:r>
            <a:r>
              <a:rPr lang="en-US" dirty="0" smtClean="0"/>
              <a:t>72</a:t>
            </a:r>
            <a:r>
              <a:rPr lang="en-US" baseline="30000" dirty="0"/>
              <a:t>0</a:t>
            </a:r>
            <a:r>
              <a:rPr lang="en-US" dirty="0" smtClean="0"/>
              <a:t> F,  but as 96</a:t>
            </a:r>
            <a:r>
              <a:rPr lang="en-US" baseline="30000" dirty="0"/>
              <a:t>0</a:t>
            </a:r>
            <a:r>
              <a:rPr lang="en-US" dirty="0" smtClean="0"/>
              <a:t> F </a:t>
            </a:r>
            <a:r>
              <a:rPr lang="en-US" dirty="0"/>
              <a:t>in summer. </a:t>
            </a:r>
            <a:endParaRPr lang="en-US" dirty="0" smtClean="0"/>
          </a:p>
          <a:p>
            <a:pPr lvl="2"/>
            <a:r>
              <a:rPr lang="en-US" dirty="0" smtClean="0"/>
              <a:t>More </a:t>
            </a:r>
            <a:r>
              <a:rPr lang="en-US" dirty="0"/>
              <a:t>than 22 hours of daylight when the solstice arrives on June 21. </a:t>
            </a:r>
            <a:endParaRPr lang="en-US" dirty="0" smtClean="0"/>
          </a:p>
        </p:txBody>
      </p:sp>
      <p:sp>
        <p:nvSpPr>
          <p:cNvPr id="2" name="Title 1"/>
          <p:cNvSpPr>
            <a:spLocks noGrp="1"/>
          </p:cNvSpPr>
          <p:nvPr>
            <p:ph type="title"/>
          </p:nvPr>
        </p:nvSpPr>
        <p:spPr>
          <a:xfrm>
            <a:off x="457200" y="243840"/>
            <a:ext cx="8229600" cy="926592"/>
          </a:xfrm>
        </p:spPr>
        <p:txBody>
          <a:bodyPr>
            <a:noAutofit/>
          </a:bodyPr>
          <a:lstStyle/>
          <a:p>
            <a:r>
              <a:rPr lang="en-US" sz="4800" b="1" dirty="0">
                <a:solidFill>
                  <a:schemeClr val="accent6">
                    <a:lumMod val="50000"/>
                  </a:schemeClr>
                </a:solidFill>
              </a:rPr>
              <a:t>Fairbanks – </a:t>
            </a:r>
            <a:r>
              <a:rPr lang="en-US" sz="3600" b="1" dirty="0">
                <a:solidFill>
                  <a:schemeClr val="accent6">
                    <a:lumMod val="50000"/>
                  </a:schemeClr>
                </a:solidFill>
              </a:rPr>
              <a:t>Population:  </a:t>
            </a:r>
            <a:r>
              <a:rPr lang="en-US" sz="3600" b="1" dirty="0" smtClean="0">
                <a:solidFill>
                  <a:schemeClr val="accent6">
                    <a:lumMod val="50000"/>
                  </a:schemeClr>
                </a:solidFill>
              </a:rPr>
              <a:t>31,535</a:t>
            </a:r>
            <a:br>
              <a:rPr lang="en-US" sz="3600" b="1" dirty="0" smtClean="0">
                <a:solidFill>
                  <a:schemeClr val="accent6">
                    <a:lumMod val="50000"/>
                  </a:schemeClr>
                </a:solidFill>
              </a:rPr>
            </a:br>
            <a:r>
              <a:rPr lang="en-US" sz="2000" b="1" dirty="0" smtClean="0">
                <a:solidFill>
                  <a:schemeClr val="accent6">
                    <a:lumMod val="50000"/>
                  </a:schemeClr>
                </a:solidFill>
              </a:rPr>
              <a:t>Longitude/Latitude:  </a:t>
            </a:r>
            <a:r>
              <a:rPr lang="en-US" sz="2000" dirty="0">
                <a:hlinkClick r:id="rId3"/>
              </a:rPr>
              <a:t>64.838 / -147.716</a:t>
            </a:r>
            <a:endParaRPr lang="en-US" sz="3600" b="1" dirty="0">
              <a:solidFill>
                <a:schemeClr val="accent6">
                  <a:lumMod val="50000"/>
                </a:schemeClr>
              </a:solidFill>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16563" y="1157905"/>
            <a:ext cx="3170237"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005515"/>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467" y="1152144"/>
            <a:ext cx="8304757" cy="5017008"/>
          </a:xfrm>
        </p:spPr>
        <p:txBody>
          <a:bodyPr>
            <a:normAutofit/>
          </a:bodyPr>
          <a:lstStyle/>
          <a:p>
            <a:r>
              <a:rPr lang="en-US" dirty="0" smtClean="0"/>
              <a:t>Began as an </a:t>
            </a:r>
            <a:r>
              <a:rPr lang="en-US" dirty="0"/>
              <a:t>energetic mining town at the center of the largest territories in the United States</a:t>
            </a:r>
            <a:r>
              <a:rPr lang="en-US" dirty="0" smtClean="0"/>
              <a:t>.</a:t>
            </a:r>
          </a:p>
          <a:p>
            <a:pPr lvl="1"/>
            <a:r>
              <a:rPr lang="en-US" dirty="0" smtClean="0"/>
              <a:t> Gold was discovered in 1902</a:t>
            </a:r>
          </a:p>
          <a:p>
            <a:pPr lvl="1"/>
            <a:r>
              <a:rPr lang="en-US" dirty="0" smtClean="0"/>
              <a:t>Trading Post was built on the Chena River </a:t>
            </a:r>
          </a:p>
          <a:p>
            <a:pPr lvl="1"/>
            <a:r>
              <a:rPr lang="en-US" dirty="0"/>
              <a:t>I</a:t>
            </a:r>
            <a:r>
              <a:rPr lang="en-US" dirty="0" smtClean="0"/>
              <a:t>ncorporated </a:t>
            </a:r>
            <a:r>
              <a:rPr lang="en-US" dirty="0"/>
              <a:t>by a 75% majority vote in </a:t>
            </a:r>
            <a:r>
              <a:rPr lang="en-US" dirty="0" smtClean="0"/>
              <a:t>1903</a:t>
            </a:r>
          </a:p>
          <a:p>
            <a:pPr lvl="1"/>
            <a:r>
              <a:rPr lang="en-US" dirty="0"/>
              <a:t>By 1905, Fairbanks had a power plant, electricity and sewer services, a school, police and </a:t>
            </a:r>
            <a:r>
              <a:rPr lang="en-US" dirty="0" smtClean="0"/>
              <a:t>			     fire </a:t>
            </a:r>
            <a:r>
              <a:rPr lang="en-US" dirty="0"/>
              <a:t>protection, a hospital </a:t>
            </a:r>
            <a:r>
              <a:rPr lang="en-US" dirty="0" smtClean="0"/>
              <a:t>and				         </a:t>
            </a:r>
            <a:r>
              <a:rPr lang="en-US" dirty="0"/>
              <a:t>a three-story building</a:t>
            </a:r>
            <a:r>
              <a:rPr lang="en-US" dirty="0" smtClean="0"/>
              <a:t>.</a:t>
            </a:r>
          </a:p>
          <a:p>
            <a:r>
              <a:rPr lang="en-US" dirty="0"/>
              <a:t>Today, historic visitor attractions </a:t>
            </a:r>
            <a:r>
              <a:rPr lang="en-US" dirty="0" smtClean="0"/>
              <a:t>			     and </a:t>
            </a:r>
            <a:r>
              <a:rPr lang="en-US" dirty="0"/>
              <a:t>modern-day mining operations </a:t>
            </a:r>
            <a:r>
              <a:rPr lang="en-US" dirty="0" smtClean="0"/>
              <a:t>			     still </a:t>
            </a:r>
            <a:r>
              <a:rPr lang="en-US" dirty="0"/>
              <a:t>celebrate the quest for gold. </a:t>
            </a:r>
            <a:endParaRPr lang="en-US" dirty="0" smtClean="0"/>
          </a:p>
        </p:txBody>
      </p:sp>
      <p:sp>
        <p:nvSpPr>
          <p:cNvPr id="2" name="Title 1"/>
          <p:cNvSpPr>
            <a:spLocks noGrp="1"/>
          </p:cNvSpPr>
          <p:nvPr>
            <p:ph type="title"/>
          </p:nvPr>
        </p:nvSpPr>
        <p:spPr>
          <a:xfrm>
            <a:off x="457200" y="243840"/>
            <a:ext cx="8229600" cy="926592"/>
          </a:xfrm>
        </p:spPr>
        <p:txBody>
          <a:bodyPr>
            <a:noAutofit/>
          </a:bodyPr>
          <a:lstStyle/>
          <a:p>
            <a:r>
              <a:rPr lang="en-US" sz="4800" b="1" dirty="0">
                <a:solidFill>
                  <a:schemeClr val="accent6">
                    <a:lumMod val="50000"/>
                  </a:schemeClr>
                </a:solidFill>
              </a:rPr>
              <a:t>Fairbanks </a:t>
            </a:r>
            <a:endParaRPr lang="en-US" sz="3600" b="1" dirty="0">
              <a:solidFill>
                <a:schemeClr val="accent6">
                  <a:lumMod val="50000"/>
                </a:schemeClr>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8204" t="44380" r="25898" b="22688"/>
          <a:stretch/>
        </p:blipFill>
        <p:spPr bwMode="auto">
          <a:xfrm>
            <a:off x="5786114" y="3830495"/>
            <a:ext cx="3157470" cy="250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626194"/>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9456" y="1524000"/>
            <a:ext cx="8339328" cy="5077968"/>
          </a:xfrm>
        </p:spPr>
        <p:txBody>
          <a:bodyPr>
            <a:normAutofit lnSpcReduction="10000"/>
          </a:bodyPr>
          <a:lstStyle/>
          <a:p>
            <a:r>
              <a:rPr lang="en-US" sz="2800" dirty="0" smtClean="0">
                <a:hlinkClick r:id="rId2" action="ppaction://hlinksldjump"/>
              </a:rPr>
              <a:t>Aurora Borealis</a:t>
            </a:r>
            <a:endParaRPr lang="en-US" sz="2800" dirty="0" smtClean="0"/>
          </a:p>
          <a:p>
            <a:pPr lvl="1"/>
            <a:r>
              <a:rPr lang="en-US" dirty="0" smtClean="0"/>
              <a:t>Most </a:t>
            </a:r>
            <a:r>
              <a:rPr lang="en-US" dirty="0"/>
              <a:t>dazzling from December to March when nights are longest and the sky </a:t>
            </a:r>
            <a:r>
              <a:rPr lang="en-US" dirty="0" smtClean="0"/>
              <a:t>darkest</a:t>
            </a:r>
          </a:p>
          <a:p>
            <a:pPr lvl="2"/>
            <a:r>
              <a:rPr lang="en-US" sz="2500" dirty="0" smtClean="0"/>
              <a:t>At times the ribbon of lights may last for hours while others last only 10 – 15 minutes.  </a:t>
            </a:r>
          </a:p>
          <a:p>
            <a:pPr lvl="1"/>
            <a:r>
              <a:rPr lang="en-US" sz="3100" dirty="0" smtClean="0"/>
              <a:t>Myths &amp; Legends </a:t>
            </a:r>
          </a:p>
          <a:p>
            <a:pPr lvl="2"/>
            <a:r>
              <a:rPr lang="en-US" sz="2800" dirty="0" smtClean="0"/>
              <a:t>An </a:t>
            </a:r>
            <a:r>
              <a:rPr lang="en-US" sz="2800" dirty="0"/>
              <a:t>Eskimo tale records that the northern lights are spirits playing ball in the sky with a walrus skull. </a:t>
            </a:r>
            <a:endParaRPr lang="en-US" sz="2800" dirty="0" smtClean="0"/>
          </a:p>
          <a:p>
            <a:pPr lvl="2"/>
            <a:r>
              <a:rPr lang="en-US" sz="2800" dirty="0" smtClean="0"/>
              <a:t>Another </a:t>
            </a:r>
            <a:r>
              <a:rPr lang="en-US" sz="2800" dirty="0"/>
              <a:t>legend, calls them the flaming torches carried by departed souls guiding travelers to the afterlife.</a:t>
            </a:r>
            <a:endParaRPr lang="en-US" sz="2500" dirty="0"/>
          </a:p>
          <a:p>
            <a:endParaRPr lang="en-US" sz="2800" dirty="0" smtClean="0"/>
          </a:p>
        </p:txBody>
      </p:sp>
      <p:sp>
        <p:nvSpPr>
          <p:cNvPr id="3" name="Title 2"/>
          <p:cNvSpPr>
            <a:spLocks noGrp="1"/>
          </p:cNvSpPr>
          <p:nvPr>
            <p:ph type="title"/>
          </p:nvPr>
        </p:nvSpPr>
        <p:spPr/>
        <p:txBody>
          <a:bodyPr>
            <a:normAutofit/>
          </a:bodyPr>
          <a:lstStyle/>
          <a:p>
            <a:r>
              <a:rPr lang="en-US" sz="4800" b="1" dirty="0">
                <a:solidFill>
                  <a:schemeClr val="accent6">
                    <a:lumMod val="50000"/>
                  </a:schemeClr>
                </a:solidFill>
              </a:rPr>
              <a:t>Northern Lights </a:t>
            </a:r>
          </a:p>
        </p:txBody>
      </p:sp>
    </p:spTree>
    <p:extLst>
      <p:ext uri="{BB962C8B-B14F-4D97-AF65-F5344CB8AC3E}">
        <p14:creationId xmlns:p14="http://schemas.microsoft.com/office/powerpoint/2010/main" val="349930646"/>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 name="8BC6flTOGSk?version=3&amp;hl=en_US"/>
          <p:cNvPicPr>
            <a:picLocks noRot="1" noChangeAspect="1"/>
          </p:cNvPicPr>
          <p:nvPr>
            <a:videoFile r:link="rId1"/>
          </p:nvPr>
        </p:nvPicPr>
        <p:blipFill>
          <a:blip r:embed="rId3"/>
          <a:stretch>
            <a:fillRect/>
          </a:stretch>
        </p:blipFill>
        <p:spPr>
          <a:xfrm>
            <a:off x="493776" y="326136"/>
            <a:ext cx="8193024" cy="6144768"/>
          </a:xfrm>
          <a:prstGeom prst="rect">
            <a:avLst/>
          </a:prstGeom>
          <a:ln w="57150">
            <a:solidFill>
              <a:schemeClr val="accent2">
                <a:lumMod val="75000"/>
              </a:schemeClr>
            </a:solidFill>
          </a:ln>
        </p:spPr>
      </p:pic>
    </p:spTree>
    <p:extLst>
      <p:ext uri="{BB962C8B-B14F-4D97-AF65-F5344CB8AC3E}">
        <p14:creationId xmlns:p14="http://schemas.microsoft.com/office/powerpoint/2010/main" val="950476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9456" y="1524000"/>
            <a:ext cx="8339328" cy="5077968"/>
          </a:xfrm>
        </p:spPr>
        <p:txBody>
          <a:bodyPr>
            <a:normAutofit/>
          </a:bodyPr>
          <a:lstStyle/>
          <a:p>
            <a:r>
              <a:rPr lang="en-US" sz="1800" dirty="0"/>
              <a:t>Adventures, Tours &amp; Attractions; </a:t>
            </a:r>
            <a:r>
              <a:rPr lang="en-US" sz="1800" dirty="0">
                <a:hlinkClick r:id="rId2"/>
              </a:rPr>
              <a:t>http://www.traveljuneau.com/cms/d/attractions_and_adventures.php</a:t>
            </a:r>
            <a:endParaRPr lang="en-US" sz="1800" dirty="0"/>
          </a:p>
          <a:p>
            <a:r>
              <a:rPr lang="en-US" sz="1800" dirty="0" smtClean="0"/>
              <a:t>Alaska; </a:t>
            </a:r>
            <a:r>
              <a:rPr lang="en-US" sz="1800" dirty="0" smtClean="0">
                <a:hlinkClick r:id="rId3"/>
              </a:rPr>
              <a:t>http</a:t>
            </a:r>
            <a:r>
              <a:rPr lang="en-US" sz="1800" dirty="0">
                <a:hlinkClick r:id="rId3"/>
              </a:rPr>
              <a:t>://</a:t>
            </a:r>
            <a:r>
              <a:rPr lang="en-US" sz="1800" dirty="0" smtClean="0">
                <a:hlinkClick r:id="rId3"/>
              </a:rPr>
              <a:t>www.netstate.com/states/intro/ak_intro.htm</a:t>
            </a:r>
            <a:endParaRPr lang="en-US" sz="1800" dirty="0" smtClean="0"/>
          </a:p>
          <a:p>
            <a:r>
              <a:rPr lang="en-US" sz="1800" dirty="0"/>
              <a:t>Anchor Inn By the Sea; </a:t>
            </a:r>
            <a:r>
              <a:rPr lang="en-US" sz="1800" dirty="0">
                <a:hlinkClick r:id="rId4"/>
              </a:rPr>
              <a:t>http://</a:t>
            </a:r>
            <a:r>
              <a:rPr lang="en-US" sz="1800" dirty="0" smtClean="0">
                <a:hlinkClick r:id="rId4"/>
              </a:rPr>
              <a:t>www.alaskatravelers.com/ketchika1.htm</a:t>
            </a:r>
            <a:endParaRPr lang="en-US" sz="1800" dirty="0"/>
          </a:p>
          <a:p>
            <a:r>
              <a:rPr lang="en-US" sz="1800" dirty="0"/>
              <a:t>Biggest Cities Alaska; </a:t>
            </a:r>
            <a:r>
              <a:rPr lang="en-US" sz="1800" dirty="0">
                <a:hlinkClick r:id="rId5"/>
              </a:rPr>
              <a:t>http://www.geonames.org/US/AK/largest-cities-in-alaska.html</a:t>
            </a:r>
            <a:endParaRPr lang="en-US" sz="1800" dirty="0"/>
          </a:p>
          <a:p>
            <a:r>
              <a:rPr lang="en-US" sz="1800" b="1" dirty="0"/>
              <a:t>Explore </a:t>
            </a:r>
            <a:r>
              <a:rPr lang="en-US" sz="1800" b="1" i="1" dirty="0"/>
              <a:t>Fairbanks</a:t>
            </a:r>
            <a:r>
              <a:rPr lang="en-US" sz="1800" b="1" dirty="0"/>
              <a:t>, </a:t>
            </a:r>
            <a:r>
              <a:rPr lang="en-US" sz="1800" b="1" i="1" dirty="0"/>
              <a:t>Alaska</a:t>
            </a:r>
            <a:r>
              <a:rPr lang="en-US" sz="1800" b="1" dirty="0"/>
              <a:t> - Gateway to Denali, Interior and Arctic</a:t>
            </a:r>
            <a:r>
              <a:rPr lang="en-US" sz="1800" dirty="0"/>
              <a:t>; </a:t>
            </a:r>
            <a:r>
              <a:rPr lang="en-US" sz="1800" dirty="0">
                <a:hlinkClick r:id="rId6"/>
              </a:rPr>
              <a:t>http://</a:t>
            </a:r>
            <a:r>
              <a:rPr lang="en-US" sz="1800" dirty="0" smtClean="0">
                <a:hlinkClick r:id="rId6"/>
              </a:rPr>
              <a:t>www.explorefairbanks.com</a:t>
            </a:r>
            <a:endParaRPr lang="en-US" sz="1800" dirty="0" smtClean="0"/>
          </a:p>
          <a:p>
            <a:r>
              <a:rPr lang="en-US" sz="1800" dirty="0" smtClean="0"/>
              <a:t>Major </a:t>
            </a:r>
            <a:r>
              <a:rPr lang="en-US" sz="1800" dirty="0"/>
              <a:t>Alaskan Cities; </a:t>
            </a:r>
            <a:r>
              <a:rPr lang="en-US" sz="1800" dirty="0">
                <a:hlinkClick r:id="rId7"/>
              </a:rPr>
              <a:t>http://</a:t>
            </a:r>
            <a:r>
              <a:rPr lang="en-US" sz="1800" dirty="0" smtClean="0">
                <a:hlinkClick r:id="rId7"/>
              </a:rPr>
              <a:t>www.alaskatourdirectory.com/parks-and-destinations/major-alaskan-cities.aspx</a:t>
            </a:r>
            <a:endParaRPr lang="en-US" sz="1800" dirty="0" smtClean="0"/>
          </a:p>
          <a:p>
            <a:r>
              <a:rPr lang="en-US" sz="1800" dirty="0" err="1"/>
              <a:t>Mapquest</a:t>
            </a:r>
            <a:r>
              <a:rPr lang="en-US" sz="1800" dirty="0"/>
              <a:t>; </a:t>
            </a:r>
            <a:r>
              <a:rPr lang="en-US" sz="1800" dirty="0">
                <a:hlinkClick r:id="rId8"/>
              </a:rPr>
              <a:t>www.mapquest.com</a:t>
            </a:r>
            <a:endParaRPr lang="en-US" sz="1800" dirty="0"/>
          </a:p>
          <a:p>
            <a:r>
              <a:rPr lang="en-US" sz="1800" dirty="0" smtClean="0"/>
              <a:t>More than you can Imagine, Closer than you think</a:t>
            </a:r>
            <a:r>
              <a:rPr lang="en-US" sz="1800" dirty="0"/>
              <a:t>; </a:t>
            </a:r>
            <a:r>
              <a:rPr lang="en-US" sz="1800" dirty="0">
                <a:hlinkClick r:id="rId9"/>
              </a:rPr>
              <a:t>http://www.sitka.org</a:t>
            </a:r>
            <a:r>
              <a:rPr lang="en-US" sz="1800" dirty="0" smtClean="0">
                <a:hlinkClick r:id="rId9"/>
              </a:rPr>
              <a:t>/</a:t>
            </a:r>
            <a:endParaRPr lang="en-US" sz="1800" dirty="0" smtClean="0"/>
          </a:p>
          <a:p>
            <a:r>
              <a:rPr lang="en-US" sz="1800" b="1"/>
              <a:t>WEST ROCK ALASKA </a:t>
            </a:r>
            <a:r>
              <a:rPr lang="en-US" sz="1800" b="1" smtClean="0"/>
              <a:t>TOURS; </a:t>
            </a:r>
            <a:r>
              <a:rPr lang="en-US" sz="1800" b="1">
                <a:hlinkClick r:id="rId10"/>
              </a:rPr>
              <a:t>http://</a:t>
            </a:r>
            <a:r>
              <a:rPr lang="en-US" sz="1800" b="1" smtClean="0">
                <a:hlinkClick r:id="rId10"/>
              </a:rPr>
              <a:t>www.snowscove.com/Seal%20Lions%20and%20Whales%20Tour%20Destination/Sea%20Lions%20and%20Whales%20Tour.index.htm</a:t>
            </a:r>
            <a:endParaRPr lang="en-US" sz="1800" b="1" smtClean="0"/>
          </a:p>
          <a:p>
            <a:endParaRPr lang="en-US" sz="1800" b="1" dirty="0"/>
          </a:p>
          <a:p>
            <a:endParaRPr lang="en-US" sz="1800" dirty="0" smtClean="0"/>
          </a:p>
          <a:p>
            <a:endParaRPr lang="en-US" sz="1800" dirty="0" smtClean="0"/>
          </a:p>
          <a:p>
            <a:endParaRPr lang="en-US" sz="1800" dirty="0" smtClean="0"/>
          </a:p>
          <a:p>
            <a:endParaRPr lang="en-US" sz="1800" dirty="0" smtClean="0"/>
          </a:p>
          <a:p>
            <a:endParaRPr lang="en-US" sz="2800" dirty="0" smtClean="0"/>
          </a:p>
        </p:txBody>
      </p:sp>
      <p:sp>
        <p:nvSpPr>
          <p:cNvPr id="3" name="Title 2"/>
          <p:cNvSpPr>
            <a:spLocks noGrp="1"/>
          </p:cNvSpPr>
          <p:nvPr>
            <p:ph type="title"/>
          </p:nvPr>
        </p:nvSpPr>
        <p:spPr/>
        <p:txBody>
          <a:bodyPr>
            <a:normAutofit/>
          </a:bodyPr>
          <a:lstStyle/>
          <a:p>
            <a:r>
              <a:rPr lang="en-US" sz="4800" b="1" dirty="0" smtClean="0">
                <a:solidFill>
                  <a:schemeClr val="accent6">
                    <a:lumMod val="50000"/>
                  </a:schemeClr>
                </a:solidFill>
              </a:rPr>
              <a:t>Resources</a:t>
            </a:r>
            <a:endParaRPr lang="en-US" sz="4800" b="1" dirty="0">
              <a:solidFill>
                <a:schemeClr val="accent6">
                  <a:lumMod val="50000"/>
                </a:schemeClr>
              </a:solidFill>
            </a:endParaRPr>
          </a:p>
        </p:txBody>
      </p:sp>
    </p:spTree>
    <p:extLst>
      <p:ext uri="{BB962C8B-B14F-4D97-AF65-F5344CB8AC3E}">
        <p14:creationId xmlns:p14="http://schemas.microsoft.com/office/powerpoint/2010/main" val="2045394370"/>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NJeWLMFKwcU?version=3&amp;hl=en_US"/>
          <p:cNvPicPr>
            <a:picLocks noGrp="1" noRot="1" noChangeAspect="1"/>
          </p:cNvPicPr>
          <p:nvPr>
            <p:ph idx="1"/>
            <a:videoFile r:link="rId1"/>
          </p:nvPr>
        </p:nvPicPr>
        <p:blipFill>
          <a:blip r:embed="rId3"/>
          <a:stretch>
            <a:fillRect/>
          </a:stretch>
        </p:blipFill>
        <p:spPr>
          <a:xfrm>
            <a:off x="542544" y="292608"/>
            <a:ext cx="8144256" cy="6108192"/>
          </a:xfrm>
          <a:prstGeom prst="flowChartPredefinedProcess">
            <a:avLst/>
          </a:prstGeom>
          <a:ln>
            <a:solidFill>
              <a:schemeClr val="accent6">
                <a:lumMod val="75000"/>
              </a:schemeClr>
            </a:solidFill>
          </a:ln>
        </p:spPr>
      </p:pic>
    </p:spTree>
    <p:extLst>
      <p:ext uri="{BB962C8B-B14F-4D97-AF65-F5344CB8AC3E}">
        <p14:creationId xmlns:p14="http://schemas.microsoft.com/office/powerpoint/2010/main" val="28379707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showWhenStopped="0">
                <p:cTn id="12"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5156" y="-1"/>
            <a:ext cx="8880954" cy="329434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8732" t="21634" r="1232" b="39183"/>
          <a:stretch/>
        </p:blipFill>
        <p:spPr bwMode="auto">
          <a:xfrm>
            <a:off x="251138" y="152400"/>
            <a:ext cx="8538694" cy="298575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0" name="Rectangle 9"/>
          <p:cNvSpPr/>
          <p:nvPr/>
        </p:nvSpPr>
        <p:spPr>
          <a:xfrm rot="1099030">
            <a:off x="3071578" y="2719155"/>
            <a:ext cx="5765558" cy="383660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0460" t="28846" r="161" b="7693"/>
          <a:stretch/>
        </p:blipFill>
        <p:spPr bwMode="auto">
          <a:xfrm rot="1119594">
            <a:off x="3249322" y="2903582"/>
            <a:ext cx="5398718" cy="346347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28057" r="71690" b="29315"/>
          <a:stretch/>
        </p:blipFill>
        <p:spPr bwMode="auto">
          <a:xfrm>
            <a:off x="1124607" y="3985982"/>
            <a:ext cx="2349172" cy="2210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2" name="Rectangle 11"/>
          <p:cNvSpPr/>
          <p:nvPr/>
        </p:nvSpPr>
        <p:spPr>
          <a:xfrm>
            <a:off x="1472475" y="4197646"/>
            <a:ext cx="1390389" cy="994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65337" y="4133588"/>
            <a:ext cx="1728592" cy="276999"/>
          </a:xfrm>
          <a:prstGeom prst="rect">
            <a:avLst/>
          </a:prstGeom>
          <a:noFill/>
        </p:spPr>
        <p:txBody>
          <a:bodyPr wrap="square" rtlCol="0">
            <a:spAutoFit/>
          </a:bodyPr>
          <a:lstStyle/>
          <a:p>
            <a:r>
              <a:rPr lang="en-US" sz="1200" b="1" dirty="0" smtClean="0">
                <a:solidFill>
                  <a:schemeClr val="accent6">
                    <a:lumMod val="50000"/>
                  </a:schemeClr>
                </a:solidFill>
              </a:rPr>
              <a:t>Ketchikan, Alaska </a:t>
            </a:r>
            <a:endParaRPr lang="en-US" sz="1200" dirty="0"/>
          </a:p>
        </p:txBody>
      </p:sp>
      <p:sp>
        <p:nvSpPr>
          <p:cNvPr id="22" name="Rectangle 21"/>
          <p:cNvSpPr/>
          <p:nvPr/>
        </p:nvSpPr>
        <p:spPr>
          <a:xfrm>
            <a:off x="1462037" y="4562988"/>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59741" y="4490632"/>
            <a:ext cx="1728592" cy="276999"/>
          </a:xfrm>
          <a:prstGeom prst="rect">
            <a:avLst/>
          </a:prstGeom>
          <a:noFill/>
        </p:spPr>
        <p:txBody>
          <a:bodyPr wrap="square" rtlCol="0">
            <a:spAutoFit/>
          </a:bodyPr>
          <a:lstStyle/>
          <a:p>
            <a:r>
              <a:rPr lang="en-US" sz="1200" b="1" dirty="0" smtClean="0">
                <a:solidFill>
                  <a:schemeClr val="accent6">
                    <a:lumMod val="50000"/>
                  </a:schemeClr>
                </a:solidFill>
              </a:rPr>
              <a:t>Sitka, Alaska </a:t>
            </a:r>
            <a:endParaRPr lang="en-US" sz="1200" dirty="0"/>
          </a:p>
        </p:txBody>
      </p:sp>
      <p:sp>
        <p:nvSpPr>
          <p:cNvPr id="23" name="Rectangle 22"/>
          <p:cNvSpPr/>
          <p:nvPr/>
        </p:nvSpPr>
        <p:spPr>
          <a:xfrm>
            <a:off x="1446757" y="4921302"/>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59741" y="4849285"/>
            <a:ext cx="1728592" cy="276999"/>
          </a:xfrm>
          <a:prstGeom prst="rect">
            <a:avLst/>
          </a:prstGeom>
          <a:noFill/>
        </p:spPr>
        <p:txBody>
          <a:bodyPr wrap="square" rtlCol="0">
            <a:spAutoFit/>
          </a:bodyPr>
          <a:lstStyle/>
          <a:p>
            <a:r>
              <a:rPr lang="en-US" sz="1200" b="1" dirty="0" smtClean="0">
                <a:solidFill>
                  <a:schemeClr val="accent6">
                    <a:lumMod val="50000"/>
                  </a:schemeClr>
                </a:solidFill>
              </a:rPr>
              <a:t>Juneau, Alaska </a:t>
            </a:r>
            <a:endParaRPr lang="en-US" sz="1200" dirty="0"/>
          </a:p>
        </p:txBody>
      </p:sp>
      <p:sp>
        <p:nvSpPr>
          <p:cNvPr id="24" name="Rectangle 23"/>
          <p:cNvSpPr/>
          <p:nvPr/>
        </p:nvSpPr>
        <p:spPr>
          <a:xfrm>
            <a:off x="1462703" y="5290495"/>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84793" y="5202814"/>
            <a:ext cx="1728592" cy="276999"/>
          </a:xfrm>
          <a:prstGeom prst="rect">
            <a:avLst/>
          </a:prstGeom>
          <a:noFill/>
        </p:spPr>
        <p:txBody>
          <a:bodyPr wrap="square" rtlCol="0">
            <a:spAutoFit/>
          </a:bodyPr>
          <a:lstStyle/>
          <a:p>
            <a:r>
              <a:rPr lang="en-US" sz="1200" b="1" dirty="0" smtClean="0">
                <a:solidFill>
                  <a:schemeClr val="accent6">
                    <a:lumMod val="50000"/>
                  </a:schemeClr>
                </a:solidFill>
              </a:rPr>
              <a:t>Anchorage, Alaska </a:t>
            </a:r>
            <a:endParaRPr lang="en-US" sz="1200" dirty="0"/>
          </a:p>
        </p:txBody>
      </p:sp>
      <p:sp>
        <p:nvSpPr>
          <p:cNvPr id="25" name="Rectangle 24"/>
          <p:cNvSpPr/>
          <p:nvPr/>
        </p:nvSpPr>
        <p:spPr>
          <a:xfrm>
            <a:off x="1537193" y="5631498"/>
            <a:ext cx="1719574"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322163" y="5556343"/>
            <a:ext cx="2849004" cy="276999"/>
          </a:xfrm>
          <a:prstGeom prst="rect">
            <a:avLst/>
          </a:prstGeom>
          <a:noFill/>
        </p:spPr>
        <p:txBody>
          <a:bodyPr wrap="square" rtlCol="0">
            <a:spAutoFit/>
          </a:bodyPr>
          <a:lstStyle/>
          <a:p>
            <a:r>
              <a:rPr lang="en-US" sz="1200" b="1" dirty="0" smtClean="0">
                <a:solidFill>
                  <a:schemeClr val="accent6">
                    <a:lumMod val="50000"/>
                  </a:schemeClr>
                </a:solidFill>
              </a:rPr>
              <a:t>Mount McKinley </a:t>
            </a:r>
            <a:r>
              <a:rPr lang="en-US" sz="1200" b="1" dirty="0" err="1" smtClean="0">
                <a:solidFill>
                  <a:schemeClr val="accent6">
                    <a:lumMod val="50000"/>
                  </a:schemeClr>
                </a:solidFill>
              </a:rPr>
              <a:t>Ntl</a:t>
            </a:r>
            <a:r>
              <a:rPr lang="en-US" sz="1200" b="1" dirty="0" smtClean="0">
                <a:solidFill>
                  <a:schemeClr val="accent6">
                    <a:lumMod val="50000"/>
                  </a:schemeClr>
                </a:solidFill>
              </a:rPr>
              <a:t>/ Park </a:t>
            </a:r>
            <a:endParaRPr lang="en-US" sz="1200" dirty="0"/>
          </a:p>
        </p:txBody>
      </p:sp>
      <p:sp>
        <p:nvSpPr>
          <p:cNvPr id="26" name="Rectangle 25"/>
          <p:cNvSpPr/>
          <p:nvPr/>
        </p:nvSpPr>
        <p:spPr>
          <a:xfrm>
            <a:off x="1475229" y="5990483"/>
            <a:ext cx="1390389" cy="126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59741" y="5915328"/>
            <a:ext cx="1728592" cy="276999"/>
          </a:xfrm>
          <a:prstGeom prst="rect">
            <a:avLst/>
          </a:prstGeom>
          <a:noFill/>
        </p:spPr>
        <p:txBody>
          <a:bodyPr wrap="square" rtlCol="0">
            <a:spAutoFit/>
          </a:bodyPr>
          <a:lstStyle/>
          <a:p>
            <a:r>
              <a:rPr lang="en-US" sz="1200" b="1" dirty="0" smtClean="0">
                <a:solidFill>
                  <a:schemeClr val="accent6">
                    <a:lumMod val="50000"/>
                  </a:schemeClr>
                </a:solidFill>
              </a:rPr>
              <a:t>Fairbanks, Alaska </a:t>
            </a:r>
            <a:endParaRPr lang="en-US" sz="1200" dirty="0"/>
          </a:p>
        </p:txBody>
      </p:sp>
      <p:cxnSp>
        <p:nvCxnSpPr>
          <p:cNvPr id="6" name="Straight Arrow Connector 5"/>
          <p:cNvCxnSpPr/>
          <p:nvPr/>
        </p:nvCxnSpPr>
        <p:spPr>
          <a:xfrm>
            <a:off x="2837146" y="4271375"/>
            <a:ext cx="3363238" cy="157828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95464"/>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29008"/>
            <a:ext cx="8229600" cy="4166992"/>
          </a:xfrm>
        </p:spPr>
        <p:txBody>
          <a:bodyPr/>
          <a:lstStyle/>
          <a:p>
            <a:r>
              <a:rPr lang="en-US" dirty="0" smtClean="0"/>
              <a:t>Start our exciting excursion at Ketchikan.</a:t>
            </a:r>
          </a:p>
          <a:p>
            <a:r>
              <a:rPr lang="en-US" dirty="0" smtClean="0"/>
              <a:t>Southern most city in Alaska.  </a:t>
            </a:r>
          </a:p>
          <a:p>
            <a:r>
              <a:rPr lang="en-US" dirty="0"/>
              <a:t>Ketchikan's economy is based upon tourism and fishing, and the city is known as the "Salmon Capital of the </a:t>
            </a:r>
            <a:r>
              <a:rPr lang="en-US" dirty="0" smtClean="0"/>
              <a:t>World”.</a:t>
            </a:r>
            <a:endParaRPr lang="en-US" dirty="0"/>
          </a:p>
          <a:p>
            <a:r>
              <a:rPr lang="en-US" dirty="0"/>
              <a:t>According to the United States Census Bureau, the city has a total area of 4.1 square miles (11 km</a:t>
            </a:r>
            <a:r>
              <a:rPr lang="en-US" baseline="30000" dirty="0"/>
              <a:t>2</a:t>
            </a:r>
            <a:r>
              <a:rPr lang="en-US" dirty="0"/>
              <a:t>). </a:t>
            </a:r>
            <a:endParaRPr lang="en-US" dirty="0" smtClean="0"/>
          </a:p>
          <a:p>
            <a:pPr lvl="1"/>
            <a:r>
              <a:rPr lang="en-US" dirty="0" smtClean="0"/>
              <a:t>3.4 </a:t>
            </a:r>
            <a:r>
              <a:rPr lang="en-US" dirty="0"/>
              <a:t>square miles (8.8 km</a:t>
            </a:r>
            <a:r>
              <a:rPr lang="en-US" baseline="30000" dirty="0"/>
              <a:t>2</a:t>
            </a:r>
            <a:r>
              <a:rPr lang="en-US" dirty="0"/>
              <a:t>) of it is land </a:t>
            </a:r>
            <a:endParaRPr lang="en-US" dirty="0" smtClean="0"/>
          </a:p>
          <a:p>
            <a:pPr lvl="1"/>
            <a:r>
              <a:rPr lang="en-US" dirty="0" smtClean="0"/>
              <a:t>0.8 </a:t>
            </a:r>
            <a:r>
              <a:rPr lang="en-US" dirty="0"/>
              <a:t>square miles (2.1 km</a:t>
            </a:r>
            <a:r>
              <a:rPr lang="en-US" baseline="30000" dirty="0"/>
              <a:t>2</a:t>
            </a:r>
            <a:r>
              <a:rPr lang="en-US" dirty="0"/>
              <a:t>) of it (18.60%) is water.</a:t>
            </a:r>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395" t="15249" r="1461" b="63992"/>
          <a:stretch/>
        </p:blipFill>
        <p:spPr bwMode="auto">
          <a:xfrm>
            <a:off x="1039662" y="300623"/>
            <a:ext cx="7256899" cy="10050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212942" y="803172"/>
            <a:ext cx="8229600" cy="1219200"/>
          </a:xfrm>
        </p:spPr>
        <p:txBody>
          <a:bodyPr>
            <a:normAutofit/>
          </a:bodyPr>
          <a:lstStyle/>
          <a:p>
            <a:r>
              <a:rPr lang="en-US" sz="4800" b="1" dirty="0">
                <a:solidFill>
                  <a:schemeClr val="accent6">
                    <a:lumMod val="50000"/>
                  </a:schemeClr>
                </a:solidFill>
              </a:rPr>
              <a:t>Day 1 – Day 3 </a:t>
            </a:r>
          </a:p>
        </p:txBody>
      </p:sp>
    </p:spTree>
    <p:extLst>
      <p:ext uri="{BB962C8B-B14F-4D97-AF65-F5344CB8AC3E}">
        <p14:creationId xmlns:p14="http://schemas.microsoft.com/office/powerpoint/2010/main" val="1084780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7015"/>
          <a:stretch/>
        </p:blipFill>
        <p:spPr bwMode="auto">
          <a:xfrm>
            <a:off x="5997527" y="4371584"/>
            <a:ext cx="2997336" cy="21419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6993" y="3895597"/>
            <a:ext cx="6131490" cy="2906035"/>
          </a:xfrm>
        </p:spPr>
        <p:txBody>
          <a:bodyPr>
            <a:normAutofit fontScale="92500"/>
          </a:bodyPr>
          <a:lstStyle/>
          <a:p>
            <a:r>
              <a:rPr lang="en-US" sz="2400" b="1" dirty="0" smtClean="0"/>
              <a:t>Ketchikan's </a:t>
            </a:r>
            <a:r>
              <a:rPr lang="en-US" sz="2400" b="1" dirty="0"/>
              <a:t>name supposedly originates from the native term "</a:t>
            </a:r>
            <a:r>
              <a:rPr lang="en-US" sz="2400" b="1" dirty="0" err="1"/>
              <a:t>Katch</a:t>
            </a:r>
            <a:r>
              <a:rPr lang="en-US" sz="2400" b="1" dirty="0"/>
              <a:t> </a:t>
            </a:r>
            <a:r>
              <a:rPr lang="en-US" sz="2400" b="1" dirty="0" err="1"/>
              <a:t>Kanna</a:t>
            </a:r>
            <a:r>
              <a:rPr lang="en-US" sz="2400" b="1" dirty="0" smtClean="0"/>
              <a:t>"</a:t>
            </a:r>
            <a:endParaRPr lang="en-US" sz="2400" b="1" dirty="0"/>
          </a:p>
          <a:p>
            <a:pPr marL="692150" lvl="2"/>
            <a:r>
              <a:rPr lang="en-US" sz="2600" b="1" dirty="0">
                <a:solidFill>
                  <a:schemeClr val="tx2"/>
                </a:solidFill>
              </a:rPr>
              <a:t>Roughly translates: "spread wings of a thundering eagle" </a:t>
            </a:r>
          </a:p>
          <a:p>
            <a:pPr marL="966470" lvl="3"/>
            <a:r>
              <a:rPr lang="en-US" sz="2300" b="1" dirty="0"/>
              <a:t>Rightly named, for you only need to look along the water line and you're likely to see many bald eagles on waterside perches.</a:t>
            </a:r>
          </a:p>
        </p:txBody>
      </p:sp>
      <p:sp>
        <p:nvSpPr>
          <p:cNvPr id="2" name="Title 1"/>
          <p:cNvSpPr>
            <a:spLocks noGrp="1"/>
          </p:cNvSpPr>
          <p:nvPr>
            <p:ph type="title"/>
          </p:nvPr>
        </p:nvSpPr>
        <p:spPr>
          <a:xfrm>
            <a:off x="457200" y="-120918"/>
            <a:ext cx="8686800" cy="1219200"/>
          </a:xfrm>
        </p:spPr>
        <p:txBody>
          <a:bodyPr>
            <a:noAutofit/>
          </a:bodyPr>
          <a:lstStyle/>
          <a:p>
            <a:r>
              <a:rPr lang="en-US" sz="4800" b="1" dirty="0">
                <a:solidFill>
                  <a:schemeClr val="accent6">
                    <a:lumMod val="50000"/>
                  </a:schemeClr>
                </a:solidFill>
              </a:rPr>
              <a:t>Ketchikan – </a:t>
            </a:r>
            <a:r>
              <a:rPr lang="en-US" sz="3600" b="1" dirty="0">
                <a:solidFill>
                  <a:schemeClr val="accent6">
                    <a:lumMod val="50000"/>
                  </a:schemeClr>
                </a:solidFill>
              </a:rPr>
              <a:t>Population:  </a:t>
            </a:r>
            <a:r>
              <a:rPr lang="en-US" sz="3600" b="1" dirty="0" smtClean="0">
                <a:solidFill>
                  <a:schemeClr val="accent6">
                    <a:lumMod val="50000"/>
                  </a:schemeClr>
                </a:solidFill>
              </a:rPr>
              <a:t>8,050</a:t>
            </a:r>
            <a:br>
              <a:rPr lang="en-US" sz="3600" b="1" dirty="0" smtClean="0">
                <a:solidFill>
                  <a:schemeClr val="accent6">
                    <a:lumMod val="50000"/>
                  </a:schemeClr>
                </a:solidFill>
              </a:rPr>
            </a:br>
            <a:r>
              <a:rPr lang="en-US" sz="2000" b="1" dirty="0" smtClean="0">
                <a:solidFill>
                  <a:schemeClr val="accent6">
                    <a:lumMod val="50000"/>
                  </a:schemeClr>
                </a:solidFill>
              </a:rPr>
              <a:t>Longitude/Latitude:  </a:t>
            </a:r>
            <a:r>
              <a:rPr lang="en-US" sz="2000" dirty="0">
                <a:hlinkClick r:id="rId3"/>
              </a:rPr>
              <a:t>55.342 / -131.646</a:t>
            </a:r>
            <a:endParaRPr lang="en-US" sz="2000" b="1" dirty="0">
              <a:solidFill>
                <a:schemeClr val="accent6">
                  <a:lumMod val="50000"/>
                </a:schemeClr>
              </a:solidFill>
            </a:endParaRPr>
          </a:p>
        </p:txBody>
      </p:sp>
      <p:sp>
        <p:nvSpPr>
          <p:cNvPr id="7" name="Content Placeholder 2"/>
          <p:cNvSpPr txBox="1">
            <a:spLocks/>
          </p:cNvSpPr>
          <p:nvPr/>
        </p:nvSpPr>
        <p:spPr>
          <a:xfrm>
            <a:off x="356530" y="1100370"/>
            <a:ext cx="8223799" cy="1943456"/>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r>
              <a:rPr lang="en-US" b="1" dirty="0" smtClean="0"/>
              <a:t>3 sq. miles of land and 1 sq. miles of water</a:t>
            </a:r>
          </a:p>
          <a:p>
            <a:pPr lvl="1"/>
            <a:r>
              <a:rPr lang="en-US" b="1" dirty="0" smtClean="0"/>
              <a:t>Temperatures:  </a:t>
            </a:r>
          </a:p>
          <a:p>
            <a:pPr lvl="2"/>
            <a:r>
              <a:rPr lang="en-US" b="1" dirty="0" smtClean="0"/>
              <a:t>Summer temperatures range from 51 to 65</a:t>
            </a:r>
          </a:p>
          <a:p>
            <a:pPr lvl="2"/>
            <a:r>
              <a:rPr lang="en-US" b="1" dirty="0" smtClean="0"/>
              <a:t>Winter temperatures range from 29 to 39</a:t>
            </a:r>
          </a:p>
        </p:txBody>
      </p:sp>
      <p:sp>
        <p:nvSpPr>
          <p:cNvPr id="8" name="Content Placeholder 2"/>
          <p:cNvSpPr txBox="1">
            <a:spLocks/>
          </p:cNvSpPr>
          <p:nvPr/>
        </p:nvSpPr>
        <p:spPr>
          <a:xfrm>
            <a:off x="356530" y="2685876"/>
            <a:ext cx="8321457" cy="1685709"/>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r>
              <a:rPr lang="en-US" sz="2400" b="1" dirty="0" smtClean="0"/>
              <a:t>Ketchikan averages 162 in. (13.5 ft.) of precipitation annually (sometimes as much as 200 in.), including 32 in. of snowfall. </a:t>
            </a:r>
          </a:p>
        </p:txBody>
      </p:sp>
    </p:spTree>
    <p:extLst>
      <p:ext uri="{BB962C8B-B14F-4D97-AF65-F5344CB8AC3E}">
        <p14:creationId xmlns:p14="http://schemas.microsoft.com/office/powerpoint/2010/main" val="599776869"/>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44773" y="4822202"/>
            <a:ext cx="2699228" cy="20232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Creek Street in Ketchika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550593">
            <a:off x="5689304" y="2883153"/>
            <a:ext cx="2838149" cy="22471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25677" y="1077489"/>
            <a:ext cx="8473857" cy="5035296"/>
          </a:xfrm>
        </p:spPr>
        <p:txBody>
          <a:bodyPr>
            <a:normAutofit/>
          </a:bodyPr>
          <a:lstStyle/>
          <a:p>
            <a:endParaRPr lang="en-US" sz="2000" b="1" dirty="0" smtClean="0"/>
          </a:p>
          <a:p>
            <a:r>
              <a:rPr lang="en-US" sz="2000" dirty="0" smtClean="0"/>
              <a:t>Backed </a:t>
            </a:r>
            <a:r>
              <a:rPr lang="en-US" sz="2000" dirty="0"/>
              <a:t>by forested </a:t>
            </a:r>
            <a:r>
              <a:rPr lang="en-US" sz="2000" dirty="0" smtClean="0"/>
              <a:t>slopes &amp; Deer </a:t>
            </a:r>
            <a:r>
              <a:rPr lang="en-US" sz="2000" dirty="0"/>
              <a:t>Mountain </a:t>
            </a:r>
            <a:endParaRPr lang="en-US" sz="2000" dirty="0" smtClean="0"/>
          </a:p>
          <a:p>
            <a:pPr lvl="1"/>
            <a:r>
              <a:rPr lang="en-US" sz="2300" dirty="0" smtClean="0"/>
              <a:t>Faces the </a:t>
            </a:r>
            <a:r>
              <a:rPr lang="en-US" sz="2300" dirty="0" err="1" smtClean="0"/>
              <a:t>Tongass</a:t>
            </a:r>
            <a:r>
              <a:rPr lang="en-US" sz="2300" dirty="0" smtClean="0"/>
              <a:t> Narrows  Waterway </a:t>
            </a:r>
            <a:r>
              <a:rPr lang="en-US" sz="2300" dirty="0"/>
              <a:t>humming with floatplanes, fishing boats, ferries and barges hauling </a:t>
            </a:r>
            <a:r>
              <a:rPr lang="en-US" dirty="0"/>
              <a:t>freight to other Inside Passage ports. </a:t>
            </a:r>
            <a:r>
              <a:rPr lang="en-US" dirty="0" smtClean="0"/>
              <a:t> </a:t>
            </a:r>
            <a:endParaRPr lang="en-US" dirty="0"/>
          </a:p>
        </p:txBody>
      </p:sp>
      <p:sp>
        <p:nvSpPr>
          <p:cNvPr id="2" name="Title 1"/>
          <p:cNvSpPr>
            <a:spLocks noGrp="1"/>
          </p:cNvSpPr>
          <p:nvPr>
            <p:ph type="title"/>
          </p:nvPr>
        </p:nvSpPr>
        <p:spPr>
          <a:xfrm>
            <a:off x="457200" y="-120918"/>
            <a:ext cx="8686800" cy="1219200"/>
          </a:xfrm>
        </p:spPr>
        <p:txBody>
          <a:bodyPr>
            <a:noAutofit/>
          </a:bodyPr>
          <a:lstStyle/>
          <a:p>
            <a:r>
              <a:rPr lang="en-US" sz="4800" b="1" dirty="0">
                <a:solidFill>
                  <a:schemeClr val="accent6">
                    <a:lumMod val="50000"/>
                  </a:schemeClr>
                </a:solidFill>
              </a:rPr>
              <a:t>Ketchikan – </a:t>
            </a:r>
            <a:r>
              <a:rPr lang="en-US" sz="3600" b="1" dirty="0">
                <a:solidFill>
                  <a:schemeClr val="accent6">
                    <a:lumMod val="50000"/>
                  </a:schemeClr>
                </a:solidFill>
              </a:rPr>
              <a:t>Population:  </a:t>
            </a:r>
            <a:r>
              <a:rPr lang="en-US" sz="3600" b="1" dirty="0" smtClean="0">
                <a:solidFill>
                  <a:schemeClr val="accent6">
                    <a:lumMod val="50000"/>
                  </a:schemeClr>
                </a:solidFill>
              </a:rPr>
              <a:t>8,050</a:t>
            </a:r>
            <a:br>
              <a:rPr lang="en-US" sz="3600" b="1" dirty="0" smtClean="0">
                <a:solidFill>
                  <a:schemeClr val="accent6">
                    <a:lumMod val="50000"/>
                  </a:schemeClr>
                </a:solidFill>
              </a:rPr>
            </a:br>
            <a:r>
              <a:rPr lang="en-US" sz="2000" b="1" dirty="0" smtClean="0">
                <a:solidFill>
                  <a:schemeClr val="accent6">
                    <a:lumMod val="50000"/>
                  </a:schemeClr>
                </a:solidFill>
              </a:rPr>
              <a:t>Longitude/Latitude:  </a:t>
            </a:r>
            <a:r>
              <a:rPr lang="en-US" sz="2000" dirty="0">
                <a:hlinkClick r:id="rId4"/>
              </a:rPr>
              <a:t>55.342 / -131.646</a:t>
            </a:r>
            <a:endParaRPr lang="en-US" sz="2000" b="1" dirty="0">
              <a:solidFill>
                <a:schemeClr val="accent6">
                  <a:lumMod val="50000"/>
                </a:schemeClr>
              </a:solidFill>
            </a:endParaRPr>
          </a:p>
        </p:txBody>
      </p:sp>
      <p:sp>
        <p:nvSpPr>
          <p:cNvPr id="6" name="Content Placeholder 2"/>
          <p:cNvSpPr txBox="1">
            <a:spLocks/>
          </p:cNvSpPr>
          <p:nvPr/>
        </p:nvSpPr>
        <p:spPr>
          <a:xfrm>
            <a:off x="209936" y="3305619"/>
            <a:ext cx="5367528" cy="2525247"/>
          </a:xfrm>
          <a:prstGeom prst="rect">
            <a:avLst/>
          </a:prstGeom>
        </p:spPr>
        <p:txBody>
          <a:bodyPr vert="horz">
            <a:normAutofit fontScale="92500" lnSpcReduction="2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lvl="1"/>
            <a:r>
              <a:rPr lang="en-US" dirty="0" smtClean="0"/>
              <a:t>On one side of the </a:t>
            </a:r>
            <a:r>
              <a:rPr lang="en-US" dirty="0" err="1" smtClean="0"/>
              <a:t>Tongass</a:t>
            </a:r>
            <a:r>
              <a:rPr lang="en-US" dirty="0" smtClean="0"/>
              <a:t> Narrows many of the businesses and homes are built on stilts out over the water</a:t>
            </a:r>
          </a:p>
          <a:p>
            <a:pPr lvl="1"/>
            <a:endParaRPr lang="en-US" dirty="0" smtClean="0"/>
          </a:p>
          <a:p>
            <a:pPr lvl="1"/>
            <a:r>
              <a:rPr lang="en-US" dirty="0" smtClean="0"/>
              <a:t>While on the other side, they cling to the steep slopes and often have winding wooden staircases leading to their doors. </a:t>
            </a:r>
            <a:endParaRPr lang="en-US" dirty="0"/>
          </a:p>
        </p:txBody>
      </p:sp>
    </p:spTree>
    <p:extLst>
      <p:ext uri="{BB962C8B-B14F-4D97-AF65-F5344CB8AC3E}">
        <p14:creationId xmlns:p14="http://schemas.microsoft.com/office/powerpoint/2010/main" val="1158353037"/>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677" y="977281"/>
            <a:ext cx="8473857" cy="5035296"/>
          </a:xfrm>
        </p:spPr>
        <p:txBody>
          <a:bodyPr>
            <a:normAutofit/>
          </a:bodyPr>
          <a:lstStyle/>
          <a:p>
            <a:r>
              <a:rPr lang="en-US" dirty="0" smtClean="0"/>
              <a:t>West </a:t>
            </a:r>
            <a:r>
              <a:rPr lang="en-US" dirty="0"/>
              <a:t>Rock </a:t>
            </a:r>
            <a:endParaRPr lang="en-US" dirty="0" smtClean="0"/>
          </a:p>
          <a:p>
            <a:pPr lvl="1"/>
            <a:r>
              <a:rPr lang="en-US" dirty="0" smtClean="0"/>
              <a:t>require </a:t>
            </a:r>
            <a:r>
              <a:rPr lang="en-US" dirty="0"/>
              <a:t>4 hours to view both sea lions and whales. </a:t>
            </a:r>
            <a:endParaRPr lang="en-US" dirty="0" smtClean="0"/>
          </a:p>
          <a:p>
            <a:r>
              <a:rPr lang="en-US" dirty="0" smtClean="0"/>
              <a:t>May </a:t>
            </a:r>
            <a:r>
              <a:rPr lang="en-US" dirty="0"/>
              <a:t>and June, </a:t>
            </a:r>
            <a:endParaRPr lang="en-US" dirty="0" smtClean="0"/>
          </a:p>
          <a:p>
            <a:pPr lvl="1"/>
            <a:r>
              <a:rPr lang="en-US" dirty="0" smtClean="0"/>
              <a:t>Orca </a:t>
            </a:r>
            <a:r>
              <a:rPr lang="en-US" dirty="0"/>
              <a:t>or "killer" whales frequents the Mountain Point area much closer to town. </a:t>
            </a:r>
            <a:endParaRPr lang="en-US" dirty="0" smtClean="0"/>
          </a:p>
          <a:p>
            <a:pPr lvl="1"/>
            <a:r>
              <a:rPr lang="en-US" dirty="0" smtClean="0"/>
              <a:t>Drawn </a:t>
            </a:r>
            <a:r>
              <a:rPr lang="en-US" dirty="0"/>
              <a:t>here by the return of king salmon to a nearby hatchery. </a:t>
            </a:r>
            <a:endParaRPr lang="en-US" dirty="0" smtClean="0"/>
          </a:p>
          <a:p>
            <a:pPr lvl="1"/>
            <a:r>
              <a:rPr lang="en-US" dirty="0"/>
              <a:t>C</a:t>
            </a:r>
            <a:r>
              <a:rPr lang="en-US" dirty="0" smtClean="0"/>
              <a:t>an </a:t>
            </a:r>
            <a:r>
              <a:rPr lang="en-US" dirty="0"/>
              <a:t>grow to 27 feet </a:t>
            </a:r>
            <a:r>
              <a:rPr lang="en-US" dirty="0" smtClean="0"/>
              <a:t>long</a:t>
            </a:r>
          </a:p>
          <a:p>
            <a:pPr lvl="1"/>
            <a:r>
              <a:rPr lang="en-US" dirty="0" smtClean="0"/>
              <a:t>Known </a:t>
            </a:r>
            <a:r>
              <a:rPr lang="en-US" dirty="0"/>
              <a:t>to steal king salmon 	</a:t>
            </a:r>
            <a:r>
              <a:rPr lang="en-US" dirty="0" smtClean="0"/>
              <a:t>			     right </a:t>
            </a:r>
            <a:r>
              <a:rPr lang="en-US" dirty="0"/>
              <a:t>off your hook even </a:t>
            </a:r>
            <a:r>
              <a:rPr lang="en-US" dirty="0" smtClean="0"/>
              <a:t>				          as </a:t>
            </a:r>
            <a:r>
              <a:rPr lang="en-US" dirty="0"/>
              <a:t>you're about to bring </a:t>
            </a:r>
            <a:r>
              <a:rPr lang="en-US" dirty="0" smtClean="0"/>
              <a:t>				           it </a:t>
            </a:r>
            <a:r>
              <a:rPr lang="en-US" dirty="0"/>
              <a:t>aboard your boat! </a:t>
            </a:r>
          </a:p>
          <a:p>
            <a:endParaRPr lang="en-US" dirty="0"/>
          </a:p>
        </p:txBody>
      </p:sp>
      <p:sp>
        <p:nvSpPr>
          <p:cNvPr id="2" name="Title 1"/>
          <p:cNvSpPr>
            <a:spLocks noGrp="1"/>
          </p:cNvSpPr>
          <p:nvPr>
            <p:ph type="title"/>
          </p:nvPr>
        </p:nvSpPr>
        <p:spPr>
          <a:xfrm>
            <a:off x="457200" y="0"/>
            <a:ext cx="8686800" cy="1219200"/>
          </a:xfrm>
        </p:spPr>
        <p:txBody>
          <a:bodyPr>
            <a:noAutofit/>
          </a:bodyPr>
          <a:lstStyle/>
          <a:p>
            <a:r>
              <a:rPr lang="en-US" sz="4800" b="1" dirty="0">
                <a:solidFill>
                  <a:schemeClr val="accent6">
                    <a:lumMod val="50000"/>
                  </a:schemeClr>
                </a:solidFill>
              </a:rPr>
              <a:t>Ketchikan </a:t>
            </a:r>
            <a:r>
              <a:rPr lang="en-US" sz="4800" b="1" dirty="0" smtClean="0">
                <a:solidFill>
                  <a:schemeClr val="accent6">
                    <a:lumMod val="50000"/>
                  </a:schemeClr>
                </a:solidFill>
              </a:rPr>
              <a:t>- </a:t>
            </a:r>
            <a:r>
              <a:rPr lang="en-US" sz="3200" b="1" dirty="0"/>
              <a:t>Sea Lions and Whales Tour</a:t>
            </a:r>
            <a:r>
              <a:rPr lang="en-US" sz="2000" b="1" dirty="0"/>
              <a:t/>
            </a:r>
            <a:br>
              <a:rPr lang="en-US" sz="2000" b="1" dirty="0"/>
            </a:br>
            <a:endParaRPr lang="en-US" sz="2000" b="1" dirty="0">
              <a:solidFill>
                <a:schemeClr val="accent6">
                  <a:lumMod val="50000"/>
                </a:schemeClr>
              </a:solidFill>
            </a:endParaRPr>
          </a:p>
        </p:txBody>
      </p:sp>
      <p:pic>
        <p:nvPicPr>
          <p:cNvPr id="9218" name="Picture 2" descr="Whale Tai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910" y="3505722"/>
            <a:ext cx="2857500" cy="2143125"/>
          </a:xfrm>
          <a:prstGeom prst="rect">
            <a:avLst/>
          </a:prstGeom>
          <a:ln w="5715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9219" name="Picture 3" descr="Sea Lion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27681" y="4852857"/>
            <a:ext cx="2265419" cy="1773803"/>
          </a:xfrm>
          <a:prstGeom prst="rect">
            <a:avLst/>
          </a:prstGeom>
          <a:ln w="5715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670519"/>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2">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00B0F0"/>
      </a:hlink>
      <a:folHlink>
        <a:srgbClr val="FF000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emplate>
  <TotalTime>2667</TotalTime>
  <Words>2427</Words>
  <Application>Microsoft Office PowerPoint</Application>
  <PresentationFormat>On-screen Show (4:3)</PresentationFormat>
  <Paragraphs>245</Paragraphs>
  <Slides>36</Slides>
  <Notes>6</Notes>
  <HiddenSlides>0</HiddenSlides>
  <MMClips>2</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Paper</vt:lpstr>
      <vt:lpstr>PowerPoint Presentation</vt:lpstr>
      <vt:lpstr>Statehood</vt:lpstr>
      <vt:lpstr>State Song </vt:lpstr>
      <vt:lpstr>PowerPoint Presentation</vt:lpstr>
      <vt:lpstr>PowerPoint Presentation</vt:lpstr>
      <vt:lpstr>Day 1 – Day 3 </vt:lpstr>
      <vt:lpstr>Ketchikan – Population:  8,050 Longitude/Latitude:  55.342 / -131.646</vt:lpstr>
      <vt:lpstr>Ketchikan – Population:  8,050 Longitude/Latitude:  55.342 / -131.646</vt:lpstr>
      <vt:lpstr>Ketchikan - Sea Lions and Whales Tour </vt:lpstr>
      <vt:lpstr>Misty Fiords  National Monument</vt:lpstr>
      <vt:lpstr>Day 3 – Day 6 </vt:lpstr>
      <vt:lpstr>PowerPoint Presentation</vt:lpstr>
      <vt:lpstr>Sitka – Population:  8,881 Longitude/Latitude:  57.053 / -135.33</vt:lpstr>
      <vt:lpstr>Native Culture </vt:lpstr>
      <vt:lpstr>Day 7 – Day 9</vt:lpstr>
      <vt:lpstr>PowerPoint Presentation</vt:lpstr>
      <vt:lpstr>Juneau – Population 31,275 Longitude/Latitude:  58.302 / -134.42</vt:lpstr>
      <vt:lpstr>Juneau </vt:lpstr>
      <vt:lpstr>Mount Roberts Tramway </vt:lpstr>
      <vt:lpstr>Day 10</vt:lpstr>
      <vt:lpstr>PowerPoint Presentation</vt:lpstr>
      <vt:lpstr>Anchorage – Population:  291,826 Longitude/Latitude:  61.218 / -149.9</vt:lpstr>
      <vt:lpstr>Anchorage</vt:lpstr>
      <vt:lpstr>Turnagain Arm Bore Tide </vt:lpstr>
      <vt:lpstr>Turnagain Arm Bore Tide </vt:lpstr>
      <vt:lpstr>Day 12</vt:lpstr>
      <vt:lpstr>PowerPoint Presentation</vt:lpstr>
      <vt:lpstr>Mount McKinley –      Elevation:  20,320 feet</vt:lpstr>
      <vt:lpstr>Mount McKinley </vt:lpstr>
      <vt:lpstr>Day 13 – Day 15</vt:lpstr>
      <vt:lpstr>PowerPoint Presentation</vt:lpstr>
      <vt:lpstr>Fairbanks – Population:  31,535 Longitude/Latitude:  64.838 / -147.716</vt:lpstr>
      <vt:lpstr>Fairbanks </vt:lpstr>
      <vt:lpstr>Northern Lights </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Travel Ohio Experience</dc:title>
  <dc:creator>Karole  McGrew</dc:creator>
  <cp:lastModifiedBy>Morgan Schools</cp:lastModifiedBy>
  <cp:revision>84</cp:revision>
  <dcterms:created xsi:type="dcterms:W3CDTF">2012-03-16T22:29:02Z</dcterms:created>
  <dcterms:modified xsi:type="dcterms:W3CDTF">2012-04-10T10:27:19Z</dcterms:modified>
</cp:coreProperties>
</file>