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37" autoAdjust="0"/>
  </p:normalViewPr>
  <p:slideViewPr>
    <p:cSldViewPr>
      <p:cViewPr varScale="1">
        <p:scale>
          <a:sx n="42" d="100"/>
          <a:sy n="42" d="100"/>
        </p:scale>
        <p:origin x="-36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2DAAD-0CF6-4D96-B315-F6DEF13D0808}" type="datetimeFigureOut">
              <a:rPr lang="en-US" smtClean="0"/>
              <a:t>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D60E01-F4B8-4D28-ACE4-5A0EBBC1B3AF}" type="slidenum">
              <a:rPr lang="en-US" smtClean="0"/>
              <a:t>‹#›</a:t>
            </a:fld>
            <a:endParaRPr lang="en-US"/>
          </a:p>
        </p:txBody>
      </p:sp>
    </p:spTree>
    <p:extLst>
      <p:ext uri="{BB962C8B-B14F-4D97-AF65-F5344CB8AC3E}">
        <p14:creationId xmlns:p14="http://schemas.microsoft.com/office/powerpoint/2010/main" val="1089498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What is </a:t>
            </a:r>
            <a:r>
              <a:rPr lang="en-US" sz="1200" b="1" i="0" kern="1200" dirty="0" smtClean="0">
                <a:solidFill>
                  <a:schemeClr val="tx1"/>
                </a:solidFill>
                <a:effectLst/>
                <a:latin typeface="+mn-lt"/>
                <a:ea typeface="+mn-ea"/>
                <a:cs typeface="+mn-cs"/>
              </a:rPr>
              <a:t>cloud computing</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Cloud computing</a:t>
            </a:r>
            <a:r>
              <a:rPr lang="en-US" sz="1200" b="0" i="0" kern="1200" dirty="0" smtClean="0">
                <a:solidFill>
                  <a:schemeClr val="tx1"/>
                </a:solidFill>
                <a:effectLst/>
                <a:latin typeface="+mn-lt"/>
                <a:ea typeface="+mn-ea"/>
                <a:cs typeface="+mn-cs"/>
              </a:rPr>
              <a:t> is the next stage in evolution of the Internet. </a:t>
            </a:r>
            <a:r>
              <a:rPr lang="en-US" sz="1200" b="1" i="0" kern="1200" dirty="0" smtClean="0">
                <a:solidFill>
                  <a:schemeClr val="tx1"/>
                </a:solidFill>
                <a:effectLst/>
                <a:latin typeface="+mn-lt"/>
                <a:ea typeface="+mn-ea"/>
                <a:cs typeface="+mn-cs"/>
              </a:rPr>
              <a:t>Cloud computing</a:t>
            </a:r>
            <a:r>
              <a:rPr lang="en-US" sz="1200" b="0" i="0" kern="1200" dirty="0" smtClean="0">
                <a:solidFill>
                  <a:schemeClr val="tx1"/>
                </a:solidFill>
                <a:effectLst/>
                <a:latin typeface="+mn-lt"/>
                <a:ea typeface="+mn-ea"/>
                <a:cs typeface="+mn-cs"/>
              </a:rPr>
              <a:t> provides the means through which everything — from computing power to computing infrastructure, applications, business processes to personal collaboration — can be delivered to you as a service w</a:t>
            </a:r>
            <a:endParaRPr lang="en-US" dirty="0"/>
          </a:p>
        </p:txBody>
      </p:sp>
      <p:sp>
        <p:nvSpPr>
          <p:cNvPr id="4" name="Slide Number Placeholder 3"/>
          <p:cNvSpPr>
            <a:spLocks noGrp="1"/>
          </p:cNvSpPr>
          <p:nvPr>
            <p:ph type="sldNum" sz="quarter" idx="10"/>
          </p:nvPr>
        </p:nvSpPr>
        <p:spPr/>
        <p:txBody>
          <a:bodyPr/>
          <a:lstStyle/>
          <a:p>
            <a:fld id="{CED60E01-F4B8-4D28-ACE4-5A0EBBC1B3AF}" type="slidenum">
              <a:rPr lang="en-US" smtClean="0"/>
              <a:t>1</a:t>
            </a:fld>
            <a:endParaRPr lang="en-US"/>
          </a:p>
        </p:txBody>
      </p:sp>
    </p:spTree>
    <p:extLst>
      <p:ext uri="{BB962C8B-B14F-4D97-AF65-F5344CB8AC3E}">
        <p14:creationId xmlns:p14="http://schemas.microsoft.com/office/powerpoint/2010/main" val="1298248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 the early 1990s, the budding Internet finally had enough computers attached to it that academics began thinking seriously about how to connect those machines together to create massive, shared pools of storage and compute power that would be much larger than what any one institution could afford to build. This is when the idea of "</a:t>
            </a:r>
            <a:r>
              <a:rPr lang="en-US" sz="1200" b="1" i="0" kern="1200" dirty="0" smtClean="0">
                <a:solidFill>
                  <a:schemeClr val="tx1"/>
                </a:solidFill>
                <a:effectLst/>
                <a:latin typeface="+mn-lt"/>
                <a:ea typeface="+mn-ea"/>
                <a:cs typeface="+mn-cs"/>
              </a:rPr>
              <a:t>the grid</a:t>
            </a:r>
            <a:r>
              <a:rPr lang="en-US" sz="1200" b="0" i="0" kern="1200" dirty="0" smtClean="0">
                <a:solidFill>
                  <a:schemeClr val="tx1"/>
                </a:solidFill>
                <a:effectLst/>
                <a:latin typeface="+mn-lt"/>
                <a:ea typeface="+mn-ea"/>
                <a:cs typeface="+mn-cs"/>
              </a:rPr>
              <a:t>" began to take shape.</a:t>
            </a:r>
            <a:endParaRPr lang="en-US" dirty="0"/>
          </a:p>
        </p:txBody>
      </p:sp>
      <p:sp>
        <p:nvSpPr>
          <p:cNvPr id="4" name="Slide Number Placeholder 3"/>
          <p:cNvSpPr>
            <a:spLocks noGrp="1"/>
          </p:cNvSpPr>
          <p:nvPr>
            <p:ph type="sldNum" sz="quarter" idx="10"/>
          </p:nvPr>
        </p:nvSpPr>
        <p:spPr/>
        <p:txBody>
          <a:bodyPr/>
          <a:lstStyle/>
          <a:p>
            <a:fld id="{CED60E01-F4B8-4D28-ACE4-5A0EBBC1B3AF}" type="slidenum">
              <a:rPr lang="en-US" smtClean="0"/>
              <a:t>3</a:t>
            </a:fld>
            <a:endParaRPr lang="en-US"/>
          </a:p>
        </p:txBody>
      </p:sp>
    </p:spTree>
    <p:extLst>
      <p:ext uri="{BB962C8B-B14F-4D97-AF65-F5344CB8AC3E}">
        <p14:creationId xmlns:p14="http://schemas.microsoft.com/office/powerpoint/2010/main" val="1220637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Grid computing </a:t>
            </a:r>
            <a:r>
              <a:rPr lang="en-US" sz="1200" b="0" i="0" kern="1200" dirty="0" smtClean="0">
                <a:solidFill>
                  <a:schemeClr val="tx1"/>
                </a:solidFill>
                <a:effectLst/>
                <a:latin typeface="+mn-lt"/>
                <a:ea typeface="+mn-ea"/>
                <a:cs typeface="+mn-cs"/>
              </a:rPr>
              <a:t>requires the use of software that can divide and farm out pieces of a program as one large system image to several thousand computers. One concern about grid is that if one piece of the software on a node fails, other pieces of the software on other nodes may fail. This is alleviated if that component has a failover component on another node, but problems can still arise if components rely on other pieces of software to accomplish one or more grid computing tasks. Large system images and associated hardware to operate and maintain them can contribute to large capital and operating expenses.</a:t>
            </a:r>
            <a:endParaRPr lang="en-US" dirty="0"/>
          </a:p>
        </p:txBody>
      </p:sp>
      <p:sp>
        <p:nvSpPr>
          <p:cNvPr id="4" name="Slide Number Placeholder 3"/>
          <p:cNvSpPr>
            <a:spLocks noGrp="1"/>
          </p:cNvSpPr>
          <p:nvPr>
            <p:ph type="sldNum" sz="quarter" idx="10"/>
          </p:nvPr>
        </p:nvSpPr>
        <p:spPr/>
        <p:txBody>
          <a:bodyPr/>
          <a:lstStyle/>
          <a:p>
            <a:fld id="{CED60E01-F4B8-4D28-ACE4-5A0EBBC1B3AF}" type="slidenum">
              <a:rPr lang="en-US" smtClean="0"/>
              <a:t>4</a:t>
            </a:fld>
            <a:endParaRPr lang="en-US"/>
          </a:p>
        </p:txBody>
      </p:sp>
    </p:spTree>
    <p:extLst>
      <p:ext uri="{BB962C8B-B14F-4D97-AF65-F5344CB8AC3E}">
        <p14:creationId xmlns:p14="http://schemas.microsoft.com/office/powerpoint/2010/main" val="330995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Cloud computing</a:t>
            </a:r>
            <a:r>
              <a:rPr lang="en-US" sz="1200" b="0" i="0" kern="1200" dirty="0" smtClean="0">
                <a:solidFill>
                  <a:schemeClr val="tx1"/>
                </a:solidFill>
                <a:effectLst/>
                <a:latin typeface="+mn-lt"/>
                <a:ea typeface="+mn-ea"/>
                <a:cs typeface="+mn-cs"/>
              </a:rPr>
              <a:t> evolves from grid computing and provides on-demand resource provisioning. Grid computing may or may not be in the cloud depending on what type of users are using it. If the users are systems administrators and integrators, they care how things are maintained in the cloud. They upgrade, install, and virtualize servers and applications. If the users are consumers, they do not care how things are run in the system.</a:t>
            </a:r>
          </a:p>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D60E01-F4B8-4D28-ACE4-5A0EBBC1B3AF}" type="slidenum">
              <a:rPr lang="en-US" smtClean="0"/>
              <a:t>5</a:t>
            </a:fld>
            <a:endParaRPr lang="en-US"/>
          </a:p>
        </p:txBody>
      </p:sp>
    </p:spTree>
    <p:extLst>
      <p:ext uri="{BB962C8B-B14F-4D97-AF65-F5344CB8AC3E}">
        <p14:creationId xmlns:p14="http://schemas.microsoft.com/office/powerpoint/2010/main" val="960064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difference between grid computing and cloud computing</a:t>
            </a:r>
            <a:r>
              <a:rPr lang="en-US" sz="1200" b="0" i="0" kern="1200" dirty="0" smtClean="0">
                <a:solidFill>
                  <a:schemeClr val="tx1"/>
                </a:solidFill>
                <a:effectLst/>
                <a:latin typeface="+mn-lt"/>
                <a:ea typeface="+mn-ea"/>
                <a:cs typeface="+mn-cs"/>
              </a:rPr>
              <a:t> is hard to grasp because they are not always mutually exclusive. In fact, they are both used to economize computing by </a:t>
            </a:r>
            <a:r>
              <a:rPr lang="en-US" sz="1200" b="0" i="0" kern="1200" dirty="0" err="1" smtClean="0">
                <a:solidFill>
                  <a:schemeClr val="tx1"/>
                </a:solidFill>
                <a:effectLst/>
                <a:latin typeface="+mn-lt"/>
                <a:ea typeface="+mn-ea"/>
                <a:cs typeface="+mn-cs"/>
              </a:rPr>
              <a:t>maximising</a:t>
            </a:r>
            <a:r>
              <a:rPr lang="en-US" sz="1200" b="0" i="0" kern="1200" dirty="0" smtClean="0">
                <a:solidFill>
                  <a:schemeClr val="tx1"/>
                </a:solidFill>
                <a:effectLst/>
                <a:latin typeface="+mn-lt"/>
                <a:ea typeface="+mn-ea"/>
                <a:cs typeface="+mn-cs"/>
              </a:rPr>
              <a:t> existing resources.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However, </a:t>
            </a:r>
            <a:r>
              <a:rPr lang="en-US" sz="1200" b="1" i="0" kern="1200" dirty="0" smtClean="0">
                <a:solidFill>
                  <a:schemeClr val="tx1"/>
                </a:solidFill>
                <a:effectLst/>
                <a:latin typeface="+mn-lt"/>
                <a:ea typeface="+mn-ea"/>
                <a:cs typeface="+mn-cs"/>
              </a:rPr>
              <a:t>the difference between the two lies in the way the tasks are computed in each respective environment</a:t>
            </a:r>
            <a:r>
              <a:rPr lang="en-US" sz="1200" b="0" i="0" kern="1200" dirty="0" smtClean="0">
                <a:solidFill>
                  <a:schemeClr val="tx1"/>
                </a:solidFill>
                <a:effectLst/>
                <a:latin typeface="+mn-lt"/>
                <a:ea typeface="+mn-ea"/>
                <a:cs typeface="+mn-cs"/>
              </a:rPr>
              <a:t>. In a computational grid, one large job is divided into many small portions and executed on multiple machines. This characteristic is fundamental to a grid; not so in a cloud.</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computing cloud is intended to allow the user to avail of various services without investing in the underlying architecture.</a:t>
            </a:r>
          </a:p>
          <a:p>
            <a:r>
              <a:rPr lang="en-US" sz="1200" b="0" i="0" kern="1200" dirty="0" smtClean="0">
                <a:solidFill>
                  <a:schemeClr val="tx1"/>
                </a:solidFill>
                <a:effectLst/>
                <a:latin typeface="+mn-lt"/>
                <a:ea typeface="+mn-ea"/>
                <a:cs typeface="+mn-cs"/>
              </a:rPr>
              <a:t>Cloud services include the delivery of software, infrastructure, and storage over the Internet (either as separate components or a complete platform) based on user demand.</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ED60E01-F4B8-4D28-ACE4-5A0EBBC1B3AF}" type="slidenum">
              <a:rPr lang="en-US" smtClean="0"/>
              <a:t>6</a:t>
            </a:fld>
            <a:endParaRPr lang="en-US"/>
          </a:p>
        </p:txBody>
      </p:sp>
    </p:spTree>
    <p:extLst>
      <p:ext uri="{BB962C8B-B14F-4D97-AF65-F5344CB8AC3E}">
        <p14:creationId xmlns:p14="http://schemas.microsoft.com/office/powerpoint/2010/main" val="305212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On demand service provisioning</a:t>
            </a:r>
            <a:r>
              <a:rPr lang="en-US" sz="1200" b="0" i="0" kern="1200" dirty="0" smtClean="0">
                <a:solidFill>
                  <a:schemeClr val="tx1"/>
                </a:solidFill>
                <a:effectLst/>
                <a:latin typeface="+mn-lt"/>
                <a:ea typeface="+mn-ea"/>
                <a:cs typeface="+mn-cs"/>
              </a:rPr>
              <a:t>: by using Self-service provisioning customers can easily get cloud services without going through a lengthy process. The customer simply requests an amount of computing, storage, software, process, or other resources from the service provider.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Elasticity</a:t>
            </a:r>
            <a:r>
              <a:rPr lang="en-US" sz="1200" b="0" i="0" kern="1200" dirty="0" smtClean="0">
                <a:solidFill>
                  <a:schemeClr val="tx1"/>
                </a:solidFill>
                <a:effectLst/>
                <a:latin typeface="+mn-lt"/>
                <a:ea typeface="+mn-ea"/>
                <a:cs typeface="+mn-cs"/>
              </a:rPr>
              <a:t>: that is simple to add more stuff. Cloud computing provides the ability to scale up and down when additional users are added and when the application requirements change.</a:t>
            </a:r>
          </a:p>
          <a:p>
            <a:r>
              <a:rPr lang="en-US" sz="1200" b="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Cost reduction:</a:t>
            </a:r>
            <a:r>
              <a:rPr lang="en-US" sz="1200" b="0" i="0" kern="1200" dirty="0" smtClean="0">
                <a:solidFill>
                  <a:schemeClr val="tx1"/>
                </a:solidFill>
                <a:effectLst/>
                <a:latin typeface="+mn-lt"/>
                <a:ea typeface="+mn-ea"/>
                <a:cs typeface="+mn-cs"/>
              </a:rPr>
              <a:t> As a matter of fact, companies are often challenged to increase the functionality of IT while minimizing capital expenditures. By purchasing just the right amount of IT resources on demand the organization can avoid purchasing unnecessary equipment.</a:t>
            </a:r>
          </a:p>
          <a:p>
            <a:r>
              <a:rPr lang="en-US" sz="1200" b="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Application programming interfaces (APIs)</a:t>
            </a:r>
            <a:r>
              <a:rPr lang="en-US" sz="1200" b="0" i="0" kern="1200" dirty="0" smtClean="0">
                <a:solidFill>
                  <a:schemeClr val="tx1"/>
                </a:solidFill>
                <a:effectLst/>
                <a:latin typeface="+mn-lt"/>
                <a:ea typeface="+mn-ea"/>
                <a:cs typeface="+mn-cs"/>
              </a:rPr>
              <a:t>: accessibility to software that enables machines to interact with cloud software in the same way the user interface facilitates interaction between humans and computers. Cloud Computing systems typically use REST based APIs.</a:t>
            </a:r>
          </a:p>
          <a:p>
            <a:endParaRPr lang="en-US" dirty="0"/>
          </a:p>
        </p:txBody>
      </p:sp>
      <p:sp>
        <p:nvSpPr>
          <p:cNvPr id="4" name="Slide Number Placeholder 3"/>
          <p:cNvSpPr>
            <a:spLocks noGrp="1"/>
          </p:cNvSpPr>
          <p:nvPr>
            <p:ph type="sldNum" sz="quarter" idx="10"/>
          </p:nvPr>
        </p:nvSpPr>
        <p:spPr/>
        <p:txBody>
          <a:bodyPr/>
          <a:lstStyle/>
          <a:p>
            <a:fld id="{CED60E01-F4B8-4D28-ACE4-5A0EBBC1B3AF}" type="slidenum">
              <a:rPr lang="en-US" smtClean="0"/>
              <a:t>7</a:t>
            </a:fld>
            <a:endParaRPr lang="en-US"/>
          </a:p>
        </p:txBody>
      </p:sp>
    </p:spTree>
    <p:extLst>
      <p:ext uri="{BB962C8B-B14F-4D97-AF65-F5344CB8AC3E}">
        <p14:creationId xmlns:p14="http://schemas.microsoft.com/office/powerpoint/2010/main" val="2404857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Public Cloud:</a:t>
            </a:r>
            <a:r>
              <a:rPr lang="en-US" sz="1200" b="0" i="0" kern="1200" dirty="0" smtClean="0">
                <a:solidFill>
                  <a:schemeClr val="tx1"/>
                </a:solidFill>
                <a:effectLst/>
                <a:latin typeface="+mn-lt"/>
                <a:ea typeface="+mn-ea"/>
                <a:cs typeface="+mn-cs"/>
              </a:rPr>
              <a:t> IT resources offered as a service and shared across multiple organizations, managed by an external service provider </a:t>
            </a:r>
            <a:br>
              <a:rPr lang="en-US" sz="1200" b="0"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Private Cloud:</a:t>
            </a:r>
            <a:r>
              <a:rPr lang="en-US" sz="1200" b="0" i="0" kern="1200" dirty="0" smtClean="0">
                <a:solidFill>
                  <a:schemeClr val="tx1"/>
                </a:solidFill>
                <a:effectLst/>
                <a:latin typeface="+mn-lt"/>
                <a:ea typeface="+mn-ea"/>
                <a:cs typeface="+mn-cs"/>
              </a:rPr>
              <a:t> IT resources dedicated to a single organization and offered on demand </a:t>
            </a:r>
            <a:br>
              <a:rPr lang="en-US" sz="1200" b="0"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Hybrid Cloud:</a:t>
            </a:r>
            <a:r>
              <a:rPr lang="en-US" sz="1200" b="0" i="0" kern="1200" dirty="0" smtClean="0">
                <a:solidFill>
                  <a:schemeClr val="tx1"/>
                </a:solidFill>
                <a:effectLst/>
                <a:latin typeface="+mn-lt"/>
                <a:ea typeface="+mn-ea"/>
                <a:cs typeface="+mn-cs"/>
              </a:rPr>
              <a:t> a mix of private and public clouds managed as a single entity to extend capacity across clouds as needed</a:t>
            </a:r>
          </a:p>
          <a:p>
            <a:r>
              <a:rPr lang="en-US" sz="1200" b="0" i="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ED60E01-F4B8-4D28-ACE4-5A0EBBC1B3AF}" type="slidenum">
              <a:rPr lang="en-US" smtClean="0"/>
              <a:t>8</a:t>
            </a:fld>
            <a:endParaRPr lang="en-US"/>
          </a:p>
        </p:txBody>
      </p:sp>
    </p:spTree>
    <p:extLst>
      <p:ext uri="{BB962C8B-B14F-4D97-AF65-F5344CB8AC3E}">
        <p14:creationId xmlns:p14="http://schemas.microsoft.com/office/powerpoint/2010/main" val="469690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E9AC7E-FFE6-404B-86A2-3D0E1A735216}"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587-201E-4375-8E68-8AE5BFE7DC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9AC7E-FFE6-404B-86A2-3D0E1A735216}"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587-201E-4375-8E68-8AE5BFE7DC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9AC7E-FFE6-404B-86A2-3D0E1A735216}"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587-201E-4375-8E68-8AE5BFE7DC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9AC7E-FFE6-404B-86A2-3D0E1A735216}"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587-201E-4375-8E68-8AE5BFE7DC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9AC7E-FFE6-404B-86A2-3D0E1A735216}"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587-201E-4375-8E68-8AE5BFE7DC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E9AC7E-FFE6-404B-86A2-3D0E1A735216}"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4F587-201E-4375-8E68-8AE5BFE7DC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9AC7E-FFE6-404B-86A2-3D0E1A735216}" type="datetimeFigureOut">
              <a:rPr lang="en-US" smtClean="0"/>
              <a:t>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44F587-201E-4375-8E68-8AE5BFE7DC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9AC7E-FFE6-404B-86A2-3D0E1A735216}" type="datetimeFigureOut">
              <a:rPr lang="en-US" smtClean="0"/>
              <a:t>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44F587-201E-4375-8E68-8AE5BFE7DC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9AC7E-FFE6-404B-86A2-3D0E1A735216}" type="datetimeFigureOut">
              <a:rPr lang="en-US" smtClean="0"/>
              <a:t>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44F587-201E-4375-8E68-8AE5BFE7DC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9AC7E-FFE6-404B-86A2-3D0E1A735216}"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4F587-201E-4375-8E68-8AE5BFE7DC4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5E9AC7E-FFE6-404B-86A2-3D0E1A735216}" type="datetimeFigureOut">
              <a:rPr lang="en-US" smtClean="0"/>
              <a:t>1/20/2014</a:t>
            </a:fld>
            <a:endParaRPr lang="en-US"/>
          </a:p>
        </p:txBody>
      </p:sp>
      <p:sp>
        <p:nvSpPr>
          <p:cNvPr id="9" name="Slide Number Placeholder 8"/>
          <p:cNvSpPr>
            <a:spLocks noGrp="1"/>
          </p:cNvSpPr>
          <p:nvPr>
            <p:ph type="sldNum" sz="quarter" idx="11"/>
          </p:nvPr>
        </p:nvSpPr>
        <p:spPr/>
        <p:txBody>
          <a:bodyPr/>
          <a:lstStyle/>
          <a:p>
            <a:fld id="{2544F587-201E-4375-8E68-8AE5BFE7DC4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44F587-201E-4375-8E68-8AE5BFE7DC4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5E9AC7E-FFE6-404B-86A2-3D0E1A735216}" type="datetimeFigureOut">
              <a:rPr lang="en-US" smtClean="0"/>
              <a:t>1/20/2014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Cloud Computing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9263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a:t>
            </a:r>
            <a:endParaRPr lang="en-US" dirty="0"/>
          </a:p>
        </p:txBody>
      </p:sp>
      <p:sp>
        <p:nvSpPr>
          <p:cNvPr id="3" name="Content Placeholder 2"/>
          <p:cNvSpPr>
            <a:spLocks noGrp="1"/>
          </p:cNvSpPr>
          <p:nvPr>
            <p:ph idx="1"/>
          </p:nvPr>
        </p:nvSpPr>
        <p:spPr/>
        <p:txBody>
          <a:bodyPr/>
          <a:lstStyle/>
          <a:p>
            <a:r>
              <a:rPr lang="en-US" dirty="0" smtClean="0"/>
              <a:t>new </a:t>
            </a:r>
            <a:r>
              <a:rPr lang="en-US" dirty="0"/>
              <a:t>buzz word </a:t>
            </a:r>
            <a:endParaRPr lang="en-US" dirty="0" smtClean="0"/>
          </a:p>
          <a:p>
            <a:pPr lvl="1"/>
            <a:r>
              <a:rPr lang="en-US" dirty="0" smtClean="0"/>
              <a:t>driven </a:t>
            </a:r>
            <a:r>
              <a:rPr lang="en-US" dirty="0"/>
              <a:t>largely by marketing and service offerings </a:t>
            </a:r>
            <a:endParaRPr lang="en-US" dirty="0" smtClean="0"/>
          </a:p>
          <a:p>
            <a:pPr lvl="1"/>
            <a:r>
              <a:rPr lang="en-US" dirty="0" smtClean="0"/>
              <a:t>Provided by big </a:t>
            </a:r>
            <a:r>
              <a:rPr lang="en-US" dirty="0"/>
              <a:t>corporate players </a:t>
            </a:r>
            <a:endParaRPr lang="en-US" dirty="0" smtClean="0"/>
          </a:p>
          <a:p>
            <a:pPr lvl="2"/>
            <a:r>
              <a:rPr lang="en-US" dirty="0" smtClean="0"/>
              <a:t>Google</a:t>
            </a:r>
          </a:p>
          <a:p>
            <a:pPr lvl="2"/>
            <a:r>
              <a:rPr lang="en-US" dirty="0" smtClean="0"/>
              <a:t>IBM </a:t>
            </a:r>
          </a:p>
          <a:p>
            <a:pPr lvl="2"/>
            <a:r>
              <a:rPr lang="en-US" dirty="0" smtClean="0"/>
              <a:t>Amazon</a:t>
            </a:r>
          </a:p>
          <a:p>
            <a:pPr lvl="2"/>
            <a:r>
              <a:rPr lang="en-US" dirty="0" smtClean="0"/>
              <a:t>Apple</a:t>
            </a:r>
            <a:endParaRPr lang="en-US" dirty="0"/>
          </a:p>
        </p:txBody>
      </p:sp>
    </p:spTree>
    <p:extLst>
      <p:ext uri="{BB962C8B-B14F-4D97-AF65-F5344CB8AC3E}">
        <p14:creationId xmlns:p14="http://schemas.microsoft.com/office/powerpoint/2010/main" val="176814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1990’s</a:t>
            </a:r>
          </a:p>
          <a:p>
            <a:pPr lvl="1"/>
            <a:r>
              <a:rPr lang="en-US" dirty="0" smtClean="0"/>
              <a:t>Development of “the grid” by connecting machines together to create a massive, shared pool of storage and computing power.</a:t>
            </a:r>
          </a:p>
          <a:p>
            <a:pPr lvl="1"/>
            <a:r>
              <a:rPr lang="en-US" dirty="0" smtClean="0"/>
              <a:t>Used resources to create on that would be much larger than what any one institution could afford to build.  </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810000"/>
            <a:ext cx="3408363"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447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05400" cy="1143000"/>
          </a:xfrm>
        </p:spPr>
        <p:txBody>
          <a:bodyPr/>
          <a:lstStyle/>
          <a:p>
            <a:r>
              <a:rPr lang="en-US" dirty="0" smtClean="0"/>
              <a:t>Grid Computing</a:t>
            </a:r>
            <a:endParaRPr lang="en-US" dirty="0"/>
          </a:p>
        </p:txBody>
      </p:sp>
      <p:sp>
        <p:nvSpPr>
          <p:cNvPr id="3" name="Content Placeholder 2"/>
          <p:cNvSpPr>
            <a:spLocks noGrp="1"/>
          </p:cNvSpPr>
          <p:nvPr>
            <p:ph idx="1"/>
          </p:nvPr>
        </p:nvSpPr>
        <p:spPr>
          <a:xfrm>
            <a:off x="914400" y="2047206"/>
            <a:ext cx="7467600" cy="4525963"/>
          </a:xfrm>
        </p:spPr>
        <p:txBody>
          <a:bodyPr>
            <a:normAutofit/>
          </a:bodyPr>
          <a:lstStyle/>
          <a:p>
            <a:r>
              <a:rPr lang="en-US" dirty="0" smtClean="0"/>
              <a:t>Required the use of software that can divide and farm out pieces of a program as one large system to several thousand computers.  </a:t>
            </a:r>
          </a:p>
          <a:p>
            <a:r>
              <a:rPr lang="en-US" dirty="0" smtClean="0"/>
              <a:t>Problem	</a:t>
            </a:r>
          </a:p>
          <a:p>
            <a:pPr lvl="1"/>
            <a:r>
              <a:rPr lang="en-US" dirty="0" smtClean="0"/>
              <a:t>If one piece of the software node fails, other pieces of the software on other nodes may fail. </a:t>
            </a:r>
          </a:p>
          <a:p>
            <a:pPr lvl="1"/>
            <a:r>
              <a:rPr lang="en-US" dirty="0" smtClean="0"/>
              <a:t>Large system images and associated hardware to operate and maintain could contribute to large capital &amp; </a:t>
            </a:r>
            <a:r>
              <a:rPr lang="en-US" dirty="0"/>
              <a:t>o</a:t>
            </a:r>
            <a:r>
              <a:rPr lang="en-US" dirty="0" smtClean="0"/>
              <a:t>perating expenses.  </a:t>
            </a: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711" t="33443" r="38630" b="30153"/>
          <a:stretch/>
        </p:blipFill>
        <p:spPr bwMode="auto">
          <a:xfrm>
            <a:off x="4953000" y="10945"/>
            <a:ext cx="3412957" cy="2075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4132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19600" cy="1143000"/>
          </a:xfrm>
        </p:spPr>
        <p:txBody>
          <a:bodyPr/>
          <a:lstStyle/>
          <a:p>
            <a:r>
              <a:rPr lang="en-US" dirty="0" smtClean="0"/>
              <a:t>Cloud Computing</a:t>
            </a:r>
            <a:endParaRPr lang="en-US" dirty="0"/>
          </a:p>
        </p:txBody>
      </p:sp>
      <p:sp>
        <p:nvSpPr>
          <p:cNvPr id="3" name="Content Placeholder 2"/>
          <p:cNvSpPr>
            <a:spLocks noGrp="1"/>
          </p:cNvSpPr>
          <p:nvPr>
            <p:ph idx="1"/>
          </p:nvPr>
        </p:nvSpPr>
        <p:spPr/>
        <p:txBody>
          <a:bodyPr/>
          <a:lstStyle/>
          <a:p>
            <a:r>
              <a:rPr lang="en-US" dirty="0" smtClean="0"/>
              <a:t>Evolved from grid computing &amp; provides on-demand resource provisioning.  </a:t>
            </a:r>
          </a:p>
          <a:p>
            <a:endParaRPr lang="en-US" dirty="0" smtClean="0"/>
          </a:p>
          <a:p>
            <a:endParaRPr lang="en-US" dirty="0"/>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82" t="36280" r="27493" b="30604"/>
          <a:stretch/>
        </p:blipFill>
        <p:spPr bwMode="auto">
          <a:xfrm>
            <a:off x="1905000" y="2979761"/>
            <a:ext cx="5129561" cy="242247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264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 vs. Cloud</a:t>
            </a:r>
            <a:endParaRPr lang="en-US" dirty="0"/>
          </a:p>
        </p:txBody>
      </p:sp>
      <p:sp>
        <p:nvSpPr>
          <p:cNvPr id="3" name="Content Placeholder 2"/>
          <p:cNvSpPr>
            <a:spLocks noGrp="1"/>
          </p:cNvSpPr>
          <p:nvPr>
            <p:ph idx="1"/>
          </p:nvPr>
        </p:nvSpPr>
        <p:spPr/>
        <p:txBody>
          <a:bodyPr/>
          <a:lstStyle/>
          <a:p>
            <a:r>
              <a:rPr lang="en-US" b="1" dirty="0" smtClean="0"/>
              <a:t>Grid – </a:t>
            </a:r>
            <a:r>
              <a:rPr lang="en-US" dirty="0" smtClean="0"/>
              <a:t>Large job is divided into many small portions and executed on multiple machines. </a:t>
            </a:r>
          </a:p>
          <a:p>
            <a:r>
              <a:rPr lang="en-US" b="1" dirty="0" smtClean="0"/>
              <a:t>Cloud -</a:t>
            </a:r>
            <a:r>
              <a:rPr lang="en-US" b="1" dirty="0"/>
              <a:t> </a:t>
            </a:r>
            <a:r>
              <a:rPr lang="en-US" dirty="0" smtClean="0"/>
              <a:t>Intended to include delivery of software, infrastructure, and storage over the Internet based on the user’s demand.  </a:t>
            </a:r>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82" t="36280" r="27493" b="30604"/>
          <a:stretch/>
        </p:blipFill>
        <p:spPr bwMode="auto">
          <a:xfrm>
            <a:off x="1981200" y="4191000"/>
            <a:ext cx="5129561" cy="24224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228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Advantages	</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r>
              <a:rPr lang="en-US" dirty="0" smtClean="0"/>
              <a:t>On demand Service </a:t>
            </a:r>
          </a:p>
          <a:p>
            <a:pPr lvl="1"/>
            <a:r>
              <a:rPr lang="en-US" dirty="0" smtClean="0"/>
              <a:t>Customer simply requests and amount of computing, storage, software, process or other resources from the service provider.  </a:t>
            </a:r>
          </a:p>
          <a:p>
            <a:r>
              <a:rPr lang="en-US" dirty="0" smtClean="0"/>
              <a:t>Elasticity</a:t>
            </a:r>
          </a:p>
          <a:p>
            <a:pPr lvl="1"/>
            <a:r>
              <a:rPr lang="en-US" dirty="0" smtClean="0"/>
              <a:t>Provides the ability to scale up &amp; down</a:t>
            </a:r>
          </a:p>
          <a:p>
            <a:pPr lvl="2"/>
            <a:r>
              <a:rPr lang="en-US" dirty="0" smtClean="0"/>
              <a:t>when additional users are added </a:t>
            </a:r>
          </a:p>
          <a:p>
            <a:pPr lvl="2"/>
            <a:r>
              <a:rPr lang="en-US" dirty="0" smtClean="0"/>
              <a:t>When application requirements change.</a:t>
            </a:r>
          </a:p>
          <a:p>
            <a:r>
              <a:rPr lang="en-US" dirty="0" smtClean="0"/>
              <a:t>Cost Reduction</a:t>
            </a:r>
          </a:p>
          <a:p>
            <a:pPr lvl="1"/>
            <a:r>
              <a:rPr lang="en-US" dirty="0" smtClean="0"/>
              <a:t>By purchasing just the right amount of IT resources on demand the organization can avoid purchasing unnecessary equipment.  </a:t>
            </a:r>
          </a:p>
          <a:p>
            <a:r>
              <a:rPr lang="en-US" dirty="0" smtClean="0"/>
              <a:t>Application Programming Interfaces</a:t>
            </a:r>
          </a:p>
          <a:p>
            <a:pPr lvl="1"/>
            <a:r>
              <a:rPr lang="en-US" dirty="0" smtClean="0"/>
              <a:t>Accessibility to software that enables machines to interact with cloud software </a:t>
            </a:r>
            <a:r>
              <a:rPr lang="en-US" dirty="0"/>
              <a:t>.</a:t>
            </a:r>
          </a:p>
        </p:txBody>
      </p:sp>
    </p:spTree>
    <p:extLst>
      <p:ext uri="{BB962C8B-B14F-4D97-AF65-F5344CB8AC3E}">
        <p14:creationId xmlns:p14="http://schemas.microsoft.com/office/powerpoint/2010/main" val="2669355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Landscape of Cloud Computing</a:t>
            </a:r>
            <a:endParaRPr lang="en-US" dirty="0"/>
          </a:p>
        </p:txBody>
      </p:sp>
      <p:sp>
        <p:nvSpPr>
          <p:cNvPr id="3" name="Content Placeholder 2"/>
          <p:cNvSpPr>
            <a:spLocks noGrp="1"/>
          </p:cNvSpPr>
          <p:nvPr>
            <p:ph idx="1"/>
          </p:nvPr>
        </p:nvSpPr>
        <p:spPr/>
        <p:txBody>
          <a:bodyPr>
            <a:normAutofit/>
          </a:bodyPr>
          <a:lstStyle/>
          <a:p>
            <a:r>
              <a:rPr lang="en-US" dirty="0" smtClean="0"/>
              <a:t>Public Cloud </a:t>
            </a:r>
          </a:p>
          <a:p>
            <a:pPr lvl="1"/>
            <a:r>
              <a:rPr lang="en-US" dirty="0" smtClean="0"/>
              <a:t>Resources offered as a service &amp; shared across multiple organizations, managed by an external service provider.</a:t>
            </a:r>
          </a:p>
          <a:p>
            <a:r>
              <a:rPr lang="en-US" dirty="0" smtClean="0"/>
              <a:t>Private Cloud</a:t>
            </a:r>
          </a:p>
          <a:p>
            <a:pPr lvl="1"/>
            <a:r>
              <a:rPr lang="en-US" dirty="0" smtClean="0"/>
              <a:t>Resources dedicated to a single organization and offered on demand.  </a:t>
            </a:r>
          </a:p>
          <a:p>
            <a:r>
              <a:rPr lang="en-US" dirty="0" smtClean="0"/>
              <a:t>Hybrid Cloud</a:t>
            </a:r>
          </a:p>
          <a:p>
            <a:pPr lvl="1"/>
            <a:r>
              <a:rPr lang="en-US" dirty="0" smtClean="0"/>
              <a:t>Mix of private and public clouds managed a single entity to extend capacity across clouds as needed.  </a:t>
            </a:r>
          </a:p>
          <a:p>
            <a:pPr lvl="2"/>
            <a:endParaRPr lang="en-US" dirty="0"/>
          </a:p>
        </p:txBody>
      </p:sp>
    </p:spTree>
    <p:extLst>
      <p:ext uri="{BB962C8B-B14F-4D97-AF65-F5344CB8AC3E}">
        <p14:creationId xmlns:p14="http://schemas.microsoft.com/office/powerpoint/2010/main" val="3476598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Social Networking</a:t>
            </a:r>
          </a:p>
          <a:p>
            <a:pPr lvl="1"/>
            <a:r>
              <a:rPr lang="en-US" dirty="0" smtClean="0"/>
              <a:t>Facebook, </a:t>
            </a:r>
            <a:r>
              <a:rPr lang="en-US" dirty="0" err="1" smtClean="0"/>
              <a:t>Linkedin</a:t>
            </a:r>
            <a:r>
              <a:rPr lang="en-US" dirty="0" smtClean="0"/>
              <a:t>, </a:t>
            </a:r>
            <a:r>
              <a:rPr lang="en-US" dirty="0" err="1" smtClean="0"/>
              <a:t>MySpace</a:t>
            </a:r>
            <a:r>
              <a:rPr lang="en-US" dirty="0" smtClean="0"/>
              <a:t>, Twitter</a:t>
            </a:r>
          </a:p>
          <a:p>
            <a:r>
              <a:rPr lang="en-US" dirty="0" smtClean="0"/>
              <a:t>Email</a:t>
            </a:r>
          </a:p>
          <a:p>
            <a:pPr lvl="1"/>
            <a:r>
              <a:rPr lang="en-US" dirty="0" smtClean="0"/>
              <a:t>Hotmail, Windows Live Mail,</a:t>
            </a:r>
          </a:p>
          <a:p>
            <a:r>
              <a:rPr lang="en-US" dirty="0" smtClean="0"/>
              <a:t>Document/Spreadsheet/Other hosting</a:t>
            </a:r>
          </a:p>
          <a:p>
            <a:pPr lvl="1"/>
            <a:r>
              <a:rPr lang="en-US" dirty="0" smtClean="0"/>
              <a:t>Google Drive, SkyDrive, </a:t>
            </a:r>
            <a:r>
              <a:rPr lang="en-US" dirty="0" err="1" smtClean="0"/>
              <a:t>Zoho</a:t>
            </a:r>
            <a:r>
              <a:rPr lang="en-US" dirty="0" smtClean="0"/>
              <a:t> Office, Flickr, </a:t>
            </a:r>
            <a:r>
              <a:rPr lang="en-US" dirty="0" err="1" smtClean="0"/>
              <a:t>Onit</a:t>
            </a:r>
            <a:r>
              <a:rPr lang="en-US" dirty="0" smtClean="0"/>
              <a:t>, YouTube</a:t>
            </a:r>
          </a:p>
          <a:p>
            <a:r>
              <a:rPr lang="en-US" dirty="0" smtClean="0"/>
              <a:t>Backup Services</a:t>
            </a:r>
          </a:p>
          <a:p>
            <a:pPr lvl="1"/>
            <a:r>
              <a:rPr lang="en-US" dirty="0" err="1" smtClean="0"/>
              <a:t>JungleDisk</a:t>
            </a:r>
            <a:r>
              <a:rPr lang="en-US" dirty="0" smtClean="0"/>
              <a:t>, Carbonite, </a:t>
            </a:r>
            <a:r>
              <a:rPr lang="en-US" dirty="0" err="1" smtClean="0"/>
              <a:t>Syncplicity</a:t>
            </a:r>
            <a:r>
              <a:rPr lang="en-US" dirty="0" smtClean="0"/>
              <a:t>, Dropbox.  </a:t>
            </a:r>
          </a:p>
          <a:p>
            <a:r>
              <a:rPr lang="en-US" dirty="0" smtClean="0"/>
              <a:t>Banking and Financial Services</a:t>
            </a:r>
          </a:p>
          <a:p>
            <a:pPr lvl="1"/>
            <a:r>
              <a:rPr lang="en-US" dirty="0" smtClean="0"/>
              <a:t>Storing of Banking and Tax Records and Information </a:t>
            </a:r>
          </a:p>
          <a:p>
            <a:pPr lvl="1"/>
            <a:r>
              <a:rPr lang="en-US" dirty="0" smtClean="0"/>
              <a:t>Health Care</a:t>
            </a:r>
          </a:p>
          <a:p>
            <a:pPr lvl="1"/>
            <a:r>
              <a:rPr lang="en-US" dirty="0" smtClean="0"/>
              <a:t>Electronic Health Record (HER), Google Health, Microsoft HealthVault</a:t>
            </a:r>
          </a:p>
        </p:txBody>
      </p:sp>
    </p:spTree>
    <p:extLst>
      <p:ext uri="{BB962C8B-B14F-4D97-AF65-F5344CB8AC3E}">
        <p14:creationId xmlns:p14="http://schemas.microsoft.com/office/powerpoint/2010/main" val="2891276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TotalTime>
  <Words>484</Words>
  <Application>Microsoft Office PowerPoint</Application>
  <PresentationFormat>On-screen Show (4:3)</PresentationFormat>
  <Paragraphs>76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Cloud Computing</vt:lpstr>
      <vt:lpstr>Cloud Computing</vt:lpstr>
      <vt:lpstr>History</vt:lpstr>
      <vt:lpstr>Grid Computing</vt:lpstr>
      <vt:lpstr>Cloud Computing</vt:lpstr>
      <vt:lpstr>Grid vs. Cloud</vt:lpstr>
      <vt:lpstr>Advantages </vt:lpstr>
      <vt:lpstr>Landscape of Cloud Computing</vt:lpstr>
      <vt:lpstr>Examples -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Computing</dc:title>
  <dc:creator>Amanda</dc:creator>
  <cp:lastModifiedBy>Amanda</cp:lastModifiedBy>
  <cp:revision>6</cp:revision>
  <dcterms:created xsi:type="dcterms:W3CDTF">2014-01-20T17:47:08Z</dcterms:created>
  <dcterms:modified xsi:type="dcterms:W3CDTF">2014-01-20T18:45:29Z</dcterms:modified>
</cp:coreProperties>
</file>