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9"/>
  </p:notesMasterIdLst>
  <p:handoutMasterIdLst>
    <p:handoutMasterId r:id="rId40"/>
  </p:handoutMasterIdLst>
  <p:sldIdLst>
    <p:sldId id="256" r:id="rId2"/>
    <p:sldId id="257" r:id="rId3"/>
    <p:sldId id="273" r:id="rId4"/>
    <p:sldId id="274" r:id="rId5"/>
    <p:sldId id="275" r:id="rId6"/>
    <p:sldId id="276" r:id="rId7"/>
    <p:sldId id="277" r:id="rId8"/>
    <p:sldId id="278" r:id="rId9"/>
    <p:sldId id="258" r:id="rId10"/>
    <p:sldId id="259" r:id="rId11"/>
    <p:sldId id="290" r:id="rId12"/>
    <p:sldId id="270" r:id="rId13"/>
    <p:sldId id="291" r:id="rId14"/>
    <p:sldId id="292" r:id="rId15"/>
    <p:sldId id="293" r:id="rId16"/>
    <p:sldId id="263" r:id="rId17"/>
    <p:sldId id="260" r:id="rId18"/>
    <p:sldId id="261" r:id="rId19"/>
    <p:sldId id="279" r:id="rId20"/>
    <p:sldId id="280" r:id="rId21"/>
    <p:sldId id="264" r:id="rId22"/>
    <p:sldId id="265" r:id="rId23"/>
    <p:sldId id="262" r:id="rId24"/>
    <p:sldId id="266" r:id="rId25"/>
    <p:sldId id="267" r:id="rId26"/>
    <p:sldId id="271" r:id="rId27"/>
    <p:sldId id="268" r:id="rId28"/>
    <p:sldId id="281" r:id="rId29"/>
    <p:sldId id="269" r:id="rId30"/>
    <p:sldId id="282" r:id="rId31"/>
    <p:sldId id="283" r:id="rId32"/>
    <p:sldId id="284" r:id="rId33"/>
    <p:sldId id="285" r:id="rId34"/>
    <p:sldId id="286" r:id="rId35"/>
    <p:sldId id="288" r:id="rId36"/>
    <p:sldId id="287" r:id="rId37"/>
    <p:sldId id="272" r:id="rId3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178" autoAdjust="0"/>
  </p:normalViewPr>
  <p:slideViewPr>
    <p:cSldViewPr>
      <p:cViewPr varScale="1">
        <p:scale>
          <a:sx n="67" d="100"/>
          <a:sy n="67" d="100"/>
        </p:scale>
        <p:origin x="-1170" y="-102"/>
      </p:cViewPr>
      <p:guideLst>
        <p:guide orient="horz" pos="2160"/>
        <p:guide pos="2880"/>
      </p:guideLst>
    </p:cSldViewPr>
  </p:slideViewPr>
  <p:notesTextViewPr>
    <p:cViewPr>
      <p:scale>
        <a:sx n="1" d="1"/>
        <a:sy n="1" d="1"/>
      </p:scale>
      <p:origin x="0" y="0"/>
    </p:cViewPr>
  </p:notesTextViewPr>
  <p:sorterViewPr>
    <p:cViewPr>
      <p:scale>
        <a:sx n="100" d="100"/>
        <a:sy n="100" d="100"/>
      </p:scale>
      <p:origin x="0" y="39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103A48F-2786-4787-B28A-E5399254ADAB}" type="datetimeFigureOut">
              <a:rPr lang="en-US" smtClean="0"/>
              <a:t>4/1/2014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AAC76FB-6C9C-4436-AEF0-8D8C32834A81}" type="slidenum">
              <a:rPr lang="en-US" smtClean="0"/>
              <a:t>‹#›</a:t>
            </a:fld>
            <a:endParaRPr lang="en-US"/>
          </a:p>
        </p:txBody>
      </p:sp>
    </p:spTree>
    <p:extLst>
      <p:ext uri="{BB962C8B-B14F-4D97-AF65-F5344CB8AC3E}">
        <p14:creationId xmlns:p14="http://schemas.microsoft.com/office/powerpoint/2010/main" val="1618230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0901E2A-ABBC-4D43-AAC8-16A676A346CC}" type="datetimeFigureOut">
              <a:rPr lang="en-US" smtClean="0"/>
              <a:t>4/1/2014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2761066-D00F-4461-9610-0BAA10688C39}" type="slidenum">
              <a:rPr lang="en-US" smtClean="0"/>
              <a:t>‹#›</a:t>
            </a:fld>
            <a:endParaRPr lang="en-US"/>
          </a:p>
        </p:txBody>
      </p:sp>
    </p:spTree>
    <p:extLst>
      <p:ext uri="{BB962C8B-B14F-4D97-AF65-F5344CB8AC3E}">
        <p14:creationId xmlns:p14="http://schemas.microsoft.com/office/powerpoint/2010/main" val="2132968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businessemailetiquette.com/e-mailing-on-company-time/"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businessemailetiquette.com/internal-signature-files/"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businessemailetiquette.com/finding-the-bcc/"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www.businessemailetiquette.com/when-to-use-cc/"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businessemailetiquette.com/use-the-subject-field-properly/"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businessemailetiquette.com/formality-matters/"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businessemailetiquette.com/business-e-mail-etiquette-basics"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www.businessemailetiquette.com/caps-formatting-dont-matter/"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businessemailetiquette.com/dr-mr-ms-mrs-first-name-last-name/"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www.businessemailetiquette.com/courtesy-and-e-mail-attachments/"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www.businessemailetiquette.com/e-mail-response-time/"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www.businessemailetiquette.com/down-edit-instead-of-top-posting/"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www.businessemailetiquette.com/greetings-matter/" TargetMode="External"/><Relationship Id="rId2" Type="http://schemas.openxmlformats.org/officeDocument/2006/relationships/slide" Target="../slides/slide29.xml"/><Relationship Id="rId1" Type="http://schemas.openxmlformats.org/officeDocument/2006/relationships/notesMaster" Target="../notesMasters/notesMaster1.xml"/><Relationship Id="rId6" Type="http://schemas.openxmlformats.org/officeDocument/2006/relationships/hyperlink" Target="http://www.businessemailetiquette.com/no-shift-key-questions-doubts/" TargetMode="External"/><Relationship Id="rId5" Type="http://schemas.openxmlformats.org/officeDocument/2006/relationships/hyperlink" Target="http://www.businessemailetiquette.com/good-communications-and-black-coffee/" TargetMode="External"/><Relationship Id="rId4" Type="http://schemas.openxmlformats.org/officeDocument/2006/relationships/hyperlink" Target="http://www.businessemailetiquette.com/how-important-are-e-mail-sign-offs/"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761066-D00F-4461-9610-0BAA10688C39}" type="slidenum">
              <a:rPr lang="en-US" smtClean="0"/>
              <a:t>1</a:t>
            </a:fld>
            <a:endParaRPr lang="en-US"/>
          </a:p>
        </p:txBody>
      </p:sp>
    </p:spTree>
    <p:extLst>
      <p:ext uri="{BB962C8B-B14F-4D97-AF65-F5344CB8AC3E}">
        <p14:creationId xmlns:p14="http://schemas.microsoft.com/office/powerpoint/2010/main" val="29068672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Professional Behavior on the Job: </a:t>
            </a:r>
            <a:r>
              <a:rPr lang="en-US" sz="1600" dirty="0" smtClean="0"/>
              <a:t>Know that how you use your e-mail, company e-mail address and employer’s technology is a serious issue! Sending non-business related e-mails, jokes, forwards or chain letters on company time to friends or coworkers reflects on your lack of professionalism. Visiting Web sites that are questionable or not necessary to your job responsibilities will reflect poorly on your ability to be trusted. Never assume that these activities are not being monitored. </a:t>
            </a:r>
            <a:r>
              <a:rPr lang="en-US" sz="1600" dirty="0" smtClean="0">
                <a:hlinkClick r:id="rId3"/>
              </a:rPr>
              <a:t>While on company time do not assume you have any privacy when using company resources and equipment.</a:t>
            </a:r>
            <a:endParaRPr lang="en-US" sz="1600" dirty="0"/>
          </a:p>
        </p:txBody>
      </p:sp>
      <p:sp>
        <p:nvSpPr>
          <p:cNvPr id="4" name="Slide Number Placeholder 3"/>
          <p:cNvSpPr>
            <a:spLocks noGrp="1"/>
          </p:cNvSpPr>
          <p:nvPr>
            <p:ph type="sldNum" sz="quarter" idx="10"/>
          </p:nvPr>
        </p:nvSpPr>
        <p:spPr/>
        <p:txBody>
          <a:bodyPr/>
          <a:lstStyle/>
          <a:p>
            <a:fld id="{B2761066-D00F-4461-9610-0BAA10688C39}" type="slidenum">
              <a:rPr lang="en-US" smtClean="0"/>
              <a:t>10</a:t>
            </a:fld>
            <a:endParaRPr lang="en-US"/>
          </a:p>
        </p:txBody>
      </p:sp>
    </p:spTree>
    <p:extLst>
      <p:ext uri="{BB962C8B-B14F-4D97-AF65-F5344CB8AC3E}">
        <p14:creationId xmlns:p14="http://schemas.microsoft.com/office/powerpoint/2010/main" val="42351904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761066-D00F-4461-9610-0BAA10688C39}" type="slidenum">
              <a:rPr lang="en-US" smtClean="0"/>
              <a:t>11</a:t>
            </a:fld>
            <a:endParaRPr lang="en-US"/>
          </a:p>
        </p:txBody>
      </p:sp>
    </p:spTree>
    <p:extLst>
      <p:ext uri="{BB962C8B-B14F-4D97-AF65-F5344CB8AC3E}">
        <p14:creationId xmlns:p14="http://schemas.microsoft.com/office/powerpoint/2010/main" val="732389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Signature files: </a:t>
            </a:r>
            <a:r>
              <a:rPr lang="en-US" sz="1600" dirty="0" smtClean="0">
                <a:hlinkClick r:id="rId3"/>
              </a:rPr>
              <a:t>Keep your signature files</a:t>
            </a:r>
            <a:r>
              <a:rPr lang="en-US" sz="1600" dirty="0" smtClean="0"/>
              <a:t> to no more than 5-6 lines to avoid being viewed as egocentric. Limit your signature to your name, Website link, company name, and slogan/offer or phone number. Include a link to your Web site where the recipient can get all your contact information from A-Z – that is what your site is for. Do not forget to include the “http://” when including your Web site address within e-mails and your signature file to ensure the URL is recognized as a clickable URL regardless of the user’s software or platform.</a:t>
            </a:r>
            <a:endParaRPr lang="en-US" sz="1600" dirty="0"/>
          </a:p>
        </p:txBody>
      </p:sp>
      <p:sp>
        <p:nvSpPr>
          <p:cNvPr id="4" name="Slide Number Placeholder 3"/>
          <p:cNvSpPr>
            <a:spLocks noGrp="1"/>
          </p:cNvSpPr>
          <p:nvPr>
            <p:ph type="sldNum" sz="quarter" idx="10"/>
          </p:nvPr>
        </p:nvSpPr>
        <p:spPr/>
        <p:txBody>
          <a:bodyPr/>
          <a:lstStyle/>
          <a:p>
            <a:fld id="{B2761066-D00F-4461-9610-0BAA10688C39}" type="slidenum">
              <a:rPr lang="en-US" smtClean="0"/>
              <a:t>12</a:t>
            </a:fld>
            <a:endParaRPr lang="en-US"/>
          </a:p>
        </p:txBody>
      </p:sp>
    </p:spTree>
    <p:extLst>
      <p:ext uri="{BB962C8B-B14F-4D97-AF65-F5344CB8AC3E}">
        <p14:creationId xmlns:p14="http://schemas.microsoft.com/office/powerpoint/2010/main" val="18425102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761066-D00F-4461-9610-0BAA10688C39}" type="slidenum">
              <a:rPr lang="en-US" smtClean="0"/>
              <a:t>13</a:t>
            </a:fld>
            <a:endParaRPr lang="en-US"/>
          </a:p>
        </p:txBody>
      </p:sp>
    </p:spTree>
    <p:extLst>
      <p:ext uri="{BB962C8B-B14F-4D97-AF65-F5344CB8AC3E}">
        <p14:creationId xmlns:p14="http://schemas.microsoft.com/office/powerpoint/2010/main" val="24506933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We as a global</a:t>
            </a:r>
            <a:r>
              <a:rPr lang="en-US" sz="1600" baseline="0" dirty="0" smtClean="0"/>
              <a:t> society may never personally meet our business contacts.  This email is the only impression</a:t>
            </a:r>
            <a:endParaRPr lang="en-US" sz="1600" dirty="0"/>
          </a:p>
        </p:txBody>
      </p:sp>
      <p:sp>
        <p:nvSpPr>
          <p:cNvPr id="4" name="Slide Number Placeholder 3"/>
          <p:cNvSpPr>
            <a:spLocks noGrp="1"/>
          </p:cNvSpPr>
          <p:nvPr>
            <p:ph type="sldNum" sz="quarter" idx="10"/>
          </p:nvPr>
        </p:nvSpPr>
        <p:spPr/>
        <p:txBody>
          <a:bodyPr/>
          <a:lstStyle/>
          <a:p>
            <a:fld id="{B2761066-D00F-4461-9610-0BAA10688C39}" type="slidenum">
              <a:rPr lang="en-US" smtClean="0"/>
              <a:t>14</a:t>
            </a:fld>
            <a:endParaRPr lang="en-US"/>
          </a:p>
        </p:txBody>
      </p:sp>
    </p:spTree>
    <p:extLst>
      <p:ext uri="{BB962C8B-B14F-4D97-AF65-F5344CB8AC3E}">
        <p14:creationId xmlns:p14="http://schemas.microsoft.com/office/powerpoint/2010/main" val="2914173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761066-D00F-4461-9610-0BAA10688C39}" type="slidenum">
              <a:rPr lang="en-US" smtClean="0"/>
              <a:t>15</a:t>
            </a:fld>
            <a:endParaRPr lang="en-US"/>
          </a:p>
        </p:txBody>
      </p:sp>
    </p:spTree>
    <p:extLst>
      <p:ext uri="{BB962C8B-B14F-4D97-AF65-F5344CB8AC3E}">
        <p14:creationId xmlns:p14="http://schemas.microsoft.com/office/powerpoint/2010/main" val="18014990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TO:, From:, </a:t>
            </a:r>
            <a:r>
              <a:rPr lang="en-US" sz="1600" b="1" dirty="0" err="1" smtClean="0"/>
              <a:t>BCc</a:t>
            </a:r>
            <a:r>
              <a:rPr lang="en-US" sz="1600" b="1" dirty="0" smtClean="0"/>
              <a:t>, Cc fields can make or break you:</a:t>
            </a:r>
            <a:r>
              <a:rPr lang="en-US" sz="1600" dirty="0" smtClean="0"/>
              <a:t>…In the TO: field make sure you have your contact’s name formally typed. John B. Doe – not john b doe or JOHN B DOE…In the FROM: field make sure you have your full name formally typed. Example: Jane A. Jones. Not: </a:t>
            </a:r>
            <a:r>
              <a:rPr lang="en-US" sz="1600" dirty="0" err="1" smtClean="0"/>
              <a:t>jane</a:t>
            </a:r>
            <a:r>
              <a:rPr lang="en-US" sz="1600" dirty="0" smtClean="0"/>
              <a:t> a jones or JANE A JONES. The later two give the perception of lack of education or limited experience with technology. By only including your first name or e-mail address you are giving the perception you may have something to hide or do not know the basics of configuring your e-mail program.</a:t>
            </a:r>
          </a:p>
          <a:p>
            <a:r>
              <a:rPr lang="en-US" sz="1600" dirty="0" smtClean="0"/>
              <a:t>…</a:t>
            </a:r>
            <a:r>
              <a:rPr lang="en-US" sz="1600" dirty="0" err="1" smtClean="0">
                <a:hlinkClick r:id="rId3"/>
              </a:rPr>
              <a:t>BCc:</a:t>
            </a:r>
            <a:r>
              <a:rPr lang="en-US" sz="1600" dirty="0" smtClean="0">
                <a:hlinkClick r:id="rId3"/>
              </a:rPr>
              <a:t> use this field</a:t>
            </a:r>
            <a:r>
              <a:rPr lang="en-US" sz="1600" dirty="0" smtClean="0"/>
              <a:t> when e-mailing a group of contacts who do not personally know each other. By listing an arm’s length list of e-mail addresses in the Cc or TO fields of contacts who do not know each other or who have never met is conducive to publishing their e-mail address to strangers. This is a privacy issue! With those you are forging partnerships with, visibly listing their e-mail address in with a group of strangers will make one wonder what other privacy issues you may not respect or understand.</a:t>
            </a:r>
          </a:p>
          <a:p>
            <a:r>
              <a:rPr lang="en-US" sz="1600" dirty="0" smtClean="0"/>
              <a:t>…</a:t>
            </a:r>
            <a:r>
              <a:rPr lang="en-US" sz="1600" dirty="0" smtClean="0">
                <a:hlinkClick r:id="rId4"/>
              </a:rPr>
              <a:t>Cc: Use this field when</a:t>
            </a:r>
            <a:r>
              <a:rPr lang="en-US" sz="1600" dirty="0" smtClean="0"/>
              <a:t> there are a handful of associates involved in a discussion that requires all be on the same page. These business people know each other or have been introduced and have no problem having their e-mail address exposed to the parties involved. If you are not sure if a business associate would mind their address being made public, ask!</a:t>
            </a:r>
          </a:p>
          <a:p>
            <a:endParaRPr lang="en-US" sz="1600" dirty="0"/>
          </a:p>
        </p:txBody>
      </p:sp>
      <p:sp>
        <p:nvSpPr>
          <p:cNvPr id="4" name="Slide Number Placeholder 3"/>
          <p:cNvSpPr>
            <a:spLocks noGrp="1"/>
          </p:cNvSpPr>
          <p:nvPr>
            <p:ph type="sldNum" sz="quarter" idx="10"/>
          </p:nvPr>
        </p:nvSpPr>
        <p:spPr/>
        <p:txBody>
          <a:bodyPr/>
          <a:lstStyle/>
          <a:p>
            <a:fld id="{B2761066-D00F-4461-9610-0BAA10688C39}" type="slidenum">
              <a:rPr lang="en-US" smtClean="0"/>
              <a:t>16</a:t>
            </a:fld>
            <a:endParaRPr lang="en-US"/>
          </a:p>
        </p:txBody>
      </p:sp>
    </p:spTree>
    <p:extLst>
      <p:ext uri="{BB962C8B-B14F-4D97-AF65-F5344CB8AC3E}">
        <p14:creationId xmlns:p14="http://schemas.microsoft.com/office/powerpoint/2010/main" val="18606000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SUBJECT: Field: </a:t>
            </a:r>
            <a:r>
              <a:rPr lang="en-US" sz="1600" dirty="0" smtClean="0"/>
              <a:t>The SUBJECT: field is the window into your e-mail and can many times determine </a:t>
            </a:r>
            <a:r>
              <a:rPr lang="en-US" sz="1600" dirty="0" smtClean="0">
                <a:hlinkClick r:id="rId3"/>
              </a:rPr>
              <a:t>even if your e-mail will be opened</a:t>
            </a:r>
            <a:r>
              <a:rPr lang="en-US" sz="1600" dirty="0" smtClean="0"/>
              <a:t>. If this is an initial contact with a customer based on their request through your site or otherwise, be sure to have a short SUBJECT: that indicates clearly what the topic of the email is. Typos, all caps or all small case can lend to the impression you may be spammer.</a:t>
            </a:r>
            <a:endParaRPr lang="en-US" sz="1600" dirty="0"/>
          </a:p>
        </p:txBody>
      </p:sp>
      <p:sp>
        <p:nvSpPr>
          <p:cNvPr id="4" name="Slide Number Placeholder 3"/>
          <p:cNvSpPr>
            <a:spLocks noGrp="1"/>
          </p:cNvSpPr>
          <p:nvPr>
            <p:ph type="sldNum" sz="quarter" idx="10"/>
          </p:nvPr>
        </p:nvSpPr>
        <p:spPr/>
        <p:txBody>
          <a:bodyPr/>
          <a:lstStyle/>
          <a:p>
            <a:fld id="{B2761066-D00F-4461-9610-0BAA10688C39}" type="slidenum">
              <a:rPr lang="en-US" smtClean="0"/>
              <a:t>17</a:t>
            </a:fld>
            <a:endParaRPr lang="en-US"/>
          </a:p>
        </p:txBody>
      </p:sp>
    </p:spTree>
    <p:extLst>
      <p:ext uri="{BB962C8B-B14F-4D97-AF65-F5344CB8AC3E}">
        <p14:creationId xmlns:p14="http://schemas.microsoft.com/office/powerpoint/2010/main" val="7397136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Level of Formality:</a:t>
            </a:r>
            <a:r>
              <a:rPr lang="en-US" sz="1600" dirty="0" smtClean="0"/>
              <a:t> When using your</a:t>
            </a:r>
            <a:r>
              <a:rPr lang="en-US" sz="1600" baseline="0" dirty="0" smtClean="0"/>
              <a:t> business email always make sure that you use the utmost of professionalism.  Informality at times offends the </a:t>
            </a:r>
            <a:r>
              <a:rPr lang="en-US" sz="1600" baseline="0" dirty="0" smtClean="0"/>
              <a:t>receiver</a:t>
            </a:r>
            <a:r>
              <a:rPr lang="en-US" sz="1600" baseline="0" dirty="0" smtClean="0"/>
              <a:t>. </a:t>
            </a:r>
            <a:r>
              <a:rPr lang="en-US" sz="1600" dirty="0" smtClean="0"/>
              <a:t>Only time and relationship building efforts </a:t>
            </a:r>
            <a:r>
              <a:rPr lang="en-US" sz="1600" dirty="0" smtClean="0">
                <a:hlinkClick r:id="rId3"/>
              </a:rPr>
              <a:t>can guide when you can formalize</a:t>
            </a:r>
            <a:r>
              <a:rPr lang="en-US" sz="1600" dirty="0" smtClean="0"/>
              <a:t> your business relationships and your e-mail’s tone. One should communicate as if your e-mail is on your company letterhead. This means black text and standard fonts too! This is your business’s image you are branding!</a:t>
            </a:r>
            <a:endParaRPr lang="en-US" sz="1600" dirty="0"/>
          </a:p>
        </p:txBody>
      </p:sp>
      <p:sp>
        <p:nvSpPr>
          <p:cNvPr id="4" name="Slide Number Placeholder 3"/>
          <p:cNvSpPr>
            <a:spLocks noGrp="1"/>
          </p:cNvSpPr>
          <p:nvPr>
            <p:ph type="sldNum" sz="quarter" idx="10"/>
          </p:nvPr>
        </p:nvSpPr>
        <p:spPr/>
        <p:txBody>
          <a:bodyPr/>
          <a:lstStyle/>
          <a:p>
            <a:fld id="{B2761066-D00F-4461-9610-0BAA10688C39}" type="slidenum">
              <a:rPr lang="en-US" smtClean="0"/>
              <a:t>18</a:t>
            </a:fld>
            <a:endParaRPr lang="en-US"/>
          </a:p>
        </p:txBody>
      </p:sp>
    </p:spTree>
    <p:extLst>
      <p:ext uri="{BB962C8B-B14F-4D97-AF65-F5344CB8AC3E}">
        <p14:creationId xmlns:p14="http://schemas.microsoft.com/office/powerpoint/2010/main" val="811032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Do not type</a:t>
            </a:r>
            <a:r>
              <a:rPr lang="en-US" sz="1600" baseline="0" dirty="0" smtClean="0"/>
              <a:t> in all caps.  Typing in all caps is considered yelling,  screaming or at the very least adding emphasis to the word you type.  Various studies on the topic reflect that it is more difficult and takes longer to read text that is typed in all caps.  </a:t>
            </a:r>
            <a:endParaRPr lang="en-US" sz="1600" dirty="0"/>
          </a:p>
        </p:txBody>
      </p:sp>
      <p:sp>
        <p:nvSpPr>
          <p:cNvPr id="4" name="Slide Number Placeholder 3"/>
          <p:cNvSpPr>
            <a:spLocks noGrp="1"/>
          </p:cNvSpPr>
          <p:nvPr>
            <p:ph type="sldNum" sz="quarter" idx="10"/>
          </p:nvPr>
        </p:nvSpPr>
        <p:spPr/>
        <p:txBody>
          <a:bodyPr/>
          <a:lstStyle/>
          <a:p>
            <a:fld id="{39B5E982-0892-6F42-9775-658947AB6CB8}" type="slidenum">
              <a:rPr lang="en-US" smtClean="0"/>
              <a:t>19</a:t>
            </a:fld>
            <a:endParaRPr lang="en-US" dirty="0"/>
          </a:p>
        </p:txBody>
      </p:sp>
    </p:spTree>
    <p:extLst>
      <p:ext uri="{BB962C8B-B14F-4D97-AF65-F5344CB8AC3E}">
        <p14:creationId xmlns:p14="http://schemas.microsoft.com/office/powerpoint/2010/main" val="592473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hlinkClick r:id="rId3" tooltip="Business Email Etiquette Basics"/>
              </a:rPr>
              <a:t>Business Email Etiquette Basics</a:t>
            </a:r>
            <a:endParaRPr lang="en-US" sz="1600" b="1" dirty="0" smtClean="0"/>
          </a:p>
          <a:p>
            <a:r>
              <a:rPr lang="en-US" sz="1600" dirty="0" smtClean="0"/>
              <a:t>"There are four ways, and only four ways, in which we have contact with the world. We are evaluated and classified by these four contacts: what we do, how we look, what we say, and how we say it." - Dale Carnegie (1888-1955) American Educator. When it comes to your business </a:t>
            </a:r>
            <a:r>
              <a:rPr lang="en-US" sz="1600" dirty="0" smtClean="0"/>
              <a:t>communications whether it be e-mail or by letter, </a:t>
            </a:r>
            <a:r>
              <a:rPr lang="en-US" sz="1600" dirty="0" smtClean="0"/>
              <a:t>you need to make an impression that can lend to the determination that you are a credible professional enterprise and someone who will be easy and a pleasure to do business with. You only have </a:t>
            </a:r>
            <a:r>
              <a:rPr lang="en-US" sz="1600" dirty="0" smtClean="0"/>
              <a:t>one</a:t>
            </a:r>
            <a:r>
              <a:rPr lang="en-US" sz="1600" baseline="0" dirty="0" smtClean="0"/>
              <a:t> opportunity to make that first impression </a:t>
            </a:r>
            <a:endParaRPr lang="en-US" sz="1600" dirty="0" smtClean="0"/>
          </a:p>
          <a:p>
            <a:endParaRPr lang="en-US" sz="1600" dirty="0"/>
          </a:p>
        </p:txBody>
      </p:sp>
      <p:sp>
        <p:nvSpPr>
          <p:cNvPr id="4" name="Slide Number Placeholder 3"/>
          <p:cNvSpPr>
            <a:spLocks noGrp="1"/>
          </p:cNvSpPr>
          <p:nvPr>
            <p:ph type="sldNum" sz="quarter" idx="10"/>
          </p:nvPr>
        </p:nvSpPr>
        <p:spPr/>
        <p:txBody>
          <a:bodyPr/>
          <a:lstStyle/>
          <a:p>
            <a:fld id="{B2761066-D00F-4461-9610-0BAA10688C39}" type="slidenum">
              <a:rPr lang="en-US" smtClean="0"/>
              <a:t>2</a:t>
            </a:fld>
            <a:endParaRPr lang="en-US"/>
          </a:p>
        </p:txBody>
      </p:sp>
    </p:spTree>
    <p:extLst>
      <p:ext uri="{BB962C8B-B14F-4D97-AF65-F5344CB8AC3E}">
        <p14:creationId xmlns:p14="http://schemas.microsoft.com/office/powerpoint/2010/main" val="15609113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761066-D00F-4461-9610-0BAA10688C39}" type="slidenum">
              <a:rPr lang="en-US" smtClean="0"/>
              <a:t>20</a:t>
            </a:fld>
            <a:endParaRPr lang="en-US"/>
          </a:p>
        </p:txBody>
      </p:sp>
    </p:spTree>
    <p:extLst>
      <p:ext uri="{BB962C8B-B14F-4D97-AF65-F5344CB8AC3E}">
        <p14:creationId xmlns:p14="http://schemas.microsoft.com/office/powerpoint/2010/main" val="26559075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Reply to All:</a:t>
            </a:r>
            <a:r>
              <a:rPr lang="en-US" sz="1600" dirty="0" smtClean="0"/>
              <a:t> Use this button with discretion! You need to carefully think about whether “all” really need to be aware of your reply to conduct business. Never use this button to CYA or </a:t>
            </a:r>
            <a:r>
              <a:rPr lang="en-US" sz="1600" dirty="0" err="1" smtClean="0"/>
              <a:t>eTattle</a:t>
            </a:r>
            <a:r>
              <a:rPr lang="en-US" sz="1600" dirty="0" smtClean="0"/>
              <a:t> on a coworker or colleague — doing so will just make you look petty while increasing others e-mail volume unnecessarily.</a:t>
            </a:r>
            <a:endParaRPr lang="en-US" sz="1600" dirty="0"/>
          </a:p>
        </p:txBody>
      </p:sp>
      <p:sp>
        <p:nvSpPr>
          <p:cNvPr id="4" name="Slide Number Placeholder 3"/>
          <p:cNvSpPr>
            <a:spLocks noGrp="1"/>
          </p:cNvSpPr>
          <p:nvPr>
            <p:ph type="sldNum" sz="quarter" idx="10"/>
          </p:nvPr>
        </p:nvSpPr>
        <p:spPr/>
        <p:txBody>
          <a:bodyPr/>
          <a:lstStyle/>
          <a:p>
            <a:fld id="{B2761066-D00F-4461-9610-0BAA10688C39}" type="slidenum">
              <a:rPr lang="en-US" smtClean="0"/>
              <a:t>21</a:t>
            </a:fld>
            <a:endParaRPr lang="en-US"/>
          </a:p>
        </p:txBody>
      </p:sp>
    </p:spTree>
    <p:extLst>
      <p:ext uri="{BB962C8B-B14F-4D97-AF65-F5344CB8AC3E}">
        <p14:creationId xmlns:p14="http://schemas.microsoft.com/office/powerpoint/2010/main" val="10600514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Formatting:</a:t>
            </a:r>
            <a:r>
              <a:rPr lang="en-US" sz="1600" dirty="0" smtClean="0"/>
              <a:t> </a:t>
            </a:r>
            <a:r>
              <a:rPr lang="en-US" sz="1600" dirty="0" smtClean="0">
                <a:hlinkClick r:id="rId3"/>
              </a:rPr>
              <a:t>Refrain from using any formatting</a:t>
            </a:r>
            <a:r>
              <a:rPr lang="en-US" sz="1600" dirty="0" smtClean="0"/>
              <a:t> in your day-to-day business e-mail communications. Unless you would type something in bold crimson letters on business letterhead, don’t do it when e-mailing for commercial gain. With all the spam filtering going on today; the more formatting or embedded images that higher the chance that your e-mail could be blocked as </a:t>
            </a:r>
            <a:r>
              <a:rPr lang="en-US" sz="1600" dirty="0" err="1" smtClean="0"/>
              <a:t>spammy</a:t>
            </a:r>
            <a:r>
              <a:rPr lang="en-US" sz="1600" dirty="0" smtClean="0"/>
              <a:t>. </a:t>
            </a:r>
          </a:p>
          <a:p>
            <a:r>
              <a:rPr lang="en-US" sz="1600" dirty="0" smtClean="0"/>
              <a:t>Even something as simple as using a different font makes your e-mail’s display contingent upon the recipient having that specific font on their system or it defaults to their designated default font. Keep in mind the recipient may not have their e-mail program configured in such a way as to display your formatting the way it appears on your system – if at all.</a:t>
            </a:r>
          </a:p>
          <a:p>
            <a:endParaRPr lang="en-US" sz="1600" dirty="0"/>
          </a:p>
        </p:txBody>
      </p:sp>
      <p:sp>
        <p:nvSpPr>
          <p:cNvPr id="4" name="Slide Number Placeholder 3"/>
          <p:cNvSpPr>
            <a:spLocks noGrp="1"/>
          </p:cNvSpPr>
          <p:nvPr>
            <p:ph type="sldNum" sz="quarter" idx="10"/>
          </p:nvPr>
        </p:nvSpPr>
        <p:spPr/>
        <p:txBody>
          <a:bodyPr/>
          <a:lstStyle/>
          <a:p>
            <a:fld id="{B2761066-D00F-4461-9610-0BAA10688C39}" type="slidenum">
              <a:rPr lang="en-US" smtClean="0"/>
              <a:t>22</a:t>
            </a:fld>
            <a:endParaRPr lang="en-US"/>
          </a:p>
        </p:txBody>
      </p:sp>
    </p:spTree>
    <p:extLst>
      <p:ext uri="{BB962C8B-B14F-4D97-AF65-F5344CB8AC3E}">
        <p14:creationId xmlns:p14="http://schemas.microsoft.com/office/powerpoint/2010/main" val="6656167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Addressing:</a:t>
            </a:r>
            <a:r>
              <a:rPr lang="en-US" sz="1600" dirty="0" smtClean="0"/>
              <a:t> How do you address your new contacts? I would suggest initially that you assume </a:t>
            </a:r>
            <a:r>
              <a:rPr lang="en-US" sz="1600" dirty="0" smtClean="0">
                <a:hlinkClick r:id="rId3"/>
              </a:rPr>
              <a:t>the highest level of courtesy</a:t>
            </a:r>
            <a:r>
              <a:rPr lang="en-US" sz="1600" dirty="0" smtClean="0"/>
              <a:t>: Hello, Mr. Anderson, Dear Ms. Jones, Dr. Osborne, etc. Until your new contact states, “call me Andy” or “you can call me Diane”. You will also be able pick up clues on when you can address have a more relaxed tone by how contacts approach you as well as how they sign off. Most business people do not mind being called by their first name, however, in a global economy that can be perceived as taking premature liberties in the relationship if used too soon.</a:t>
            </a:r>
            <a:endParaRPr lang="en-US" sz="1600" dirty="0"/>
          </a:p>
        </p:txBody>
      </p:sp>
      <p:sp>
        <p:nvSpPr>
          <p:cNvPr id="4" name="Slide Number Placeholder 3"/>
          <p:cNvSpPr>
            <a:spLocks noGrp="1"/>
          </p:cNvSpPr>
          <p:nvPr>
            <p:ph type="sldNum" sz="quarter" idx="10"/>
          </p:nvPr>
        </p:nvSpPr>
        <p:spPr/>
        <p:txBody>
          <a:bodyPr/>
          <a:lstStyle/>
          <a:p>
            <a:fld id="{B2761066-D00F-4461-9610-0BAA10688C39}" type="slidenum">
              <a:rPr lang="en-US" smtClean="0"/>
              <a:t>23</a:t>
            </a:fld>
            <a:endParaRPr lang="en-US"/>
          </a:p>
        </p:txBody>
      </p:sp>
    </p:spTree>
    <p:extLst>
      <p:ext uri="{BB962C8B-B14F-4D97-AF65-F5344CB8AC3E}">
        <p14:creationId xmlns:p14="http://schemas.microsoft.com/office/powerpoint/2010/main" val="4956987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Attachments:</a:t>
            </a:r>
            <a:r>
              <a:rPr lang="en-US" sz="1600" dirty="0" smtClean="0"/>
              <a:t> How do you think your relationship with a potential new customer/contact is enhanced when you send them that 10M Power Point presentation they didn’t request and you fill up their inbox causing subsequent business correspondence to bounce as undeliverable? And, if they do not have Power Point, they wouldn’t be able open the file anyway! Never assume your potential customers have the software you do to open any file you may arbitrarily send.</a:t>
            </a:r>
          </a:p>
          <a:p>
            <a:r>
              <a:rPr lang="en-US" sz="1600" dirty="0" smtClean="0">
                <a:hlinkClick r:id="rId3"/>
              </a:rPr>
              <a:t>If you need to send a file (or combination of files) over 500,000</a:t>
            </a:r>
            <a:r>
              <a:rPr lang="en-US" sz="1600" dirty="0" smtClean="0"/>
              <a:t> in size, business courtesy dictates you ask the recipient first if it is O.K. to send a large file. Next, confirm they have the same software and version you do and what is the best time of day to sent it to them to ensure they are available to download the large file and keep their e-mail flowing. </a:t>
            </a:r>
            <a:r>
              <a:rPr lang="en-US" sz="1600" i="1" dirty="0" smtClean="0"/>
              <a:t>Never</a:t>
            </a:r>
            <a:r>
              <a:rPr lang="en-US" sz="1600" dirty="0" smtClean="0"/>
              <a:t> send large attachments without warning, on weekends or after business hours when the recipient may not be there to keep their inbox clear.</a:t>
            </a:r>
          </a:p>
          <a:p>
            <a:endParaRPr lang="en-US" sz="1600" dirty="0" smtClean="0"/>
          </a:p>
          <a:p>
            <a:endParaRPr lang="en-US" sz="1600" dirty="0" smtClean="0"/>
          </a:p>
          <a:p>
            <a:r>
              <a:rPr lang="en-US" sz="1600" dirty="0"/>
              <a:t>PDF -  file format used to present documents in a manner independent of application software, hardware, and operating systems.</a:t>
            </a:r>
            <a:endParaRPr lang="en-US" sz="1600" dirty="0"/>
          </a:p>
        </p:txBody>
      </p:sp>
      <p:sp>
        <p:nvSpPr>
          <p:cNvPr id="4" name="Slide Number Placeholder 3"/>
          <p:cNvSpPr>
            <a:spLocks noGrp="1"/>
          </p:cNvSpPr>
          <p:nvPr>
            <p:ph type="sldNum" sz="quarter" idx="10"/>
          </p:nvPr>
        </p:nvSpPr>
        <p:spPr/>
        <p:txBody>
          <a:bodyPr/>
          <a:lstStyle/>
          <a:p>
            <a:fld id="{B2761066-D00F-4461-9610-0BAA10688C39}" type="slidenum">
              <a:rPr lang="en-US" smtClean="0"/>
              <a:t>24</a:t>
            </a:fld>
            <a:endParaRPr lang="en-US"/>
          </a:p>
        </p:txBody>
      </p:sp>
    </p:spTree>
    <p:extLst>
      <p:ext uri="{BB962C8B-B14F-4D97-AF65-F5344CB8AC3E}">
        <p14:creationId xmlns:p14="http://schemas.microsoft.com/office/powerpoint/2010/main" val="7278690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Using Previous E-mail for New Correspondence:</a:t>
            </a:r>
            <a:r>
              <a:rPr lang="en-US" sz="1600" dirty="0" smtClean="0"/>
              <a:t> If you want to give the perception of lazy, find a previous e-mail from the party you want to communicate with, hit reply and start typing about something completely irrelevant to the old e-mail’s subject. Always start a new e-mail and add your contacts to your address book so you can add them to a new e-mail with one click.</a:t>
            </a:r>
            <a:endParaRPr lang="en-US" sz="1600" dirty="0"/>
          </a:p>
        </p:txBody>
      </p:sp>
      <p:sp>
        <p:nvSpPr>
          <p:cNvPr id="4" name="Slide Number Placeholder 3"/>
          <p:cNvSpPr>
            <a:spLocks noGrp="1"/>
          </p:cNvSpPr>
          <p:nvPr>
            <p:ph type="sldNum" sz="quarter" idx="10"/>
          </p:nvPr>
        </p:nvSpPr>
        <p:spPr/>
        <p:txBody>
          <a:bodyPr/>
          <a:lstStyle/>
          <a:p>
            <a:fld id="{B2761066-D00F-4461-9610-0BAA10688C39}" type="slidenum">
              <a:rPr lang="en-US" smtClean="0"/>
              <a:t>25</a:t>
            </a:fld>
            <a:endParaRPr lang="en-US"/>
          </a:p>
        </p:txBody>
      </p:sp>
    </p:spTree>
    <p:extLst>
      <p:ext uri="{BB962C8B-B14F-4D97-AF65-F5344CB8AC3E}">
        <p14:creationId xmlns:p14="http://schemas.microsoft.com/office/powerpoint/2010/main" val="29771291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Respond Promptly: </a:t>
            </a:r>
            <a:r>
              <a:rPr lang="en-US" sz="1600" dirty="0" smtClean="0"/>
              <a:t>You should do your best </a:t>
            </a:r>
            <a:r>
              <a:rPr lang="en-US" sz="1600" dirty="0" smtClean="0">
                <a:hlinkClick r:id="rId3"/>
              </a:rPr>
              <a:t>to respond to your business communications as quickly as possible</a:t>
            </a:r>
            <a:r>
              <a:rPr lang="en-US" sz="1600" dirty="0" smtClean="0"/>
              <a:t>. This is a customer service issue that should not be underestimated. By not responding promptly you seem unorganized, uncaring or worse yet, risk being outperformed by your competitors who understand the importance of appearing efficient and on the ball.</a:t>
            </a:r>
            <a:endParaRPr lang="en-US" sz="1600" dirty="0"/>
          </a:p>
        </p:txBody>
      </p:sp>
      <p:sp>
        <p:nvSpPr>
          <p:cNvPr id="4" name="Slide Number Placeholder 3"/>
          <p:cNvSpPr>
            <a:spLocks noGrp="1"/>
          </p:cNvSpPr>
          <p:nvPr>
            <p:ph type="sldNum" sz="quarter" idx="10"/>
          </p:nvPr>
        </p:nvSpPr>
        <p:spPr/>
        <p:txBody>
          <a:bodyPr/>
          <a:lstStyle/>
          <a:p>
            <a:fld id="{B2761066-D00F-4461-9610-0BAA10688C39}" type="slidenum">
              <a:rPr lang="en-US" smtClean="0"/>
              <a:t>26</a:t>
            </a:fld>
            <a:endParaRPr lang="en-US"/>
          </a:p>
        </p:txBody>
      </p:sp>
    </p:spTree>
    <p:extLst>
      <p:ext uri="{BB962C8B-B14F-4D97-AF65-F5344CB8AC3E}">
        <p14:creationId xmlns:p14="http://schemas.microsoft.com/office/powerpoint/2010/main" val="29544690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Down Edit Your Replies:</a:t>
            </a:r>
            <a:r>
              <a:rPr lang="en-US" sz="1600" dirty="0" smtClean="0"/>
              <a:t> </a:t>
            </a:r>
            <a:r>
              <a:rPr lang="en-US" sz="1600" dirty="0" smtClean="0">
                <a:hlinkClick r:id="rId3"/>
              </a:rPr>
              <a:t>Do not just hit reply and start typing</a:t>
            </a:r>
            <a:r>
              <a:rPr lang="en-US" sz="1600" dirty="0" smtClean="0"/>
              <a:t> — that’s called top posting. Editing is a skill those you communicate with will appreciate as it lends to reflecting a respect for their time and clarity in your communications. Removing parts of the previous e-mail that no longer apply to your response including e-mail headers and signature files removes the clutter. By making the effort to reply point by point keeps the conversation on track with fewer misunderstandings.</a:t>
            </a:r>
            <a:endParaRPr lang="en-US" sz="1600" dirty="0"/>
          </a:p>
        </p:txBody>
      </p:sp>
      <p:sp>
        <p:nvSpPr>
          <p:cNvPr id="4" name="Slide Number Placeholder 3"/>
          <p:cNvSpPr>
            <a:spLocks noGrp="1"/>
          </p:cNvSpPr>
          <p:nvPr>
            <p:ph type="sldNum" sz="quarter" idx="10"/>
          </p:nvPr>
        </p:nvSpPr>
        <p:spPr/>
        <p:txBody>
          <a:bodyPr/>
          <a:lstStyle/>
          <a:p>
            <a:fld id="{B2761066-D00F-4461-9610-0BAA10688C39}" type="slidenum">
              <a:rPr lang="en-US" smtClean="0"/>
              <a:t>27</a:t>
            </a:fld>
            <a:endParaRPr lang="en-US"/>
          </a:p>
        </p:txBody>
      </p:sp>
    </p:spTree>
    <p:extLst>
      <p:ext uri="{BB962C8B-B14F-4D97-AF65-F5344CB8AC3E}">
        <p14:creationId xmlns:p14="http://schemas.microsoft.com/office/powerpoint/2010/main" val="2795976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Keep in mind that all private email is considered to be copyrighted by the original author.  </a:t>
            </a:r>
          </a:p>
          <a:p>
            <a:endParaRPr lang="en-US" sz="1600" dirty="0" smtClean="0"/>
          </a:p>
          <a:p>
            <a:r>
              <a:rPr lang="en-US" sz="1600" dirty="0" smtClean="0"/>
              <a:t>If you post private email to a public list or forum or forward it to an outside party; you must include the author’s permission to post material.  </a:t>
            </a:r>
          </a:p>
          <a:p>
            <a:endParaRPr lang="en-US" sz="1600" dirty="0" smtClean="0"/>
          </a:p>
          <a:p>
            <a:r>
              <a:rPr lang="en-US" sz="1600" dirty="0" smtClean="0"/>
              <a:t>Not doing so can get you into legal jeopardy or trouble with your friends and associates. </a:t>
            </a:r>
          </a:p>
          <a:p>
            <a:endParaRPr lang="en-US" sz="1600" dirty="0"/>
          </a:p>
        </p:txBody>
      </p:sp>
      <p:sp>
        <p:nvSpPr>
          <p:cNvPr id="4" name="Slide Number Placeholder 3"/>
          <p:cNvSpPr>
            <a:spLocks noGrp="1"/>
          </p:cNvSpPr>
          <p:nvPr>
            <p:ph type="sldNum" sz="quarter" idx="10"/>
          </p:nvPr>
        </p:nvSpPr>
        <p:spPr/>
        <p:txBody>
          <a:bodyPr/>
          <a:lstStyle/>
          <a:p>
            <a:fld id="{39B5E982-0892-6F42-9775-658947AB6CB8}" type="slidenum">
              <a:rPr lang="en-US" smtClean="0"/>
              <a:t>28</a:t>
            </a:fld>
            <a:endParaRPr lang="en-US" dirty="0"/>
          </a:p>
        </p:txBody>
      </p:sp>
    </p:spTree>
    <p:extLst>
      <p:ext uri="{BB962C8B-B14F-4D97-AF65-F5344CB8AC3E}">
        <p14:creationId xmlns:p14="http://schemas.microsoft.com/office/powerpoint/2010/main" val="42412958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Common Courtesy:</a:t>
            </a:r>
            <a:r>
              <a:rPr lang="en-US" sz="1600" dirty="0" smtClean="0"/>
              <a:t> </a:t>
            </a:r>
            <a:r>
              <a:rPr lang="en-US" sz="1600" dirty="0" smtClean="0">
                <a:hlinkClick r:id="rId3"/>
              </a:rPr>
              <a:t>Hello, Hi, Good Day</a:t>
            </a:r>
            <a:r>
              <a:rPr lang="en-US" sz="1600" dirty="0" smtClean="0"/>
              <a:t>, </a:t>
            </a:r>
            <a:r>
              <a:rPr lang="en-US" sz="1600" dirty="0" smtClean="0">
                <a:hlinkClick r:id="rId4"/>
              </a:rPr>
              <a:t>Thank You, Sincerely, Best Regards</a:t>
            </a:r>
            <a:r>
              <a:rPr lang="en-US" sz="1600" dirty="0" smtClean="0"/>
              <a:t>. All those intros and sign offs that are a staple of professional business communications should also be used in your business e-mail communications. Always include a salutation and sign off that includes your name with every e-mail. Here again – think business letterhead.</a:t>
            </a:r>
          </a:p>
          <a:p>
            <a:r>
              <a:rPr lang="en-US" sz="1600" dirty="0" smtClean="0"/>
              <a:t>Courtesy also includes that you make the effort to communicate as an educated adult. </a:t>
            </a:r>
            <a:r>
              <a:rPr lang="en-US" sz="1600" dirty="0" smtClean="0">
                <a:hlinkClick r:id="rId5"/>
              </a:rPr>
              <a:t>Type in full sentences</a:t>
            </a:r>
            <a:r>
              <a:rPr lang="en-US" sz="1600" dirty="0" smtClean="0"/>
              <a:t> with proper sentence structure. </a:t>
            </a:r>
            <a:r>
              <a:rPr lang="en-US" sz="1600" dirty="0" smtClean="0">
                <a:hlinkClick r:id="rId6"/>
              </a:rPr>
              <a:t>Not all caps; not all small case</a:t>
            </a:r>
            <a:r>
              <a:rPr lang="en-US" sz="1600" dirty="0" smtClean="0"/>
              <a:t>. Proper capitalization and punctuation are a must! You are an educated professional and need to communicate as such. All caps or all small case smacks of either lack of education, tech/business savvy — or laziness. None of which is positive for instilling confidence or encouraging others to want to do business with you.</a:t>
            </a:r>
          </a:p>
          <a:p>
            <a:endParaRPr lang="en-US" sz="1600" dirty="0"/>
          </a:p>
        </p:txBody>
      </p:sp>
      <p:sp>
        <p:nvSpPr>
          <p:cNvPr id="4" name="Slide Number Placeholder 3"/>
          <p:cNvSpPr>
            <a:spLocks noGrp="1"/>
          </p:cNvSpPr>
          <p:nvPr>
            <p:ph type="sldNum" sz="quarter" idx="10"/>
          </p:nvPr>
        </p:nvSpPr>
        <p:spPr/>
        <p:txBody>
          <a:bodyPr/>
          <a:lstStyle/>
          <a:p>
            <a:fld id="{B2761066-D00F-4461-9610-0BAA10688C39}" type="slidenum">
              <a:rPr lang="en-US" smtClean="0"/>
              <a:t>29</a:t>
            </a:fld>
            <a:endParaRPr lang="en-US"/>
          </a:p>
        </p:txBody>
      </p:sp>
    </p:spTree>
    <p:extLst>
      <p:ext uri="{BB962C8B-B14F-4D97-AF65-F5344CB8AC3E}">
        <p14:creationId xmlns:p14="http://schemas.microsoft.com/office/powerpoint/2010/main" val="3477986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761066-D00F-4461-9610-0BAA10688C39}" type="slidenum">
              <a:rPr lang="en-US" smtClean="0"/>
              <a:t>3</a:t>
            </a:fld>
            <a:endParaRPr lang="en-US"/>
          </a:p>
        </p:txBody>
      </p:sp>
    </p:spTree>
    <p:extLst>
      <p:ext uri="{BB962C8B-B14F-4D97-AF65-F5344CB8AC3E}">
        <p14:creationId xmlns:p14="http://schemas.microsoft.com/office/powerpoint/2010/main" val="13441338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sz="1600" dirty="0" smtClean="0"/>
              <a:t>Always spellcheck your email, proofread for errors, capitalize your sentences and use appropriate punctuation and grammar. </a:t>
            </a:r>
          </a:p>
          <a:p>
            <a:endParaRPr lang="en-US" sz="1600" dirty="0"/>
          </a:p>
        </p:txBody>
      </p:sp>
      <p:sp>
        <p:nvSpPr>
          <p:cNvPr id="4" name="Slide Number Placeholder 3"/>
          <p:cNvSpPr>
            <a:spLocks noGrp="1"/>
          </p:cNvSpPr>
          <p:nvPr>
            <p:ph type="sldNum" sz="quarter" idx="10"/>
          </p:nvPr>
        </p:nvSpPr>
        <p:spPr/>
        <p:txBody>
          <a:bodyPr/>
          <a:lstStyle/>
          <a:p>
            <a:fld id="{39B5E982-0892-6F42-9775-658947AB6CB8}" type="slidenum">
              <a:rPr lang="en-US" smtClean="0"/>
              <a:t>30</a:t>
            </a:fld>
            <a:endParaRPr lang="en-US" dirty="0"/>
          </a:p>
        </p:txBody>
      </p:sp>
    </p:spTree>
    <p:extLst>
      <p:ext uri="{BB962C8B-B14F-4D97-AF65-F5344CB8AC3E}">
        <p14:creationId xmlns:p14="http://schemas.microsoft.com/office/powerpoint/2010/main" val="12025644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761066-D00F-4461-9610-0BAA10688C39}" type="slidenum">
              <a:rPr lang="en-US" smtClean="0"/>
              <a:t>31</a:t>
            </a:fld>
            <a:endParaRPr lang="en-US"/>
          </a:p>
        </p:txBody>
      </p:sp>
    </p:spTree>
    <p:extLst>
      <p:ext uri="{BB962C8B-B14F-4D97-AF65-F5344CB8AC3E}">
        <p14:creationId xmlns:p14="http://schemas.microsoft.com/office/powerpoint/2010/main" val="15392225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761066-D00F-4461-9610-0BAA10688C39}" type="slidenum">
              <a:rPr lang="en-US" smtClean="0"/>
              <a:t>32</a:t>
            </a:fld>
            <a:endParaRPr lang="en-US"/>
          </a:p>
        </p:txBody>
      </p:sp>
    </p:spTree>
    <p:extLst>
      <p:ext uri="{BB962C8B-B14F-4D97-AF65-F5344CB8AC3E}">
        <p14:creationId xmlns:p14="http://schemas.microsoft.com/office/powerpoint/2010/main" val="92578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Friends and family know you best and are probably the most forgiving when we</a:t>
            </a:r>
            <a:r>
              <a:rPr lang="en-US" sz="1600" baseline="0" dirty="0" smtClean="0"/>
              <a:t> are not on our best behavior.  However, with business acquaintances or other online contact, proper formatting is crucial to building your relationship and credibility.  Remember, not using proper sentence structure (no punctuation, all caps or all lowercase) will reflect on your level of education and professionalism.  </a:t>
            </a:r>
            <a:endParaRPr lang="en-US" sz="1600" dirty="0"/>
          </a:p>
        </p:txBody>
      </p:sp>
      <p:sp>
        <p:nvSpPr>
          <p:cNvPr id="4" name="Slide Number Placeholder 3"/>
          <p:cNvSpPr>
            <a:spLocks noGrp="1"/>
          </p:cNvSpPr>
          <p:nvPr>
            <p:ph type="sldNum" sz="quarter" idx="10"/>
          </p:nvPr>
        </p:nvSpPr>
        <p:spPr/>
        <p:txBody>
          <a:bodyPr/>
          <a:lstStyle/>
          <a:p>
            <a:fld id="{39B5E982-0892-6F42-9775-658947AB6CB8}" type="slidenum">
              <a:rPr lang="en-US" smtClean="0"/>
              <a:t>33</a:t>
            </a:fld>
            <a:endParaRPr lang="en-US" dirty="0"/>
          </a:p>
        </p:txBody>
      </p:sp>
    </p:spTree>
    <p:extLst>
      <p:ext uri="{BB962C8B-B14F-4D97-AF65-F5344CB8AC3E}">
        <p14:creationId xmlns:p14="http://schemas.microsoft.com/office/powerpoint/2010/main" val="5955576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Refrain from using multiple !!!!!!! Or ??????.  Multiple exclamation</a:t>
            </a:r>
            <a:r>
              <a:rPr lang="en-US" sz="1600" baseline="0" dirty="0" smtClean="0"/>
              <a:t> points and question marks risk giving the perception that you are sarcastic and condescending. </a:t>
            </a:r>
          </a:p>
          <a:p>
            <a:endParaRPr lang="en-US" sz="1600" baseline="0" dirty="0" smtClean="0"/>
          </a:p>
          <a:p>
            <a:r>
              <a:rPr lang="en-US" sz="1600" baseline="0" dirty="0" smtClean="0"/>
              <a:t>Do you understand?????</a:t>
            </a:r>
            <a:endParaRPr lang="en-US" sz="1600" dirty="0"/>
          </a:p>
        </p:txBody>
      </p:sp>
      <p:sp>
        <p:nvSpPr>
          <p:cNvPr id="4" name="Slide Number Placeholder 3"/>
          <p:cNvSpPr>
            <a:spLocks noGrp="1"/>
          </p:cNvSpPr>
          <p:nvPr>
            <p:ph type="sldNum" sz="quarter" idx="10"/>
          </p:nvPr>
        </p:nvSpPr>
        <p:spPr/>
        <p:txBody>
          <a:bodyPr/>
          <a:lstStyle/>
          <a:p>
            <a:fld id="{39B5E982-0892-6F42-9775-658947AB6CB8}" type="slidenum">
              <a:rPr lang="en-US" smtClean="0"/>
              <a:t>34</a:t>
            </a:fld>
            <a:endParaRPr lang="en-US" dirty="0"/>
          </a:p>
        </p:txBody>
      </p:sp>
    </p:spTree>
    <p:extLst>
      <p:ext uri="{BB962C8B-B14F-4D97-AF65-F5344CB8AC3E}">
        <p14:creationId xmlns:p14="http://schemas.microsoft.com/office/powerpoint/2010/main" val="14116992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When</a:t>
            </a:r>
            <a:r>
              <a:rPr lang="en-US" sz="1600" baseline="0" dirty="0" smtClean="0"/>
              <a:t> someone you emailed for assistance  does respond and take the time to help you, take a moment and send a reply email thanking them for their assistance.  This only takes a moment and will be greatly appreciated by the person on the other side.		</a:t>
            </a:r>
          </a:p>
          <a:p>
            <a:endParaRPr lang="en-US" sz="1600" baseline="0" dirty="0" smtClean="0"/>
          </a:p>
          <a:p>
            <a:r>
              <a:rPr lang="en-US" sz="1600" baseline="0" dirty="0" smtClean="0"/>
              <a:t>As a general rule of thrum, if someone takes the time to email you and it is not junk mail or offensive, gibe them the courtesy of a timely return response,  By not doing so you appear to ignore them and that is how they will feel ignored.  </a:t>
            </a:r>
          </a:p>
          <a:p>
            <a:endParaRPr lang="en-US" sz="1600" baseline="0" dirty="0" smtClean="0"/>
          </a:p>
          <a:p>
            <a:r>
              <a:rPr lang="en-US" sz="1600" baseline="0" dirty="0" smtClean="0"/>
              <a:t>How would you feel if email you sent was not responded to?  By responding promptly you will leave a positive impression with those you communicate with.  </a:t>
            </a:r>
            <a:endParaRPr lang="en-US" sz="1600" dirty="0"/>
          </a:p>
        </p:txBody>
      </p:sp>
      <p:sp>
        <p:nvSpPr>
          <p:cNvPr id="4" name="Slide Number Placeholder 3"/>
          <p:cNvSpPr>
            <a:spLocks noGrp="1"/>
          </p:cNvSpPr>
          <p:nvPr>
            <p:ph type="sldNum" sz="quarter" idx="10"/>
          </p:nvPr>
        </p:nvSpPr>
        <p:spPr/>
        <p:txBody>
          <a:bodyPr/>
          <a:lstStyle/>
          <a:p>
            <a:fld id="{39B5E982-0892-6F42-9775-658947AB6CB8}" type="slidenum">
              <a:rPr lang="en-US" smtClean="0"/>
              <a:t>35</a:t>
            </a:fld>
            <a:endParaRPr lang="en-US" dirty="0"/>
          </a:p>
        </p:txBody>
      </p:sp>
    </p:spTree>
    <p:extLst>
      <p:ext uri="{BB962C8B-B14F-4D97-AF65-F5344CB8AC3E}">
        <p14:creationId xmlns:p14="http://schemas.microsoft.com/office/powerpoint/2010/main" val="30120072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761066-D00F-4461-9610-0BAA10688C39}" type="slidenum">
              <a:rPr lang="en-US" smtClean="0"/>
              <a:t>36</a:t>
            </a:fld>
            <a:endParaRPr lang="en-US"/>
          </a:p>
        </p:txBody>
      </p:sp>
    </p:spTree>
    <p:extLst>
      <p:ext uri="{BB962C8B-B14F-4D97-AF65-F5344CB8AC3E}">
        <p14:creationId xmlns:p14="http://schemas.microsoft.com/office/powerpoint/2010/main" val="54228568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761066-D00F-4461-9610-0BAA10688C39}" type="slidenum">
              <a:rPr lang="en-US" smtClean="0"/>
              <a:t>37</a:t>
            </a:fld>
            <a:endParaRPr lang="en-US"/>
          </a:p>
        </p:txBody>
      </p:sp>
    </p:spTree>
    <p:extLst>
      <p:ext uri="{BB962C8B-B14F-4D97-AF65-F5344CB8AC3E}">
        <p14:creationId xmlns:p14="http://schemas.microsoft.com/office/powerpoint/2010/main" val="130882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761066-D00F-4461-9610-0BAA10688C39}" type="slidenum">
              <a:rPr lang="en-US" smtClean="0"/>
              <a:t>4</a:t>
            </a:fld>
            <a:endParaRPr lang="en-US"/>
          </a:p>
        </p:txBody>
      </p:sp>
    </p:spTree>
    <p:extLst>
      <p:ext uri="{BB962C8B-B14F-4D97-AF65-F5344CB8AC3E}">
        <p14:creationId xmlns:p14="http://schemas.microsoft.com/office/powerpoint/2010/main" val="1706080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761066-D00F-4461-9610-0BAA10688C39}" type="slidenum">
              <a:rPr lang="en-US" smtClean="0"/>
              <a:t>5</a:t>
            </a:fld>
            <a:endParaRPr lang="en-US"/>
          </a:p>
        </p:txBody>
      </p:sp>
    </p:spTree>
    <p:extLst>
      <p:ext uri="{BB962C8B-B14F-4D97-AF65-F5344CB8AC3E}">
        <p14:creationId xmlns:p14="http://schemas.microsoft.com/office/powerpoint/2010/main" val="2107269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761066-D00F-4461-9610-0BAA10688C39}" type="slidenum">
              <a:rPr lang="en-US" smtClean="0"/>
              <a:t>6</a:t>
            </a:fld>
            <a:endParaRPr lang="en-US"/>
          </a:p>
        </p:txBody>
      </p:sp>
    </p:spTree>
    <p:extLst>
      <p:ext uri="{BB962C8B-B14F-4D97-AF65-F5344CB8AC3E}">
        <p14:creationId xmlns:p14="http://schemas.microsoft.com/office/powerpoint/2010/main" val="3685027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761066-D00F-4461-9610-0BAA10688C39}" type="slidenum">
              <a:rPr lang="en-US" smtClean="0"/>
              <a:t>7</a:t>
            </a:fld>
            <a:endParaRPr lang="en-US"/>
          </a:p>
        </p:txBody>
      </p:sp>
    </p:spTree>
    <p:extLst>
      <p:ext uri="{BB962C8B-B14F-4D97-AF65-F5344CB8AC3E}">
        <p14:creationId xmlns:p14="http://schemas.microsoft.com/office/powerpoint/2010/main" val="4225644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761066-D00F-4461-9610-0BAA10688C39}" type="slidenum">
              <a:rPr lang="en-US" smtClean="0"/>
              <a:t>8</a:t>
            </a:fld>
            <a:endParaRPr lang="en-US"/>
          </a:p>
        </p:txBody>
      </p:sp>
    </p:spTree>
    <p:extLst>
      <p:ext uri="{BB962C8B-B14F-4D97-AF65-F5344CB8AC3E}">
        <p14:creationId xmlns:p14="http://schemas.microsoft.com/office/powerpoint/2010/main" val="2591987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When it comes to your business e-mail communications, you need to make an impression that can lend to the determination that you are a credible professional enterprise and someone who will be easy and a pleasure to do business with. You only have one chance to make that first impression which will be invaluable to building trust and confidence. </a:t>
            </a:r>
            <a:endParaRPr lang="en-US" sz="1600" dirty="0"/>
          </a:p>
        </p:txBody>
      </p:sp>
      <p:sp>
        <p:nvSpPr>
          <p:cNvPr id="4" name="Slide Number Placeholder 3"/>
          <p:cNvSpPr>
            <a:spLocks noGrp="1"/>
          </p:cNvSpPr>
          <p:nvPr>
            <p:ph type="sldNum" sz="quarter" idx="10"/>
          </p:nvPr>
        </p:nvSpPr>
        <p:spPr/>
        <p:txBody>
          <a:bodyPr/>
          <a:lstStyle/>
          <a:p>
            <a:fld id="{B2761066-D00F-4461-9610-0BAA10688C39}" type="slidenum">
              <a:rPr lang="en-US" smtClean="0"/>
              <a:t>9</a:t>
            </a:fld>
            <a:endParaRPr lang="en-US"/>
          </a:p>
        </p:txBody>
      </p:sp>
    </p:spTree>
    <p:extLst>
      <p:ext uri="{BB962C8B-B14F-4D97-AF65-F5344CB8AC3E}">
        <p14:creationId xmlns:p14="http://schemas.microsoft.com/office/powerpoint/2010/main" val="3513116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33BCF0D4-30EA-4496-837C-0FBEC82BAC3F}" type="datetimeFigureOut">
              <a:rPr lang="en-US" smtClean="0"/>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1B8656-2723-4DFF-9A07-31AA0369237F}"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BCF0D4-30EA-4496-837C-0FBEC82BAC3F}" type="datetimeFigureOut">
              <a:rPr lang="en-US" smtClean="0"/>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1B8656-2723-4DFF-9A07-31AA036923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BCF0D4-30EA-4496-837C-0FBEC82BAC3F}" type="datetimeFigureOut">
              <a:rPr lang="en-US" smtClean="0"/>
              <a:t>4/1/2014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DC1B8656-2723-4DFF-9A07-31AA0369237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BCF0D4-30EA-4496-837C-0FBEC82BAC3F}" type="datetimeFigureOut">
              <a:rPr lang="en-US" smtClean="0"/>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1B8656-2723-4DFF-9A07-31AA0369237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3BCF0D4-30EA-4496-837C-0FBEC82BAC3F}" type="datetimeFigureOut">
              <a:rPr lang="en-US" smtClean="0"/>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1B8656-2723-4DFF-9A07-31AA0369237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3BCF0D4-30EA-4496-837C-0FBEC82BAC3F}" type="datetimeFigureOut">
              <a:rPr lang="en-US" smtClean="0"/>
              <a:t>4/1/2014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1B8656-2723-4DFF-9A07-31AA0369237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3BCF0D4-30EA-4496-837C-0FBEC82BAC3F}" type="datetimeFigureOut">
              <a:rPr lang="en-US" smtClean="0"/>
              <a:t>4/1/2014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1B8656-2723-4DFF-9A07-31AA0369237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3BCF0D4-30EA-4496-837C-0FBEC82BAC3F}" type="datetimeFigureOut">
              <a:rPr lang="en-US" smtClean="0"/>
              <a:t>4/1/2014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1B8656-2723-4DFF-9A07-31AA0369237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BCF0D4-30EA-4496-837C-0FBEC82BAC3F}" type="datetimeFigureOut">
              <a:rPr lang="en-US" smtClean="0"/>
              <a:t>4/1/2014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1B8656-2723-4DFF-9A07-31AA036923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3BCF0D4-30EA-4496-837C-0FBEC82BAC3F}" type="datetimeFigureOut">
              <a:rPr lang="en-US" smtClean="0"/>
              <a:t>4/1/2014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1B8656-2723-4DFF-9A07-31AA0369237F}"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33BCF0D4-30EA-4496-837C-0FBEC82BAC3F}" type="datetimeFigureOut">
              <a:rPr lang="en-US" smtClean="0"/>
              <a:t>4/1/2014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DC1B8656-2723-4DFF-9A07-31AA0369237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33BCF0D4-30EA-4496-837C-0FBEC82BAC3F}" type="datetimeFigureOut">
              <a:rPr lang="en-US" smtClean="0"/>
              <a:t>4/1/2014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C1B8656-2723-4DFF-9A07-31AA0369237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businessemailetiquette.com/dr-mr-ms-mrs-first-name-last-name/"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businessemailetiquette.com/greetings-matter/"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www.businessemailetiquette.com/no-shift-key-questions-doubts/" TargetMode="External"/><Relationship Id="rId5" Type="http://schemas.openxmlformats.org/officeDocument/2006/relationships/hyperlink" Target="http://www.businessemailetiquette.com/good-communications-and-black-coffee/" TargetMode="External"/><Relationship Id="rId4" Type="http://schemas.openxmlformats.org/officeDocument/2006/relationships/hyperlink" Target="http://www.businessemailetiquette.com/how-important-are-e-mail-sign-off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Email </a:t>
            </a:r>
            <a:r>
              <a:rPr lang="en-US" dirty="0" err="1" smtClean="0"/>
              <a:t>Ettiquette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80008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Behavior on Job</a:t>
            </a:r>
            <a:endParaRPr lang="en-US" dirty="0"/>
          </a:p>
        </p:txBody>
      </p:sp>
      <p:sp>
        <p:nvSpPr>
          <p:cNvPr id="3" name="Content Placeholder 2"/>
          <p:cNvSpPr>
            <a:spLocks noGrp="1"/>
          </p:cNvSpPr>
          <p:nvPr>
            <p:ph idx="1"/>
          </p:nvPr>
        </p:nvSpPr>
        <p:spPr/>
        <p:txBody>
          <a:bodyPr/>
          <a:lstStyle/>
          <a:p>
            <a:r>
              <a:rPr lang="en-US" dirty="0" smtClean="0"/>
              <a:t>Do not assume privacy </a:t>
            </a:r>
            <a:r>
              <a:rPr lang="en-US" dirty="0"/>
              <a:t>w</a:t>
            </a:r>
            <a:r>
              <a:rPr lang="en-US" dirty="0" smtClean="0"/>
              <a:t>hen using </a:t>
            </a:r>
          </a:p>
          <a:p>
            <a:pPr lvl="1"/>
            <a:r>
              <a:rPr lang="en-US" dirty="0"/>
              <a:t>C</a:t>
            </a:r>
            <a:r>
              <a:rPr lang="en-US" dirty="0" smtClean="0"/>
              <a:t>ompany resources &amp; Equipment</a:t>
            </a:r>
          </a:p>
          <a:p>
            <a:pPr lvl="1"/>
            <a:r>
              <a:rPr lang="en-US" dirty="0" smtClean="0"/>
              <a:t>Sending non-business related emails, jokes &amp; forwards or chain letters on company time to friends or coworkers </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38800" y="4133850"/>
            <a:ext cx="3215400" cy="24115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400568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your Email</a:t>
            </a:r>
            <a:endParaRPr lang="en-US" dirty="0"/>
          </a:p>
        </p:txBody>
      </p:sp>
      <p:sp>
        <p:nvSpPr>
          <p:cNvPr id="3" name="Content Placeholder 2"/>
          <p:cNvSpPr>
            <a:spLocks noGrp="1"/>
          </p:cNvSpPr>
          <p:nvPr>
            <p:ph idx="1"/>
          </p:nvPr>
        </p:nvSpPr>
        <p:spPr/>
        <p:txBody>
          <a:bodyPr/>
          <a:lstStyle/>
          <a:p>
            <a:r>
              <a:rPr lang="en-US" dirty="0" smtClean="0"/>
              <a:t>Open your Email in which you created your </a:t>
            </a:r>
            <a:r>
              <a:rPr lang="en-US" dirty="0" err="1" smtClean="0"/>
              <a:t>OneDrive</a:t>
            </a:r>
            <a:r>
              <a:rPr lang="en-US" dirty="0" smtClean="0"/>
              <a:t> (SkyDrive).</a:t>
            </a:r>
            <a:endParaRPr lang="en-US" dirty="0"/>
          </a:p>
        </p:txBody>
      </p:sp>
    </p:spTree>
    <p:extLst>
      <p:ext uri="{BB962C8B-B14F-4D97-AF65-F5344CB8AC3E}">
        <p14:creationId xmlns:p14="http://schemas.microsoft.com/office/powerpoint/2010/main" val="12556595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Signature files: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 </a:t>
            </a:r>
            <a:r>
              <a:rPr lang="en-US" dirty="0"/>
              <a:t>more than 5-6 lines to avoid being viewed as egocentric. </a:t>
            </a:r>
            <a:endParaRPr lang="en-US" dirty="0" smtClean="0"/>
          </a:p>
          <a:p>
            <a:r>
              <a:rPr lang="en-US" dirty="0" smtClean="0"/>
              <a:t>Limit </a:t>
            </a:r>
            <a:r>
              <a:rPr lang="en-US" dirty="0"/>
              <a:t>your signature </a:t>
            </a:r>
            <a:r>
              <a:rPr lang="en-US" dirty="0" smtClean="0"/>
              <a:t>to:</a:t>
            </a:r>
          </a:p>
          <a:p>
            <a:pPr lvl="1"/>
            <a:r>
              <a:rPr lang="en-US" dirty="0"/>
              <a:t>Y</a:t>
            </a:r>
            <a:r>
              <a:rPr lang="en-US" dirty="0" smtClean="0"/>
              <a:t>our </a:t>
            </a:r>
            <a:r>
              <a:rPr lang="en-US" dirty="0"/>
              <a:t>name, Website link, company name, and slogan/offer or phone number. </a:t>
            </a:r>
            <a:endParaRPr lang="en-US" dirty="0" smtClean="0"/>
          </a:p>
          <a:p>
            <a:pPr lvl="1"/>
            <a:r>
              <a:rPr lang="en-US" dirty="0" smtClean="0"/>
              <a:t>Include </a:t>
            </a:r>
            <a:r>
              <a:rPr lang="en-US" dirty="0"/>
              <a:t>a link to your Web site where the recipient can get all your contact information from A-Z – that is what your site is for. </a:t>
            </a:r>
            <a:endParaRPr lang="en-US" dirty="0" smtClean="0"/>
          </a:p>
          <a:p>
            <a:pPr lvl="2"/>
            <a:r>
              <a:rPr lang="en-US" dirty="0" smtClean="0"/>
              <a:t>Do </a:t>
            </a:r>
            <a:r>
              <a:rPr lang="en-US" dirty="0"/>
              <a:t>not forget to include the “http://” when including your Web site address within e-mails and your signature file to ensure the URL is recognized as a clickable URL regardless of the user’s software or platform.</a:t>
            </a:r>
          </a:p>
          <a:p>
            <a:endParaRPr lang="en-US" dirty="0"/>
          </a:p>
        </p:txBody>
      </p:sp>
    </p:spTree>
    <p:extLst>
      <p:ext uri="{BB962C8B-B14F-4D97-AF65-F5344CB8AC3E}">
        <p14:creationId xmlns:p14="http://schemas.microsoft.com/office/powerpoint/2010/main" val="29916060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Signature Line </a:t>
            </a:r>
            <a:endParaRPr lang="en-US" dirty="0"/>
          </a:p>
        </p:txBody>
      </p:sp>
      <p:sp>
        <p:nvSpPr>
          <p:cNvPr id="3" name="Content Placeholder 2"/>
          <p:cNvSpPr>
            <a:spLocks noGrp="1"/>
          </p:cNvSpPr>
          <p:nvPr>
            <p:ph idx="1"/>
          </p:nvPr>
        </p:nvSpPr>
        <p:spPr/>
        <p:txBody>
          <a:bodyPr/>
          <a:lstStyle/>
          <a:p>
            <a:r>
              <a:rPr lang="en-US" dirty="0" smtClean="0"/>
              <a:t>Settings</a:t>
            </a:r>
          </a:p>
          <a:p>
            <a:r>
              <a:rPr lang="en-US" dirty="0" smtClean="0"/>
              <a:t>General</a:t>
            </a:r>
          </a:p>
          <a:p>
            <a:r>
              <a:rPr lang="en-US" dirty="0" smtClean="0"/>
              <a:t>Signature Line</a:t>
            </a:r>
          </a:p>
          <a:p>
            <a:endParaRPr lang="en-US" dirty="0" smtClean="0"/>
          </a:p>
        </p:txBody>
      </p:sp>
    </p:spTree>
    <p:extLst>
      <p:ext uri="{BB962C8B-B14F-4D97-AF65-F5344CB8AC3E}">
        <p14:creationId xmlns:p14="http://schemas.microsoft.com/office/powerpoint/2010/main" val="16731322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Insert a Picture </a:t>
            </a:r>
            <a:endParaRPr lang="en-US" dirty="0"/>
          </a:p>
        </p:txBody>
      </p:sp>
      <p:sp>
        <p:nvSpPr>
          <p:cNvPr id="3" name="Content Placeholder 2"/>
          <p:cNvSpPr>
            <a:spLocks noGrp="1"/>
          </p:cNvSpPr>
          <p:nvPr>
            <p:ph idx="1"/>
          </p:nvPr>
        </p:nvSpPr>
        <p:spPr/>
        <p:txBody>
          <a:bodyPr/>
          <a:lstStyle/>
          <a:p>
            <a:r>
              <a:rPr lang="en-US" dirty="0" smtClean="0"/>
              <a:t>If desired a picture can be added </a:t>
            </a:r>
          </a:p>
          <a:p>
            <a:pPr lvl="1"/>
            <a:r>
              <a:rPr lang="en-US" dirty="0" smtClean="0"/>
              <a:t>This will be seen by everyone who you email </a:t>
            </a:r>
          </a:p>
          <a:p>
            <a:pPr lvl="1"/>
            <a:r>
              <a:rPr lang="en-US" dirty="0" smtClean="0"/>
              <a:t>Choose Wisely – Remember the 4 Contact opportunities</a:t>
            </a:r>
          </a:p>
          <a:p>
            <a:r>
              <a:rPr lang="en-US" dirty="0" smtClean="0"/>
              <a:t>Settings/Themes </a:t>
            </a:r>
          </a:p>
          <a:p>
            <a:r>
              <a:rPr lang="en-US" dirty="0" smtClean="0"/>
              <a:t>This is where you can change the background and theme for your email account.  </a:t>
            </a:r>
            <a:endParaRPr lang="en-US" dirty="0"/>
          </a:p>
        </p:txBody>
      </p:sp>
    </p:spTree>
    <p:extLst>
      <p:ext uri="{BB962C8B-B14F-4D97-AF65-F5344CB8AC3E}">
        <p14:creationId xmlns:p14="http://schemas.microsoft.com/office/powerpoint/2010/main" val="3331849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the Theme</a:t>
            </a:r>
            <a:endParaRPr lang="en-US" dirty="0"/>
          </a:p>
        </p:txBody>
      </p:sp>
      <p:sp>
        <p:nvSpPr>
          <p:cNvPr id="3" name="Content Placeholder 2"/>
          <p:cNvSpPr>
            <a:spLocks noGrp="1"/>
          </p:cNvSpPr>
          <p:nvPr>
            <p:ph idx="1"/>
          </p:nvPr>
        </p:nvSpPr>
        <p:spPr/>
        <p:txBody>
          <a:bodyPr/>
          <a:lstStyle/>
          <a:p>
            <a:r>
              <a:rPr lang="en-US" dirty="0"/>
              <a:t>Settings/Themes </a:t>
            </a:r>
          </a:p>
          <a:p>
            <a:pPr lvl="1"/>
            <a:r>
              <a:rPr lang="en-US" dirty="0"/>
              <a:t>This is where you can change the background and theme for your email account.  </a:t>
            </a:r>
            <a:endParaRPr lang="en-US" dirty="0" smtClean="0"/>
          </a:p>
          <a:p>
            <a:pPr lvl="1"/>
            <a:r>
              <a:rPr lang="en-US" dirty="0" smtClean="0"/>
              <a:t>You can do this at the end of the period time permitting.  </a:t>
            </a:r>
            <a:endParaRPr lang="en-US" dirty="0"/>
          </a:p>
          <a:p>
            <a:endParaRPr lang="en-US" dirty="0"/>
          </a:p>
        </p:txBody>
      </p:sp>
    </p:spTree>
    <p:extLst>
      <p:ext uri="{BB962C8B-B14F-4D97-AF65-F5344CB8AC3E}">
        <p14:creationId xmlns:p14="http://schemas.microsoft.com/office/powerpoint/2010/main" val="1895295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From:, </a:t>
            </a:r>
            <a:r>
              <a:rPr lang="en-US" dirty="0" err="1" smtClean="0"/>
              <a:t>BCc</a:t>
            </a:r>
            <a:r>
              <a:rPr lang="en-US" dirty="0" smtClean="0"/>
              <a:t>, Cc Fields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TO</a:t>
            </a:r>
            <a:r>
              <a:rPr lang="en-US" dirty="0"/>
              <a:t>: </a:t>
            </a:r>
            <a:endParaRPr lang="en-US" dirty="0" smtClean="0"/>
          </a:p>
          <a:p>
            <a:pPr lvl="1"/>
            <a:r>
              <a:rPr lang="en-US" dirty="0" smtClean="0"/>
              <a:t>Make sure the </a:t>
            </a:r>
            <a:r>
              <a:rPr lang="en-US" dirty="0" smtClean="0"/>
              <a:t>contact’s </a:t>
            </a:r>
            <a:r>
              <a:rPr lang="en-US" dirty="0"/>
              <a:t>name formally typed. John B. Doe – not john b doe or JOHN B DOE</a:t>
            </a:r>
            <a:r>
              <a:rPr lang="en-US" dirty="0" smtClean="0"/>
              <a:t>…</a:t>
            </a:r>
          </a:p>
          <a:p>
            <a:endParaRPr lang="en-US" sz="1600" dirty="0" smtClean="0"/>
          </a:p>
          <a:p>
            <a:r>
              <a:rPr lang="en-US" dirty="0" smtClean="0"/>
              <a:t>FROM</a:t>
            </a:r>
            <a:r>
              <a:rPr lang="en-US" dirty="0"/>
              <a:t>: </a:t>
            </a:r>
            <a:endParaRPr lang="en-US" dirty="0" smtClean="0"/>
          </a:p>
          <a:p>
            <a:pPr lvl="1"/>
            <a:r>
              <a:rPr lang="en-US" dirty="0" smtClean="0"/>
              <a:t>Ensure your </a:t>
            </a:r>
            <a:r>
              <a:rPr lang="en-US" dirty="0"/>
              <a:t>full name </a:t>
            </a:r>
            <a:r>
              <a:rPr lang="en-US" dirty="0" smtClean="0"/>
              <a:t>is formally </a:t>
            </a:r>
            <a:r>
              <a:rPr lang="en-US" dirty="0"/>
              <a:t>typed. Example: Jane A. Jones</a:t>
            </a:r>
            <a:r>
              <a:rPr lang="en-US" dirty="0" smtClean="0"/>
              <a:t>.</a:t>
            </a:r>
          </a:p>
          <a:p>
            <a:pPr lvl="1"/>
            <a:r>
              <a:rPr lang="en-US" dirty="0" smtClean="0"/>
              <a:t> By </a:t>
            </a:r>
            <a:r>
              <a:rPr lang="en-US" dirty="0"/>
              <a:t>only including your first name or e-mail address you are giving the perception you may have something to hide </a:t>
            </a:r>
          </a:p>
          <a:p>
            <a:endParaRPr lang="en-US" sz="1600" dirty="0" smtClean="0"/>
          </a:p>
          <a:p>
            <a:r>
              <a:rPr lang="en-US" dirty="0" err="1" smtClean="0"/>
              <a:t>BCc</a:t>
            </a:r>
            <a:r>
              <a:rPr lang="en-US" dirty="0" err="1"/>
              <a:t>:</a:t>
            </a:r>
            <a:r>
              <a:rPr lang="en-US" dirty="0"/>
              <a:t>  </a:t>
            </a:r>
            <a:endParaRPr lang="en-US" dirty="0" smtClean="0"/>
          </a:p>
          <a:p>
            <a:pPr lvl="1"/>
            <a:r>
              <a:rPr lang="en-US" dirty="0" smtClean="0"/>
              <a:t>E-mailing </a:t>
            </a:r>
            <a:r>
              <a:rPr lang="en-US" dirty="0"/>
              <a:t>a group of contacts who do not personally know each other. </a:t>
            </a:r>
            <a:endParaRPr lang="en-US" dirty="0" smtClean="0"/>
          </a:p>
          <a:p>
            <a:pPr lvl="1"/>
            <a:r>
              <a:rPr lang="en-US" dirty="0" smtClean="0"/>
              <a:t>Privacy </a:t>
            </a:r>
            <a:r>
              <a:rPr lang="en-US" dirty="0"/>
              <a:t>issue! </a:t>
            </a:r>
            <a:endParaRPr lang="en-US" dirty="0" smtClean="0"/>
          </a:p>
          <a:p>
            <a:endParaRPr lang="en-US" sz="1600" dirty="0" smtClean="0"/>
          </a:p>
          <a:p>
            <a:r>
              <a:rPr lang="en-US" dirty="0" smtClean="0"/>
              <a:t>Cc</a:t>
            </a:r>
            <a:r>
              <a:rPr lang="en-US" dirty="0"/>
              <a:t>: </a:t>
            </a:r>
            <a:endParaRPr lang="en-US" dirty="0" smtClean="0"/>
          </a:p>
          <a:p>
            <a:pPr lvl="1"/>
            <a:r>
              <a:rPr lang="en-US" dirty="0" smtClean="0"/>
              <a:t>Business associates who know </a:t>
            </a:r>
            <a:r>
              <a:rPr lang="en-US" dirty="0"/>
              <a:t>each other or have been introduced and have no problem having their e-mail address exposed to the parties </a:t>
            </a:r>
            <a:r>
              <a:rPr lang="en-US" dirty="0" smtClean="0"/>
              <a:t>involved</a:t>
            </a:r>
          </a:p>
          <a:p>
            <a:endParaRPr lang="en-US" dirty="0"/>
          </a:p>
        </p:txBody>
      </p:sp>
    </p:spTree>
    <p:extLst>
      <p:ext uri="{BB962C8B-B14F-4D97-AF65-F5344CB8AC3E}">
        <p14:creationId xmlns:p14="http://schemas.microsoft.com/office/powerpoint/2010/main" val="30458138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Subject: </a:t>
            </a:r>
            <a:endParaRPr lang="en-US" dirty="0"/>
          </a:p>
        </p:txBody>
      </p:sp>
      <p:sp>
        <p:nvSpPr>
          <p:cNvPr id="3" name="Content Placeholder 2"/>
          <p:cNvSpPr>
            <a:spLocks noGrp="1"/>
          </p:cNvSpPr>
          <p:nvPr>
            <p:ph idx="1"/>
          </p:nvPr>
        </p:nvSpPr>
        <p:spPr/>
        <p:txBody>
          <a:bodyPr>
            <a:normAutofit lnSpcReduction="10000"/>
          </a:bodyPr>
          <a:lstStyle/>
          <a:p>
            <a:r>
              <a:rPr lang="en-US" dirty="0" smtClean="0"/>
              <a:t>Window into your email</a:t>
            </a:r>
          </a:p>
          <a:p>
            <a:pPr lvl="1"/>
            <a:r>
              <a:rPr lang="en-US" dirty="0" smtClean="0"/>
              <a:t>May determine if email will be opened.  </a:t>
            </a:r>
          </a:p>
          <a:p>
            <a:pPr lvl="1"/>
            <a:endParaRPr lang="en-US" dirty="0"/>
          </a:p>
          <a:p>
            <a:r>
              <a:rPr lang="en-US" dirty="0" smtClean="0"/>
              <a:t>Subject line should be:</a:t>
            </a:r>
          </a:p>
          <a:p>
            <a:pPr lvl="1"/>
            <a:r>
              <a:rPr lang="en-US" dirty="0" smtClean="0"/>
              <a:t>Short and to the point</a:t>
            </a:r>
          </a:p>
          <a:p>
            <a:pPr lvl="1"/>
            <a:r>
              <a:rPr lang="en-US" dirty="0" smtClean="0"/>
              <a:t>Indicate clearly what the topic of the email is. </a:t>
            </a:r>
          </a:p>
          <a:p>
            <a:pPr lvl="1"/>
            <a:endParaRPr lang="en-US" dirty="0"/>
          </a:p>
          <a:p>
            <a:r>
              <a:rPr lang="en-US" dirty="0" smtClean="0"/>
              <a:t>Typos, All Caps &amp; All Small Caps</a:t>
            </a:r>
          </a:p>
          <a:p>
            <a:pPr lvl="1"/>
            <a:r>
              <a:rPr lang="en-US" dirty="0" smtClean="0"/>
              <a:t>Lend impression you may be a spammer </a:t>
            </a:r>
            <a:endParaRPr lang="en-US" dirty="0"/>
          </a:p>
        </p:txBody>
      </p:sp>
    </p:spTree>
    <p:extLst>
      <p:ext uri="{BB962C8B-B14F-4D97-AF65-F5344CB8AC3E}">
        <p14:creationId xmlns:p14="http://schemas.microsoft.com/office/powerpoint/2010/main" val="34741650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of Formality</a:t>
            </a:r>
            <a:endParaRPr lang="en-US" dirty="0"/>
          </a:p>
        </p:txBody>
      </p:sp>
      <p:sp>
        <p:nvSpPr>
          <p:cNvPr id="3" name="Content Placeholder 2"/>
          <p:cNvSpPr>
            <a:spLocks noGrp="1"/>
          </p:cNvSpPr>
          <p:nvPr>
            <p:ph idx="1"/>
          </p:nvPr>
        </p:nvSpPr>
        <p:spPr/>
        <p:txBody>
          <a:bodyPr>
            <a:normAutofit/>
          </a:bodyPr>
          <a:lstStyle/>
          <a:p>
            <a:r>
              <a:rPr lang="en-US" dirty="0" smtClean="0"/>
              <a:t>One </a:t>
            </a:r>
            <a:r>
              <a:rPr lang="en-US" dirty="0"/>
              <a:t>should communicate as if </a:t>
            </a:r>
            <a:endParaRPr lang="en-US" dirty="0" smtClean="0"/>
          </a:p>
          <a:p>
            <a:pPr lvl="1"/>
            <a:r>
              <a:rPr lang="en-US" dirty="0" smtClean="0"/>
              <a:t>your </a:t>
            </a:r>
            <a:r>
              <a:rPr lang="en-US" dirty="0"/>
              <a:t>e-mail is on your company letterhead </a:t>
            </a:r>
            <a:endParaRPr lang="en-US" dirty="0" smtClean="0"/>
          </a:p>
          <a:p>
            <a:pPr lvl="1"/>
            <a:r>
              <a:rPr lang="en-US" dirty="0" smtClean="0"/>
              <a:t>Use: </a:t>
            </a:r>
          </a:p>
          <a:p>
            <a:pPr lvl="2"/>
            <a:r>
              <a:rPr lang="en-US" dirty="0" smtClean="0"/>
              <a:t>black </a:t>
            </a:r>
            <a:r>
              <a:rPr lang="en-US" dirty="0"/>
              <a:t>text </a:t>
            </a:r>
          </a:p>
          <a:p>
            <a:pPr lvl="2"/>
            <a:r>
              <a:rPr lang="en-US" dirty="0" smtClean="0"/>
              <a:t>standard fonts</a:t>
            </a:r>
          </a:p>
          <a:p>
            <a:pPr lvl="1"/>
            <a:r>
              <a:rPr lang="en-US" dirty="0" smtClean="0"/>
              <a:t>This </a:t>
            </a:r>
            <a:r>
              <a:rPr lang="en-US" dirty="0"/>
              <a:t>is your business’s image you are branding!</a:t>
            </a:r>
          </a:p>
        </p:txBody>
      </p:sp>
    </p:spTree>
    <p:extLst>
      <p:ext uri="{BB962C8B-B14F-4D97-AF65-F5344CB8AC3E}">
        <p14:creationId xmlns:p14="http://schemas.microsoft.com/office/powerpoint/2010/main" val="2835860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CAPS</a:t>
            </a:r>
            <a:endParaRPr lang="en-US" dirty="0"/>
          </a:p>
        </p:txBody>
      </p:sp>
      <p:sp>
        <p:nvSpPr>
          <p:cNvPr id="3" name="Content Placeholder 2"/>
          <p:cNvSpPr>
            <a:spLocks noGrp="1"/>
          </p:cNvSpPr>
          <p:nvPr>
            <p:ph idx="1"/>
          </p:nvPr>
        </p:nvSpPr>
        <p:spPr/>
        <p:txBody>
          <a:bodyPr/>
          <a:lstStyle/>
          <a:p>
            <a:r>
              <a:rPr lang="en-US" dirty="0" smtClean="0"/>
              <a:t>No ALL CAPS</a:t>
            </a:r>
            <a:endParaRPr lang="en-US" dirty="0"/>
          </a:p>
          <a:p>
            <a:pPr lvl="1"/>
            <a:r>
              <a:rPr lang="en-US" baseline="0" dirty="0" smtClean="0"/>
              <a:t> </a:t>
            </a:r>
            <a:r>
              <a:rPr lang="en-US" dirty="0" smtClean="0"/>
              <a:t>C</a:t>
            </a:r>
            <a:r>
              <a:rPr lang="en-US" baseline="0" dirty="0" smtClean="0"/>
              <a:t>onsidered </a:t>
            </a:r>
            <a:r>
              <a:rPr lang="en-US" baseline="0" dirty="0" smtClean="0"/>
              <a:t>yelling,  screaming </a:t>
            </a:r>
          </a:p>
          <a:p>
            <a:pPr lvl="1"/>
            <a:r>
              <a:rPr lang="en-US" dirty="0"/>
              <a:t>V</a:t>
            </a:r>
            <a:r>
              <a:rPr lang="en-US" baseline="0" dirty="0" smtClean="0"/>
              <a:t>ery least adding emphasis to the word you type.</a:t>
            </a:r>
          </a:p>
          <a:p>
            <a:r>
              <a:rPr lang="en-US" dirty="0"/>
              <a:t>S</a:t>
            </a:r>
            <a:r>
              <a:rPr lang="en-US" baseline="0" dirty="0" smtClean="0"/>
              <a:t>tudies Show</a:t>
            </a:r>
          </a:p>
          <a:p>
            <a:pPr lvl="1"/>
            <a:r>
              <a:rPr lang="en-US" dirty="0"/>
              <a:t>D</a:t>
            </a:r>
            <a:r>
              <a:rPr lang="en-US" baseline="0" dirty="0" smtClean="0"/>
              <a:t>ifficult </a:t>
            </a:r>
            <a:r>
              <a:rPr lang="en-US" baseline="0" dirty="0" smtClean="0"/>
              <a:t>to read</a:t>
            </a:r>
          </a:p>
          <a:p>
            <a:pPr lvl="1"/>
            <a:r>
              <a:rPr lang="en-US" dirty="0"/>
              <a:t>T</a:t>
            </a:r>
            <a:r>
              <a:rPr lang="en-US" baseline="0" dirty="0" smtClean="0"/>
              <a:t>akes longer to read  </a:t>
            </a:r>
            <a:endParaRPr lang="en-US" dirty="0"/>
          </a:p>
        </p:txBody>
      </p:sp>
    </p:spTree>
    <p:extLst>
      <p:ext uri="{BB962C8B-B14F-4D97-AF65-F5344CB8AC3E}">
        <p14:creationId xmlns:p14="http://schemas.microsoft.com/office/powerpoint/2010/main" val="3726944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5682" y="2287001"/>
            <a:ext cx="2863518" cy="4342399"/>
          </a:xfrm>
          <a:prstGeom prst="rect">
            <a:avLst/>
          </a:prstGeom>
          <a:ln>
            <a:noFill/>
          </a:ln>
          <a:effectLst>
            <a:softEdge rad="112500"/>
          </a:effectLst>
        </p:spPr>
      </p:pic>
      <p:sp>
        <p:nvSpPr>
          <p:cNvPr id="2" name="Title 1"/>
          <p:cNvSpPr>
            <a:spLocks noGrp="1"/>
          </p:cNvSpPr>
          <p:nvPr>
            <p:ph type="title"/>
          </p:nvPr>
        </p:nvSpPr>
        <p:spPr/>
        <p:txBody>
          <a:bodyPr/>
          <a:lstStyle/>
          <a:p>
            <a:r>
              <a:rPr lang="en-US" dirty="0" smtClean="0"/>
              <a:t>Four Contacts with the World</a:t>
            </a:r>
            <a:endParaRPr lang="en-US" dirty="0"/>
          </a:p>
        </p:txBody>
      </p:sp>
      <p:sp>
        <p:nvSpPr>
          <p:cNvPr id="3" name="Content Placeholder 2"/>
          <p:cNvSpPr>
            <a:spLocks noGrp="1"/>
          </p:cNvSpPr>
          <p:nvPr>
            <p:ph idx="1"/>
          </p:nvPr>
        </p:nvSpPr>
        <p:spPr>
          <a:xfrm>
            <a:off x="457200" y="1646237"/>
            <a:ext cx="8229600" cy="4525963"/>
          </a:xfrm>
        </p:spPr>
        <p:txBody>
          <a:bodyPr/>
          <a:lstStyle/>
          <a:p>
            <a:r>
              <a:rPr lang="en-US" dirty="0" smtClean="0"/>
              <a:t>We are evaluated and classified by these 4 contacts.  </a:t>
            </a:r>
          </a:p>
          <a:p>
            <a:pPr lvl="1"/>
            <a:r>
              <a:rPr lang="en-US" dirty="0" smtClean="0"/>
              <a:t>What we do </a:t>
            </a:r>
          </a:p>
          <a:p>
            <a:pPr lvl="1"/>
            <a:r>
              <a:rPr lang="en-US" dirty="0" smtClean="0"/>
              <a:t>How we look</a:t>
            </a:r>
          </a:p>
          <a:p>
            <a:pPr lvl="1"/>
            <a:r>
              <a:rPr lang="en-US" dirty="0" smtClean="0"/>
              <a:t>What we say</a:t>
            </a:r>
          </a:p>
          <a:p>
            <a:pPr lvl="1"/>
            <a:r>
              <a:rPr lang="en-US" dirty="0" smtClean="0"/>
              <a:t>How we say it</a:t>
            </a:r>
          </a:p>
          <a:p>
            <a:pPr marL="1828800" lvl="4" indent="0">
              <a:spcBef>
                <a:spcPts val="0"/>
              </a:spcBef>
              <a:buNone/>
            </a:pPr>
            <a:r>
              <a:rPr lang="en-US" dirty="0" smtClean="0"/>
              <a:t>~Dale Carnegie (1888 – 1955)</a:t>
            </a:r>
          </a:p>
          <a:p>
            <a:pPr marL="1828800" lvl="4" indent="0">
              <a:spcBef>
                <a:spcPts val="0"/>
              </a:spcBef>
              <a:buNone/>
            </a:pPr>
            <a:r>
              <a:rPr lang="en-US" dirty="0" smtClean="0"/>
              <a:t>   American Educator </a:t>
            </a:r>
          </a:p>
          <a:p>
            <a:endParaRPr lang="en-US" dirty="0"/>
          </a:p>
        </p:txBody>
      </p:sp>
    </p:spTree>
    <p:extLst>
      <p:ext uri="{BB962C8B-B14F-4D97-AF65-F5344CB8AC3E}">
        <p14:creationId xmlns:p14="http://schemas.microsoft.com/office/powerpoint/2010/main" val="692919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Known Studies</a:t>
            </a:r>
            <a:endParaRPr lang="en-US" dirty="0"/>
          </a:p>
        </p:txBody>
      </p:sp>
      <p:sp>
        <p:nvSpPr>
          <p:cNvPr id="3" name="Content Placeholder 2"/>
          <p:cNvSpPr>
            <a:spLocks noGrp="1"/>
          </p:cNvSpPr>
          <p:nvPr>
            <p:ph idx="1"/>
          </p:nvPr>
        </p:nvSpPr>
        <p:spPr/>
        <p:txBody>
          <a:bodyPr>
            <a:normAutofit/>
          </a:bodyPr>
          <a:lstStyle/>
          <a:p>
            <a:r>
              <a:rPr lang="en-US" dirty="0" smtClean="0"/>
              <a:t>Vartabedian, 1971</a:t>
            </a:r>
          </a:p>
          <a:p>
            <a:pPr lvl="1"/>
            <a:r>
              <a:rPr lang="en-US" dirty="0" smtClean="0"/>
              <a:t>Searching for words is faster with uppercase characters, but reading of continuous text is slower.</a:t>
            </a:r>
          </a:p>
          <a:p>
            <a:r>
              <a:rPr lang="en-US" dirty="0" smtClean="0"/>
              <a:t>Nes, 1986</a:t>
            </a:r>
          </a:p>
          <a:p>
            <a:pPr lvl="1"/>
            <a:r>
              <a:rPr lang="en-US" dirty="0" smtClean="0"/>
              <a:t>Interline masking is greater with uppercase.</a:t>
            </a:r>
          </a:p>
          <a:p>
            <a:r>
              <a:rPr lang="en-US" dirty="0" smtClean="0"/>
              <a:t>Rudnicky &amp; Kolers, 1984</a:t>
            </a:r>
          </a:p>
          <a:p>
            <a:pPr lvl="1"/>
            <a:r>
              <a:rPr lang="en-US" dirty="0" smtClean="0"/>
              <a:t>Lowercase enhances reading efficiency because word shape is helpful in word recognition</a:t>
            </a:r>
            <a:endParaRPr lang="en-US" dirty="0"/>
          </a:p>
        </p:txBody>
      </p:sp>
    </p:spTree>
    <p:extLst>
      <p:ext uri="{BB962C8B-B14F-4D97-AF65-F5344CB8AC3E}">
        <p14:creationId xmlns:p14="http://schemas.microsoft.com/office/powerpoint/2010/main" val="14619501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Reply to All:</a:t>
            </a:r>
            <a:endParaRPr lang="en-US" dirty="0"/>
          </a:p>
        </p:txBody>
      </p:sp>
      <p:sp>
        <p:nvSpPr>
          <p:cNvPr id="3" name="Content Placeholder 2"/>
          <p:cNvSpPr>
            <a:spLocks noGrp="1"/>
          </p:cNvSpPr>
          <p:nvPr>
            <p:ph idx="1"/>
          </p:nvPr>
        </p:nvSpPr>
        <p:spPr/>
        <p:txBody>
          <a:bodyPr/>
          <a:lstStyle/>
          <a:p>
            <a:r>
              <a:rPr lang="en-US" dirty="0" smtClean="0"/>
              <a:t>Use with discretion! </a:t>
            </a:r>
          </a:p>
          <a:p>
            <a:pPr lvl="1"/>
            <a:r>
              <a:rPr lang="en-US" dirty="0"/>
              <a:t>You need to carefully think about whether “all” really need to be aware of your reply to conduct business. </a:t>
            </a:r>
            <a:r>
              <a:rPr lang="en-US" dirty="0" smtClean="0"/>
              <a:t> </a:t>
            </a:r>
            <a:endParaRPr lang="en-US" dirty="0"/>
          </a:p>
        </p:txBody>
      </p:sp>
    </p:spTree>
    <p:extLst>
      <p:ext uri="{BB962C8B-B14F-4D97-AF65-F5344CB8AC3E}">
        <p14:creationId xmlns:p14="http://schemas.microsoft.com/office/powerpoint/2010/main" val="2566705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Formatting: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Refrain from using any formatting</a:t>
            </a:r>
          </a:p>
          <a:p>
            <a:pPr lvl="1"/>
            <a:r>
              <a:rPr lang="en-US" dirty="0" smtClean="0"/>
              <a:t>Spam </a:t>
            </a:r>
            <a:r>
              <a:rPr lang="en-US" dirty="0"/>
              <a:t>filtering </a:t>
            </a:r>
            <a:endParaRPr lang="en-US" dirty="0" smtClean="0"/>
          </a:p>
          <a:p>
            <a:pPr lvl="2"/>
            <a:r>
              <a:rPr lang="en-US" dirty="0" smtClean="0"/>
              <a:t>the </a:t>
            </a:r>
            <a:r>
              <a:rPr lang="en-US" dirty="0"/>
              <a:t>more formatting or embedded images that higher the chance that your e-mail could be blocked as </a:t>
            </a:r>
            <a:r>
              <a:rPr lang="en-US" dirty="0" err="1"/>
              <a:t>spammy</a:t>
            </a:r>
            <a:r>
              <a:rPr lang="en-US" dirty="0"/>
              <a:t>. </a:t>
            </a:r>
          </a:p>
          <a:p>
            <a:pPr lvl="1"/>
            <a:r>
              <a:rPr lang="en-US" dirty="0" smtClean="0"/>
              <a:t>Font selection</a:t>
            </a:r>
          </a:p>
          <a:p>
            <a:pPr lvl="2"/>
            <a:r>
              <a:rPr lang="en-US" dirty="0" smtClean="0"/>
              <a:t>Even </a:t>
            </a:r>
            <a:r>
              <a:rPr lang="en-US" dirty="0"/>
              <a:t>something as simple as using a different font makes your e-mail’s display contingent upon the recipient having that specific font on their system or it defaults to their designated default font</a:t>
            </a:r>
            <a:r>
              <a:rPr lang="en-US" dirty="0" smtClean="0"/>
              <a:t>.</a:t>
            </a:r>
          </a:p>
          <a:p>
            <a:pPr lvl="2"/>
            <a:r>
              <a:rPr lang="en-US" dirty="0" smtClean="0"/>
              <a:t>Recipient </a:t>
            </a:r>
            <a:r>
              <a:rPr lang="en-US" dirty="0"/>
              <a:t>may not have their e-mail program configured in such a way as to display your formatting the way it appears on your system – if at all.</a:t>
            </a:r>
          </a:p>
          <a:p>
            <a:r>
              <a:rPr lang="en-US" dirty="0" smtClean="0"/>
              <a:t> </a:t>
            </a:r>
            <a:endParaRPr lang="en-US" dirty="0"/>
          </a:p>
        </p:txBody>
      </p:sp>
    </p:spTree>
    <p:extLst>
      <p:ext uri="{BB962C8B-B14F-4D97-AF65-F5344CB8AC3E}">
        <p14:creationId xmlns:p14="http://schemas.microsoft.com/office/powerpoint/2010/main" val="41660710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a:t>
            </a:r>
            <a:endParaRPr lang="en-US" dirty="0"/>
          </a:p>
        </p:txBody>
      </p:sp>
      <p:sp>
        <p:nvSpPr>
          <p:cNvPr id="3" name="Content Placeholder 2"/>
          <p:cNvSpPr>
            <a:spLocks noGrp="1"/>
          </p:cNvSpPr>
          <p:nvPr>
            <p:ph idx="1"/>
          </p:nvPr>
        </p:nvSpPr>
        <p:spPr/>
        <p:txBody>
          <a:bodyPr>
            <a:normAutofit lnSpcReduction="10000"/>
          </a:bodyPr>
          <a:lstStyle/>
          <a:p>
            <a:r>
              <a:rPr lang="en-US" dirty="0"/>
              <a:t>How do you address your new contacts? </a:t>
            </a:r>
          </a:p>
          <a:p>
            <a:pPr lvl="1"/>
            <a:r>
              <a:rPr lang="en-US" dirty="0"/>
              <a:t>A</a:t>
            </a:r>
            <a:r>
              <a:rPr lang="en-US" dirty="0" smtClean="0"/>
              <a:t>ssume </a:t>
            </a:r>
            <a:r>
              <a:rPr lang="en-US" dirty="0">
                <a:hlinkClick r:id="rId3"/>
              </a:rPr>
              <a:t>the highest level of courtesy</a:t>
            </a:r>
            <a:r>
              <a:rPr lang="en-US" dirty="0" smtClean="0"/>
              <a:t>:</a:t>
            </a:r>
          </a:p>
          <a:p>
            <a:pPr lvl="2"/>
            <a:r>
              <a:rPr lang="en-US" dirty="0" smtClean="0"/>
              <a:t> </a:t>
            </a:r>
            <a:r>
              <a:rPr lang="en-US" dirty="0"/>
              <a:t>Hello, Mr. Anderson, Dear Ms. Jones, Dr. Osborne, </a:t>
            </a:r>
            <a:r>
              <a:rPr lang="en-US" dirty="0" smtClean="0"/>
              <a:t>etc.</a:t>
            </a:r>
          </a:p>
          <a:p>
            <a:pPr lvl="1"/>
            <a:r>
              <a:rPr lang="en-US" dirty="0" smtClean="0"/>
              <a:t>Until </a:t>
            </a:r>
            <a:r>
              <a:rPr lang="en-US" dirty="0"/>
              <a:t>your new contact states, “call me Andy” or “you can call me Diane”. </a:t>
            </a:r>
            <a:endParaRPr lang="en-US" dirty="0" smtClean="0"/>
          </a:p>
          <a:p>
            <a:pPr lvl="1"/>
            <a:endParaRPr lang="en-US" sz="1800" dirty="0" smtClean="0"/>
          </a:p>
          <a:p>
            <a:r>
              <a:rPr lang="en-US" dirty="0" smtClean="0"/>
              <a:t>Most </a:t>
            </a:r>
            <a:r>
              <a:rPr lang="en-US" dirty="0"/>
              <a:t>business people do not mind being called by their first </a:t>
            </a:r>
            <a:r>
              <a:rPr lang="en-US" dirty="0" smtClean="0"/>
              <a:t>name</a:t>
            </a:r>
          </a:p>
          <a:p>
            <a:pPr lvl="2"/>
            <a:r>
              <a:rPr lang="en-US" dirty="0" smtClean="0"/>
              <a:t>However</a:t>
            </a:r>
            <a:r>
              <a:rPr lang="en-US" dirty="0"/>
              <a:t>, in a global economy that can be perceived as taking premature liberties in the relationship if used too soon.</a:t>
            </a:r>
          </a:p>
          <a:p>
            <a:endParaRPr lang="en-US" dirty="0"/>
          </a:p>
        </p:txBody>
      </p:sp>
    </p:spTree>
    <p:extLst>
      <p:ext uri="{BB962C8B-B14F-4D97-AF65-F5344CB8AC3E}">
        <p14:creationId xmlns:p14="http://schemas.microsoft.com/office/powerpoint/2010/main" val="39692728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Attachments:</a:t>
            </a:r>
            <a:endParaRPr lang="en-US" dirty="0"/>
          </a:p>
        </p:txBody>
      </p:sp>
      <p:sp>
        <p:nvSpPr>
          <p:cNvPr id="3" name="Content Placeholder 2"/>
          <p:cNvSpPr>
            <a:spLocks noGrp="1"/>
          </p:cNvSpPr>
          <p:nvPr>
            <p:ph idx="1"/>
          </p:nvPr>
        </p:nvSpPr>
        <p:spPr/>
        <p:txBody>
          <a:bodyPr>
            <a:normAutofit/>
          </a:bodyPr>
          <a:lstStyle/>
          <a:p>
            <a:r>
              <a:rPr lang="en-US" dirty="0" smtClean="0"/>
              <a:t>Large files can fill up inbox</a:t>
            </a:r>
          </a:p>
          <a:p>
            <a:pPr lvl="1"/>
            <a:r>
              <a:rPr lang="en-US" dirty="0" smtClean="0"/>
              <a:t>Can cause business </a:t>
            </a:r>
            <a:r>
              <a:rPr lang="en-US" dirty="0"/>
              <a:t>correspondence to bounce as </a:t>
            </a:r>
            <a:r>
              <a:rPr lang="en-US" dirty="0" smtClean="0"/>
              <a:t>undeliverable on their email account.</a:t>
            </a:r>
          </a:p>
          <a:p>
            <a:pPr lvl="1"/>
            <a:r>
              <a:rPr lang="en-US" dirty="0" smtClean="0"/>
              <a:t>Never </a:t>
            </a:r>
            <a:r>
              <a:rPr lang="en-US" dirty="0"/>
              <a:t>assume your potential customers have the software you do to open any file you may arbitrarily send</a:t>
            </a:r>
            <a:r>
              <a:rPr lang="en-US" dirty="0" smtClean="0"/>
              <a:t>.</a:t>
            </a:r>
          </a:p>
          <a:p>
            <a:r>
              <a:rPr lang="en-US" dirty="0" smtClean="0"/>
              <a:t>PDF - </a:t>
            </a:r>
            <a:r>
              <a:rPr lang="en-US" b="1" dirty="0"/>
              <a:t>Portable Document Format</a:t>
            </a:r>
            <a:r>
              <a:rPr lang="en-US" dirty="0"/>
              <a:t>(</a:t>
            </a:r>
            <a:r>
              <a:rPr lang="en-US" b="1" dirty="0"/>
              <a:t>PDF</a:t>
            </a:r>
            <a:r>
              <a:rPr lang="en-US" dirty="0"/>
              <a:t>) </a:t>
            </a:r>
            <a:endParaRPr lang="en-US" dirty="0" smtClean="0"/>
          </a:p>
          <a:p>
            <a:pPr lvl="1"/>
            <a:r>
              <a:rPr lang="en-US" dirty="0" smtClean="0"/>
              <a:t>open </a:t>
            </a:r>
            <a:r>
              <a:rPr lang="en-US" dirty="0"/>
              <a:t>standard for electronic document exchange.</a:t>
            </a:r>
            <a:endParaRPr lang="en-US" dirty="0"/>
          </a:p>
          <a:p>
            <a:endParaRPr lang="en-US" dirty="0" smtClean="0"/>
          </a:p>
          <a:p>
            <a:endParaRPr lang="en-US" i="1" dirty="0" smtClean="0"/>
          </a:p>
          <a:p>
            <a:endParaRPr lang="en-US" dirty="0"/>
          </a:p>
        </p:txBody>
      </p:sp>
    </p:spTree>
    <p:extLst>
      <p:ext uri="{BB962C8B-B14F-4D97-AF65-F5344CB8AC3E}">
        <p14:creationId xmlns:p14="http://schemas.microsoft.com/office/powerpoint/2010/main" val="1487146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Previous Email Correspondence</a:t>
            </a:r>
            <a:endParaRPr lang="en-US" dirty="0"/>
          </a:p>
        </p:txBody>
      </p:sp>
      <p:sp>
        <p:nvSpPr>
          <p:cNvPr id="3" name="Content Placeholder 2"/>
          <p:cNvSpPr>
            <a:spLocks noGrp="1"/>
          </p:cNvSpPr>
          <p:nvPr>
            <p:ph idx="1"/>
          </p:nvPr>
        </p:nvSpPr>
        <p:spPr/>
        <p:txBody>
          <a:bodyPr/>
          <a:lstStyle/>
          <a:p>
            <a:r>
              <a:rPr lang="en-US" dirty="0" smtClean="0"/>
              <a:t>Gives perception of being lazy.  </a:t>
            </a:r>
          </a:p>
          <a:p>
            <a:r>
              <a:rPr lang="en-US" dirty="0" smtClean="0"/>
              <a:t>Always start a new email </a:t>
            </a:r>
          </a:p>
          <a:p>
            <a:pPr lvl="1"/>
            <a:r>
              <a:rPr lang="en-US" dirty="0" smtClean="0"/>
              <a:t>Add contacts to your address book so they can be added to new email with 1 click.  </a:t>
            </a:r>
            <a:endParaRPr lang="en-US" dirty="0"/>
          </a:p>
        </p:txBody>
      </p:sp>
    </p:spTree>
    <p:extLst>
      <p:ext uri="{BB962C8B-B14F-4D97-AF65-F5344CB8AC3E}">
        <p14:creationId xmlns:p14="http://schemas.microsoft.com/office/powerpoint/2010/main" val="28109566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 Promptly:</a:t>
            </a:r>
            <a:endParaRPr lang="en-US" dirty="0"/>
          </a:p>
        </p:txBody>
      </p:sp>
      <p:sp>
        <p:nvSpPr>
          <p:cNvPr id="3" name="Content Placeholder 2"/>
          <p:cNvSpPr>
            <a:spLocks noGrp="1"/>
          </p:cNvSpPr>
          <p:nvPr>
            <p:ph idx="1"/>
          </p:nvPr>
        </p:nvSpPr>
        <p:spPr/>
        <p:txBody>
          <a:bodyPr/>
          <a:lstStyle/>
          <a:p>
            <a:r>
              <a:rPr lang="en-US" dirty="0" smtClean="0"/>
              <a:t>Respond to Business Communications as Quickly as Possible</a:t>
            </a:r>
          </a:p>
          <a:p>
            <a:pPr lvl="1"/>
            <a:r>
              <a:rPr lang="en-US" dirty="0" smtClean="0"/>
              <a:t>Customer Service Issue</a:t>
            </a:r>
          </a:p>
          <a:p>
            <a:pPr lvl="1"/>
            <a:r>
              <a:rPr lang="en-US" dirty="0" smtClean="0"/>
              <a:t>Failure to do so can be perceived as:</a:t>
            </a:r>
          </a:p>
          <a:p>
            <a:pPr lvl="2"/>
            <a:r>
              <a:rPr lang="en-US" dirty="0" smtClean="0"/>
              <a:t>Unorganized</a:t>
            </a:r>
          </a:p>
          <a:p>
            <a:pPr lvl="2"/>
            <a:r>
              <a:rPr lang="en-US" dirty="0" smtClean="0"/>
              <a:t>Uncaring</a:t>
            </a:r>
          </a:p>
          <a:p>
            <a:pPr lvl="2"/>
            <a:r>
              <a:rPr lang="en-US" dirty="0" smtClean="0"/>
              <a:t>Inefficient and not on the ball</a:t>
            </a:r>
            <a:endParaRPr lang="en-US" dirty="0"/>
          </a:p>
        </p:txBody>
      </p:sp>
    </p:spTree>
    <p:extLst>
      <p:ext uri="{BB962C8B-B14F-4D97-AF65-F5344CB8AC3E}">
        <p14:creationId xmlns:p14="http://schemas.microsoft.com/office/powerpoint/2010/main" val="36531082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Down Edit Your Replies:  </a:t>
            </a:r>
            <a:endParaRPr lang="en-US" dirty="0"/>
          </a:p>
        </p:txBody>
      </p:sp>
      <p:sp>
        <p:nvSpPr>
          <p:cNvPr id="3" name="Content Placeholder 2"/>
          <p:cNvSpPr>
            <a:spLocks noGrp="1"/>
          </p:cNvSpPr>
          <p:nvPr>
            <p:ph idx="1"/>
          </p:nvPr>
        </p:nvSpPr>
        <p:spPr/>
        <p:txBody>
          <a:bodyPr/>
          <a:lstStyle/>
          <a:p>
            <a:r>
              <a:rPr lang="en-US" dirty="0" smtClean="0"/>
              <a:t>Do Not Just Hit Reply and Start Typing</a:t>
            </a:r>
          </a:p>
          <a:p>
            <a:pPr lvl="1"/>
            <a:r>
              <a:rPr lang="en-US" dirty="0"/>
              <a:t>Removing parts of the previous </a:t>
            </a:r>
            <a:r>
              <a:rPr lang="en-US" dirty="0" smtClean="0"/>
              <a:t>e-mail and signature files </a:t>
            </a:r>
          </a:p>
          <a:p>
            <a:pPr lvl="2"/>
            <a:r>
              <a:rPr lang="en-US" dirty="0" smtClean="0"/>
              <a:t>removes </a:t>
            </a:r>
            <a:r>
              <a:rPr lang="en-US" dirty="0"/>
              <a:t>the clutter. </a:t>
            </a:r>
            <a:endParaRPr lang="en-US" dirty="0" smtClean="0"/>
          </a:p>
          <a:p>
            <a:pPr lvl="2"/>
            <a:r>
              <a:rPr lang="en-US" dirty="0" smtClean="0"/>
              <a:t>keeps </a:t>
            </a:r>
            <a:r>
              <a:rPr lang="en-US" dirty="0"/>
              <a:t>the conversation on track with fewer misunderstandings.</a:t>
            </a:r>
          </a:p>
          <a:p>
            <a:pPr lvl="1"/>
            <a:endParaRPr lang="en-US" dirty="0"/>
          </a:p>
        </p:txBody>
      </p:sp>
    </p:spTree>
    <p:extLst>
      <p:ext uri="{BB962C8B-B14F-4D97-AF65-F5344CB8AC3E}">
        <p14:creationId xmlns:p14="http://schemas.microsoft.com/office/powerpoint/2010/main" val="8684501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Copyrighted</a:t>
            </a:r>
            <a:endParaRPr lang="en-US" dirty="0"/>
          </a:p>
        </p:txBody>
      </p:sp>
      <p:sp>
        <p:nvSpPr>
          <p:cNvPr id="3" name="Content Placeholder 2"/>
          <p:cNvSpPr>
            <a:spLocks noGrp="1"/>
          </p:cNvSpPr>
          <p:nvPr>
            <p:ph idx="1"/>
          </p:nvPr>
        </p:nvSpPr>
        <p:spPr/>
        <p:txBody>
          <a:bodyPr>
            <a:normAutofit/>
          </a:bodyPr>
          <a:lstStyle/>
          <a:p>
            <a:r>
              <a:rPr lang="en-US" dirty="0"/>
              <a:t>A</a:t>
            </a:r>
            <a:r>
              <a:rPr lang="en-US" dirty="0" smtClean="0"/>
              <a:t>ll private email is copyrighted </a:t>
            </a:r>
          </a:p>
          <a:p>
            <a:pPr lvl="1"/>
            <a:r>
              <a:rPr lang="en-US" dirty="0" smtClean="0"/>
              <a:t>If you post private email to a public list or forum or forward it to an outside party; you must include the author’s permission to post material.  </a:t>
            </a:r>
          </a:p>
          <a:p>
            <a:r>
              <a:rPr lang="en-US" dirty="0" smtClean="0"/>
              <a:t>Not doing so can</a:t>
            </a:r>
          </a:p>
          <a:p>
            <a:pPr lvl="1"/>
            <a:r>
              <a:rPr lang="en-US" dirty="0" smtClean="0"/>
              <a:t> legal jeopardy </a:t>
            </a:r>
          </a:p>
          <a:p>
            <a:pPr lvl="1"/>
            <a:r>
              <a:rPr lang="en-US" dirty="0" smtClean="0"/>
              <a:t>In trouble with your friends </a:t>
            </a:r>
            <a:endParaRPr lang="en-US" dirty="0"/>
          </a:p>
        </p:txBody>
      </p:sp>
    </p:spTree>
    <p:extLst>
      <p:ext uri="{BB962C8B-B14F-4D97-AF65-F5344CB8AC3E}">
        <p14:creationId xmlns:p14="http://schemas.microsoft.com/office/powerpoint/2010/main" val="188657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Courtesy:  </a:t>
            </a:r>
            <a:endParaRPr lang="en-US" dirty="0"/>
          </a:p>
        </p:txBody>
      </p:sp>
      <p:sp>
        <p:nvSpPr>
          <p:cNvPr id="3" name="Content Placeholder 2"/>
          <p:cNvSpPr>
            <a:spLocks noGrp="1"/>
          </p:cNvSpPr>
          <p:nvPr>
            <p:ph idx="1"/>
          </p:nvPr>
        </p:nvSpPr>
        <p:spPr>
          <a:xfrm>
            <a:off x="457200" y="1775191"/>
            <a:ext cx="8229600" cy="4854209"/>
          </a:xfrm>
        </p:spPr>
        <p:txBody>
          <a:bodyPr>
            <a:normAutofit fontScale="77500" lnSpcReduction="20000"/>
          </a:bodyPr>
          <a:lstStyle/>
          <a:p>
            <a:r>
              <a:rPr lang="en-US" dirty="0">
                <a:hlinkClick r:id="rId3"/>
              </a:rPr>
              <a:t>Hello, Hi, Good Day</a:t>
            </a:r>
            <a:r>
              <a:rPr lang="en-US" dirty="0"/>
              <a:t>, </a:t>
            </a:r>
            <a:r>
              <a:rPr lang="en-US" dirty="0">
                <a:hlinkClick r:id="rId4"/>
              </a:rPr>
              <a:t>Thank You, Sincerely, Best Regards</a:t>
            </a:r>
            <a:r>
              <a:rPr lang="en-US" dirty="0"/>
              <a:t>. </a:t>
            </a:r>
            <a:endParaRPr lang="en-US" dirty="0" smtClean="0"/>
          </a:p>
          <a:p>
            <a:pPr lvl="1"/>
            <a:r>
              <a:rPr lang="en-US" dirty="0" smtClean="0"/>
              <a:t>staple </a:t>
            </a:r>
            <a:r>
              <a:rPr lang="en-US" dirty="0"/>
              <a:t>of professional business communications </a:t>
            </a:r>
            <a:endParaRPr lang="en-US" dirty="0" smtClean="0"/>
          </a:p>
          <a:p>
            <a:pPr lvl="1"/>
            <a:r>
              <a:rPr lang="en-US" dirty="0" smtClean="0"/>
              <a:t>should </a:t>
            </a:r>
            <a:r>
              <a:rPr lang="en-US" dirty="0"/>
              <a:t>also be used in your business e-mail communications. </a:t>
            </a:r>
            <a:endParaRPr lang="en-US" dirty="0" smtClean="0"/>
          </a:p>
          <a:p>
            <a:pPr lvl="1"/>
            <a:r>
              <a:rPr lang="en-US" dirty="0" smtClean="0"/>
              <a:t>Always </a:t>
            </a:r>
            <a:r>
              <a:rPr lang="en-US" dirty="0"/>
              <a:t>include a salutation and sign off that includes your name with every e-mail. </a:t>
            </a:r>
            <a:endParaRPr lang="en-US" dirty="0" smtClean="0"/>
          </a:p>
          <a:p>
            <a:pPr lvl="2"/>
            <a:r>
              <a:rPr lang="en-US" dirty="0" smtClean="0"/>
              <a:t>Think </a:t>
            </a:r>
            <a:r>
              <a:rPr lang="en-US" dirty="0"/>
              <a:t>business letterhead.</a:t>
            </a:r>
          </a:p>
          <a:p>
            <a:r>
              <a:rPr lang="en-US" dirty="0" smtClean="0">
                <a:hlinkClick r:id="rId5"/>
              </a:rPr>
              <a:t>Type </a:t>
            </a:r>
            <a:r>
              <a:rPr lang="en-US" dirty="0">
                <a:hlinkClick r:id="rId5"/>
              </a:rPr>
              <a:t>in full sentences</a:t>
            </a:r>
            <a:r>
              <a:rPr lang="en-US" dirty="0"/>
              <a:t> with proper sentence structure. </a:t>
            </a:r>
            <a:endParaRPr lang="en-US" dirty="0" smtClean="0"/>
          </a:p>
          <a:p>
            <a:pPr lvl="1"/>
            <a:r>
              <a:rPr lang="en-US" dirty="0" smtClean="0">
                <a:hlinkClick r:id="rId6"/>
              </a:rPr>
              <a:t>Not </a:t>
            </a:r>
            <a:r>
              <a:rPr lang="en-US" dirty="0">
                <a:hlinkClick r:id="rId6"/>
              </a:rPr>
              <a:t>all caps; not all small case</a:t>
            </a:r>
            <a:r>
              <a:rPr lang="en-US" dirty="0"/>
              <a:t>. Proper capitalization and punctuation are a must! </a:t>
            </a:r>
            <a:endParaRPr lang="en-US" dirty="0" smtClean="0"/>
          </a:p>
          <a:p>
            <a:pPr lvl="1"/>
            <a:r>
              <a:rPr lang="en-US" dirty="0" smtClean="0"/>
              <a:t>All </a:t>
            </a:r>
            <a:r>
              <a:rPr lang="en-US" dirty="0"/>
              <a:t>caps or all small case </a:t>
            </a:r>
            <a:r>
              <a:rPr lang="en-US" dirty="0" smtClean="0"/>
              <a:t>indicates: </a:t>
            </a:r>
          </a:p>
          <a:p>
            <a:pPr lvl="2"/>
            <a:r>
              <a:rPr lang="en-US" dirty="0" smtClean="0"/>
              <a:t>Lack </a:t>
            </a:r>
            <a:r>
              <a:rPr lang="en-US" dirty="0"/>
              <a:t>of </a:t>
            </a:r>
            <a:r>
              <a:rPr lang="en-US" dirty="0" smtClean="0"/>
              <a:t>education</a:t>
            </a:r>
          </a:p>
          <a:p>
            <a:pPr lvl="2"/>
            <a:r>
              <a:rPr lang="en-US" dirty="0" smtClean="0"/>
              <a:t>Lack Technological  business </a:t>
            </a:r>
            <a:r>
              <a:rPr lang="en-US" dirty="0"/>
              <a:t>savvy </a:t>
            </a:r>
          </a:p>
          <a:p>
            <a:pPr lvl="2"/>
            <a:r>
              <a:rPr lang="en-US" dirty="0" smtClean="0"/>
              <a:t>Laziness.</a:t>
            </a:r>
          </a:p>
          <a:p>
            <a:pPr lvl="1"/>
            <a:r>
              <a:rPr lang="en-US" dirty="0" smtClean="0"/>
              <a:t> </a:t>
            </a:r>
            <a:r>
              <a:rPr lang="en-US" dirty="0"/>
              <a:t>None of which is positive for instilling confidence or encouraging others to want to do business with you.</a:t>
            </a:r>
          </a:p>
          <a:p>
            <a:endParaRPr lang="en-US" dirty="0"/>
          </a:p>
        </p:txBody>
      </p:sp>
    </p:spTree>
    <p:extLst>
      <p:ext uri="{BB962C8B-B14F-4D97-AF65-F5344CB8AC3E}">
        <p14:creationId xmlns:p14="http://schemas.microsoft.com/office/powerpoint/2010/main" val="3807360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Snail Mail vs. Email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4929350"/>
              </p:ext>
            </p:extLst>
          </p:nvPr>
        </p:nvGraphicFramePr>
        <p:xfrm>
          <a:off x="829187" y="1559579"/>
          <a:ext cx="7662864" cy="4084320"/>
        </p:xfrm>
        <a:graphic>
          <a:graphicData uri="http://schemas.openxmlformats.org/drawingml/2006/table">
            <a:tbl>
              <a:tblPr firstRow="1" bandRow="1">
                <a:tableStyleId>{5C22544A-7EE6-4342-B048-85BDC9FD1C3A}</a:tableStyleId>
              </a:tblPr>
              <a:tblGrid>
                <a:gridCol w="1430249"/>
                <a:gridCol w="2490596"/>
                <a:gridCol w="3742019"/>
              </a:tblGrid>
              <a:tr h="370840">
                <a:tc>
                  <a:txBody>
                    <a:bodyPr/>
                    <a:lstStyle/>
                    <a:p>
                      <a:endParaRPr lang="en-US" sz="2800" dirty="0"/>
                    </a:p>
                  </a:txBody>
                  <a:tcPr/>
                </a:tc>
                <a:tc>
                  <a:txBody>
                    <a:bodyPr/>
                    <a:lstStyle/>
                    <a:p>
                      <a:r>
                        <a:rPr lang="en-US" sz="2800" b="1" dirty="0" smtClean="0">
                          <a:solidFill>
                            <a:srgbClr val="FF6600"/>
                          </a:solidFill>
                        </a:rPr>
                        <a:t>Snail Mail</a:t>
                      </a:r>
                      <a:endParaRPr lang="en-US" sz="2800" b="1" dirty="0">
                        <a:solidFill>
                          <a:srgbClr val="FF6600"/>
                        </a:solidFill>
                      </a:endParaRPr>
                    </a:p>
                  </a:txBody>
                  <a:tcPr/>
                </a:tc>
                <a:tc>
                  <a:txBody>
                    <a:bodyPr/>
                    <a:lstStyle/>
                    <a:p>
                      <a:r>
                        <a:rPr lang="en-US" sz="2800" b="1" kern="1200" dirty="0" smtClean="0">
                          <a:solidFill>
                            <a:srgbClr val="FF6600"/>
                          </a:solidFill>
                          <a:latin typeface="+mn-lt"/>
                          <a:ea typeface="+mn-ea"/>
                          <a:cs typeface="+mn-cs"/>
                        </a:rPr>
                        <a:t>Email</a:t>
                      </a:r>
                      <a:endParaRPr lang="en-US" sz="2800" b="1" kern="1200" dirty="0">
                        <a:solidFill>
                          <a:srgbClr val="FF6600"/>
                        </a:solidFill>
                        <a:latin typeface="+mn-lt"/>
                        <a:ea typeface="+mn-ea"/>
                        <a:cs typeface="+mn-cs"/>
                      </a:endParaRPr>
                    </a:p>
                  </a:txBody>
                  <a:tcPr>
                    <a:lnR w="12700" cap="flat" cmpd="sng" algn="ctr">
                      <a:solidFill>
                        <a:scrgbClr r="0" g="0" b="0"/>
                      </a:solidFill>
                      <a:prstDash val="solid"/>
                      <a:round/>
                      <a:headEnd type="none" w="med" len="med"/>
                      <a:tailEnd type="none" w="med" len="med"/>
                    </a:lnR>
                  </a:tcPr>
                </a:tc>
              </a:tr>
              <a:tr h="370840">
                <a:tc>
                  <a:txBody>
                    <a:bodyPr/>
                    <a:lstStyle/>
                    <a:p>
                      <a:r>
                        <a:rPr lang="en-US" dirty="0" smtClean="0"/>
                        <a:t>Address</a:t>
                      </a:r>
                      <a:endParaRPr lang="en-US" dirty="0"/>
                    </a:p>
                  </a:txBody>
                  <a:tcPr/>
                </a:tc>
                <a:tc>
                  <a:txBody>
                    <a:bodyPr/>
                    <a:lstStyle/>
                    <a:p>
                      <a:r>
                        <a:rPr lang="en-US" dirty="0" smtClean="0"/>
                        <a:t>Michelle Garcia</a:t>
                      </a:r>
                    </a:p>
                    <a:p>
                      <a:r>
                        <a:rPr lang="en-US" dirty="0" smtClean="0"/>
                        <a:t>202 Cedar Lane </a:t>
                      </a:r>
                    </a:p>
                    <a:p>
                      <a:r>
                        <a:rPr lang="en-US" dirty="0" smtClean="0"/>
                        <a:t>Raleigh, NC 27601</a:t>
                      </a:r>
                      <a:endParaRPr lang="en-US" dirty="0"/>
                    </a:p>
                  </a:txBody>
                  <a:tcPr/>
                </a:tc>
                <a:tc>
                  <a:txBody>
                    <a:bodyPr/>
                    <a:lstStyle/>
                    <a:p>
                      <a:endParaRPr lang="en-US" dirty="0" smtClean="0"/>
                    </a:p>
                    <a:p>
                      <a:r>
                        <a:rPr lang="en-US" dirty="0" smtClean="0"/>
                        <a:t>mgarcia212@yahoo.com</a:t>
                      </a:r>
                      <a:endParaRPr lang="en-US" dirty="0"/>
                    </a:p>
                  </a:txBody>
                  <a:tcPr>
                    <a:lnR w="12700" cap="flat" cmpd="sng" algn="ctr">
                      <a:solidFill>
                        <a:scrgbClr r="0" g="0" b="0"/>
                      </a:solidFill>
                      <a:prstDash val="solid"/>
                      <a:round/>
                      <a:headEnd type="none" w="med" len="med"/>
                      <a:tailEnd type="none" w="med" len="med"/>
                    </a:lnR>
                  </a:tcPr>
                </a:tc>
              </a:tr>
              <a:tr h="370840">
                <a:tc>
                  <a:txBody>
                    <a:bodyPr/>
                    <a:lstStyle/>
                    <a:p>
                      <a:r>
                        <a:rPr lang="en-US" dirty="0" smtClean="0"/>
                        <a:t>Delivery </a:t>
                      </a:r>
                      <a:endParaRPr lang="en-US" dirty="0"/>
                    </a:p>
                  </a:txBody>
                  <a:tcPr/>
                </a:tc>
                <a:tc>
                  <a:txBody>
                    <a:bodyPr/>
                    <a:lstStyle/>
                    <a:p>
                      <a:r>
                        <a:rPr lang="en-US" dirty="0" smtClean="0"/>
                        <a:t>Your envelop or package is delivered</a:t>
                      </a:r>
                      <a:r>
                        <a:rPr lang="en-US" baseline="0" dirty="0" smtClean="0"/>
                        <a:t> by a mail carrier</a:t>
                      </a:r>
                    </a:p>
                    <a:p>
                      <a:r>
                        <a:rPr lang="en-US" baseline="0" dirty="0" smtClean="0"/>
                        <a:t>Received in a home email box or PO box</a:t>
                      </a:r>
                      <a:endParaRPr lang="en-US" dirty="0"/>
                    </a:p>
                  </a:txBody>
                  <a:tcPr/>
                </a:tc>
                <a:tc>
                  <a:txBody>
                    <a:bodyPr/>
                    <a:lstStyle/>
                    <a:p>
                      <a:r>
                        <a:rPr lang="en-US" dirty="0" smtClean="0"/>
                        <a:t>Digital Message is delivered electronically across</a:t>
                      </a:r>
                      <a:r>
                        <a:rPr lang="en-US" baseline="0" dirty="0" smtClean="0"/>
                        <a:t> the Internet through various servers</a:t>
                      </a:r>
                    </a:p>
                    <a:p>
                      <a:r>
                        <a:rPr lang="en-US" baseline="0" dirty="0" smtClean="0"/>
                        <a:t>Received online in the inbox of your email service provider</a:t>
                      </a:r>
                      <a:endParaRPr lang="en-US" dirty="0"/>
                    </a:p>
                  </a:txBody>
                  <a:tcPr>
                    <a:lnR w="12700" cap="flat" cmpd="sng" algn="ctr">
                      <a:solidFill>
                        <a:scrgbClr r="0" g="0" b="0"/>
                      </a:solidFill>
                      <a:prstDash val="solid"/>
                      <a:round/>
                      <a:headEnd type="none" w="med" len="med"/>
                      <a:tailEnd type="none" w="med" len="med"/>
                    </a:lnR>
                  </a:tcPr>
                </a:tc>
              </a:tr>
              <a:tr h="370840">
                <a:tc>
                  <a:txBody>
                    <a:bodyPr/>
                    <a:lstStyle/>
                    <a:p>
                      <a:r>
                        <a:rPr lang="en-US" dirty="0" smtClean="0"/>
                        <a:t>Time</a:t>
                      </a:r>
                      <a:endParaRPr lang="en-US" dirty="0"/>
                    </a:p>
                  </a:txBody>
                  <a:tcPr/>
                </a:tc>
                <a:tc>
                  <a:txBody>
                    <a:bodyPr/>
                    <a:lstStyle/>
                    <a:p>
                      <a:r>
                        <a:rPr lang="en-US" dirty="0" smtClean="0"/>
                        <a:t>Average of 2 days</a:t>
                      </a:r>
                      <a:r>
                        <a:rPr lang="en-US" baseline="0" dirty="0" smtClean="0"/>
                        <a:t> for letters</a:t>
                      </a:r>
                    </a:p>
                    <a:p>
                      <a:r>
                        <a:rPr lang="en-US" baseline="0" dirty="0" smtClean="0"/>
                        <a:t>Average of 3-10 days for packages</a:t>
                      </a:r>
                      <a:endParaRPr lang="en-US" dirty="0"/>
                    </a:p>
                  </a:txBody>
                  <a:tcPr/>
                </a:tc>
                <a:tc>
                  <a:txBody>
                    <a:bodyPr/>
                    <a:lstStyle/>
                    <a:p>
                      <a:endParaRPr lang="en-US" dirty="0" smtClean="0"/>
                    </a:p>
                    <a:p>
                      <a:r>
                        <a:rPr lang="en-US" dirty="0" smtClean="0"/>
                        <a:t>Instantly</a:t>
                      </a:r>
                      <a:r>
                        <a:rPr lang="en-US" baseline="0" dirty="0" smtClean="0"/>
                        <a:t> or within a few minutes if servers are busy</a:t>
                      </a:r>
                      <a:endParaRPr lang="en-US" dirty="0"/>
                    </a:p>
                  </a:txBody>
                  <a:tcPr>
                    <a:lnR w="12700" cap="flat" cmpd="sng" algn="ctr">
                      <a:solidFill>
                        <a:scrgbClr r="0" g="0" b="0"/>
                      </a:solidFill>
                      <a:prstDash val="solid"/>
                      <a:round/>
                      <a:headEnd type="none" w="med" len="med"/>
                      <a:tailEnd type="none" w="med" len="med"/>
                    </a:lnR>
                  </a:tcPr>
                </a:tc>
              </a:tr>
            </a:tbl>
          </a:graphicData>
        </a:graphic>
      </p:graphicFrame>
      <p:cxnSp>
        <p:nvCxnSpPr>
          <p:cNvPr id="6" name="Straight Connector 5"/>
          <p:cNvCxnSpPr/>
          <p:nvPr/>
        </p:nvCxnSpPr>
        <p:spPr>
          <a:xfrm>
            <a:off x="826085" y="2989887"/>
            <a:ext cx="7662864" cy="0"/>
          </a:xfrm>
          <a:prstGeom prst="line">
            <a:avLst/>
          </a:prstGeom>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826085" y="4479005"/>
            <a:ext cx="7576554" cy="36987"/>
          </a:xfrm>
          <a:prstGeom prst="line">
            <a:avLst/>
          </a:prstGeom>
        </p:spPr>
        <p:style>
          <a:lnRef idx="3">
            <a:schemeClr val="dk1"/>
          </a:lnRef>
          <a:fillRef idx="0">
            <a:schemeClr val="dk1"/>
          </a:fillRef>
          <a:effectRef idx="2">
            <a:schemeClr val="dk1"/>
          </a:effectRef>
          <a:fontRef idx="minor">
            <a:schemeClr val="tx1"/>
          </a:fontRef>
        </p:style>
      </p:cxnSp>
      <p:cxnSp>
        <p:nvCxnSpPr>
          <p:cNvPr id="9" name="Straight Connector 8"/>
          <p:cNvCxnSpPr/>
          <p:nvPr/>
        </p:nvCxnSpPr>
        <p:spPr>
          <a:xfrm>
            <a:off x="813755" y="5601143"/>
            <a:ext cx="7659414" cy="0"/>
          </a:xfrm>
          <a:prstGeom prst="line">
            <a:avLst/>
          </a:prstGeom>
        </p:spPr>
        <p:style>
          <a:lnRef idx="3">
            <a:schemeClr val="dk1"/>
          </a:lnRef>
          <a:fillRef idx="0">
            <a:schemeClr val="dk1"/>
          </a:fillRef>
          <a:effectRef idx="2">
            <a:schemeClr val="dk1"/>
          </a:effectRef>
          <a:fontRef idx="minor">
            <a:schemeClr val="tx1"/>
          </a:fontRef>
        </p:style>
      </p:cxnSp>
      <p:cxnSp>
        <p:nvCxnSpPr>
          <p:cNvPr id="11" name="Straight Connector 10"/>
          <p:cNvCxnSpPr/>
          <p:nvPr/>
        </p:nvCxnSpPr>
        <p:spPr>
          <a:xfrm>
            <a:off x="4755869" y="1579563"/>
            <a:ext cx="0" cy="4021580"/>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flipH="1">
            <a:off x="2257144" y="1589088"/>
            <a:ext cx="1" cy="4012055"/>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1487210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 and Spelling </a:t>
            </a:r>
            <a:endParaRPr lang="en-US" dirty="0"/>
          </a:p>
        </p:txBody>
      </p:sp>
      <p:sp>
        <p:nvSpPr>
          <p:cNvPr id="3" name="Content Placeholder 2"/>
          <p:cNvSpPr>
            <a:spLocks noGrp="1"/>
          </p:cNvSpPr>
          <p:nvPr>
            <p:ph idx="1"/>
          </p:nvPr>
        </p:nvSpPr>
        <p:spPr/>
        <p:txBody>
          <a:bodyPr/>
          <a:lstStyle/>
          <a:p>
            <a:r>
              <a:rPr lang="en-US" dirty="0"/>
              <a:t>S</a:t>
            </a:r>
            <a:r>
              <a:rPr lang="en-US" dirty="0" smtClean="0"/>
              <a:t>pellcheck </a:t>
            </a:r>
          </a:p>
          <a:p>
            <a:r>
              <a:rPr lang="en-US" dirty="0"/>
              <a:t>P</a:t>
            </a:r>
            <a:r>
              <a:rPr lang="en-US" dirty="0" smtClean="0"/>
              <a:t>roofread for errors</a:t>
            </a:r>
          </a:p>
          <a:p>
            <a:r>
              <a:rPr lang="en-US" dirty="0"/>
              <a:t>C</a:t>
            </a:r>
            <a:r>
              <a:rPr lang="en-US" dirty="0" smtClean="0"/>
              <a:t>apitalize your sentences</a:t>
            </a:r>
          </a:p>
          <a:p>
            <a:r>
              <a:rPr lang="en-US" dirty="0" smtClean="0"/>
              <a:t> Use appropriate punctuation and grammar. </a:t>
            </a:r>
            <a:endParaRPr lang="en-US" dirty="0"/>
          </a:p>
        </p:txBody>
      </p:sp>
    </p:spTree>
    <p:extLst>
      <p:ext uri="{BB962C8B-B14F-4D97-AF65-F5344CB8AC3E}">
        <p14:creationId xmlns:p14="http://schemas.microsoft.com/office/powerpoint/2010/main" val="3544511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“If a emale is writon with speeling mestakes and gramitckal errors, you mite get the meening, however, the messige is not as affective, or smoothly redable.  </a:t>
            </a:r>
            <a:endParaRPr lang="en-US" dirty="0"/>
          </a:p>
        </p:txBody>
      </p:sp>
    </p:spTree>
    <p:extLst>
      <p:ext uri="{BB962C8B-B14F-4D97-AF65-F5344CB8AC3E}">
        <p14:creationId xmlns:p14="http://schemas.microsoft.com/office/powerpoint/2010/main" val="24112631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a:buNone/>
            </a:pPr>
            <a:r>
              <a:rPr lang="en-US" dirty="0" smtClean="0"/>
              <a:t>“Writing is equivalent to someone speaking with spinach stuck between their teeth.</a:t>
            </a:r>
          </a:p>
          <a:p>
            <a:pPr marL="0" indent="0" algn="ctr">
              <a:buNone/>
            </a:pPr>
            <a:r>
              <a:rPr lang="en-US" dirty="0" smtClean="0"/>
              <a:t>  </a:t>
            </a:r>
          </a:p>
          <a:p>
            <a:pPr marL="0" indent="0" algn="ctr">
              <a:buNone/>
            </a:pPr>
            <a:r>
              <a:rPr lang="en-US" dirty="0" smtClean="0"/>
              <a:t>Listeners and readers concentrate on the spinach; not what is being said.”</a:t>
            </a:r>
            <a:endParaRPr lang="en-US" dirty="0"/>
          </a:p>
        </p:txBody>
      </p:sp>
    </p:spTree>
    <p:extLst>
      <p:ext uri="{BB962C8B-B14F-4D97-AF65-F5344CB8AC3E}">
        <p14:creationId xmlns:p14="http://schemas.microsoft.com/office/powerpoint/2010/main" val="129461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P</a:t>
            </a:r>
            <a:r>
              <a:rPr lang="en-US" baseline="0" dirty="0" smtClean="0"/>
              <a:t>roper </a:t>
            </a:r>
            <a:r>
              <a:rPr lang="en-US" baseline="0" dirty="0" smtClean="0"/>
              <a:t>formatting is crucial to building your relationship and credibility.  </a:t>
            </a:r>
          </a:p>
          <a:p>
            <a:r>
              <a:rPr lang="en-US" baseline="0" dirty="0" smtClean="0"/>
              <a:t>Reflects on your level of education and professionalism.  </a:t>
            </a:r>
            <a:endParaRPr lang="en-US" dirty="0" smtClean="0"/>
          </a:p>
          <a:p>
            <a:endParaRPr lang="en-US" dirty="0"/>
          </a:p>
        </p:txBody>
      </p:sp>
    </p:spTree>
    <p:extLst>
      <p:ext uri="{BB962C8B-B14F-4D97-AF65-F5344CB8AC3E}">
        <p14:creationId xmlns:p14="http://schemas.microsoft.com/office/powerpoint/2010/main" val="1248123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 !!!!!!!</a:t>
            </a:r>
            <a:endParaRPr lang="en-US" dirty="0"/>
          </a:p>
        </p:txBody>
      </p:sp>
      <p:sp>
        <p:nvSpPr>
          <p:cNvPr id="3" name="Content Placeholder 2"/>
          <p:cNvSpPr>
            <a:spLocks noGrp="1"/>
          </p:cNvSpPr>
          <p:nvPr>
            <p:ph idx="1"/>
          </p:nvPr>
        </p:nvSpPr>
        <p:spPr/>
        <p:txBody>
          <a:bodyPr/>
          <a:lstStyle/>
          <a:p>
            <a:r>
              <a:rPr lang="en-US" dirty="0" smtClean="0"/>
              <a:t>R</a:t>
            </a:r>
            <a:r>
              <a:rPr lang="en-US" baseline="0" dirty="0" smtClean="0"/>
              <a:t>isks giving the perception that you are sarcastic and condescending. </a:t>
            </a:r>
          </a:p>
          <a:p>
            <a:endParaRPr lang="en-US" baseline="0" dirty="0" smtClean="0"/>
          </a:p>
          <a:p>
            <a:pPr lvl="1"/>
            <a:r>
              <a:rPr lang="en-US" baseline="0" dirty="0" smtClean="0"/>
              <a:t>Do you understand?????</a:t>
            </a:r>
            <a:endParaRPr lang="en-US" dirty="0" smtClean="0"/>
          </a:p>
          <a:p>
            <a:endParaRPr lang="en-US" dirty="0"/>
          </a:p>
        </p:txBody>
      </p:sp>
    </p:spTree>
    <p:extLst>
      <p:ext uri="{BB962C8B-B14F-4D97-AF65-F5344CB8AC3E}">
        <p14:creationId xmlns:p14="http://schemas.microsoft.com/office/powerpoint/2010/main" val="12201322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You’s</a:t>
            </a:r>
            <a:endParaRPr lang="en-US" dirty="0"/>
          </a:p>
        </p:txBody>
      </p:sp>
      <p:sp>
        <p:nvSpPr>
          <p:cNvPr id="3" name="Content Placeholder 2"/>
          <p:cNvSpPr>
            <a:spLocks noGrp="1"/>
          </p:cNvSpPr>
          <p:nvPr>
            <p:ph idx="1"/>
          </p:nvPr>
        </p:nvSpPr>
        <p:spPr/>
        <p:txBody>
          <a:bodyPr/>
          <a:lstStyle/>
          <a:p>
            <a:r>
              <a:rPr lang="en-US" dirty="0" smtClean="0"/>
              <a:t>Only takes a moment</a:t>
            </a:r>
          </a:p>
          <a:p>
            <a:pPr lvl="1"/>
            <a:r>
              <a:rPr lang="en-US" dirty="0" smtClean="0"/>
              <a:t>Will be greatly appreciated</a:t>
            </a:r>
            <a:endParaRPr lang="en-US" dirty="0"/>
          </a:p>
        </p:txBody>
      </p:sp>
    </p:spTree>
    <p:extLst>
      <p:ext uri="{BB962C8B-B14F-4D97-AF65-F5344CB8AC3E}">
        <p14:creationId xmlns:p14="http://schemas.microsoft.com/office/powerpoint/2010/main" val="4174867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Closings</a:t>
            </a:r>
            <a:endParaRPr lang="en-US" dirty="0"/>
          </a:p>
        </p:txBody>
      </p:sp>
      <p:sp>
        <p:nvSpPr>
          <p:cNvPr id="3" name="Content Placeholder 2"/>
          <p:cNvSpPr>
            <a:spLocks noGrp="1"/>
          </p:cNvSpPr>
          <p:nvPr>
            <p:ph idx="1"/>
          </p:nvPr>
        </p:nvSpPr>
        <p:spPr/>
        <p:txBody>
          <a:bodyPr/>
          <a:lstStyle/>
          <a:p>
            <a:r>
              <a:rPr lang="en-US" dirty="0" smtClean="0"/>
              <a:t>Always include a closing. </a:t>
            </a:r>
          </a:p>
          <a:p>
            <a:pPr lvl="1"/>
            <a:r>
              <a:rPr lang="en-US" dirty="0" smtClean="0"/>
              <a:t>Thank them in advance</a:t>
            </a:r>
          </a:p>
          <a:p>
            <a:pPr lvl="1"/>
            <a:r>
              <a:rPr lang="en-US" dirty="0" smtClean="0"/>
              <a:t>Signing your name will make you seem less terse and demanding</a:t>
            </a:r>
          </a:p>
          <a:p>
            <a:pPr lvl="1"/>
            <a:endParaRPr lang="en-US" dirty="0"/>
          </a:p>
          <a:p>
            <a:r>
              <a:rPr lang="en-US" dirty="0" smtClean="0"/>
              <a:t>Create a Signature Line</a:t>
            </a:r>
          </a:p>
          <a:p>
            <a:pPr lvl="1"/>
            <a:r>
              <a:rPr lang="en-US" dirty="0" smtClean="0"/>
              <a:t>Automatically adds your name and desired information with each email sent. </a:t>
            </a:r>
            <a:endParaRPr lang="en-US" dirty="0"/>
          </a:p>
        </p:txBody>
      </p:sp>
    </p:spTree>
    <p:extLst>
      <p:ext uri="{BB962C8B-B14F-4D97-AF65-F5344CB8AC3E}">
        <p14:creationId xmlns:p14="http://schemas.microsoft.com/office/powerpoint/2010/main" val="25817578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lum bright="70000" contrast="-70000"/>
            <a:extLst>
              <a:ext uri="{BEBA8EAE-BF5A-486C-A8C5-ECC9F3942E4B}">
                <a14:imgProps xmlns:a14="http://schemas.microsoft.com/office/drawing/2010/main">
                  <a14:imgLayer r:embed="rId4">
                    <a14:imgEffect>
                      <a14:sharpenSoften amount="5000"/>
                    </a14:imgEffect>
                  </a14:imgLayer>
                </a14:imgProps>
              </a:ext>
              <a:ext uri="{28A0092B-C50C-407E-A947-70E740481C1C}">
                <a14:useLocalDpi xmlns:a14="http://schemas.microsoft.com/office/drawing/2010/main" val="0"/>
              </a:ext>
            </a:extLst>
          </a:blip>
          <a:stretch>
            <a:fillRect/>
          </a:stretch>
        </p:blipFill>
        <p:spPr>
          <a:xfrm>
            <a:off x="0" y="1524000"/>
            <a:ext cx="9144000" cy="5386387"/>
          </a:xfrm>
          <a:prstGeom prst="rect">
            <a:avLst/>
          </a:prstGeom>
        </p:spPr>
      </p:pic>
      <p:sp>
        <p:nvSpPr>
          <p:cNvPr id="2" name="Title 1"/>
          <p:cNvSpPr>
            <a:spLocks noGrp="1"/>
          </p:cNvSpPr>
          <p:nvPr>
            <p:ph type="title"/>
          </p:nvPr>
        </p:nvSpPr>
        <p:spPr/>
        <p:txBody>
          <a:bodyPr/>
          <a:lstStyle/>
          <a:p>
            <a:r>
              <a:rPr lang="en-US" dirty="0" smtClean="0"/>
              <a:t>Business Communications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a:t>When forging new business relationships and solidifying established partnerships, the level of professionalism and courtesy you relay in your business e-mail communications will always gain clients over the competition that may be anemic, uninformed or just plain lazy in this area.</a:t>
            </a:r>
          </a:p>
          <a:p>
            <a:r>
              <a:rPr lang="en-US" dirty="0"/>
              <a:t>When it comes to business, regardless of mode of communication used, professionalism and courtesy never go out of style!</a:t>
            </a:r>
          </a:p>
          <a:p>
            <a:endParaRPr lang="en-US" dirty="0"/>
          </a:p>
        </p:txBody>
      </p:sp>
    </p:spTree>
    <p:extLst>
      <p:ext uri="{BB962C8B-B14F-4D97-AF65-F5344CB8AC3E}">
        <p14:creationId xmlns:p14="http://schemas.microsoft.com/office/powerpoint/2010/main" val="3609070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1604501315"/>
              </p:ext>
            </p:extLst>
          </p:nvPr>
        </p:nvGraphicFramePr>
        <p:xfrm>
          <a:off x="829187" y="2971800"/>
          <a:ext cx="7662864" cy="2225040"/>
        </p:xfrm>
        <a:graphic>
          <a:graphicData uri="http://schemas.openxmlformats.org/drawingml/2006/table">
            <a:tbl>
              <a:tblPr firstRow="1" bandRow="1">
                <a:tableStyleId>{5C22544A-7EE6-4342-B048-85BDC9FD1C3A}</a:tableStyleId>
              </a:tblPr>
              <a:tblGrid>
                <a:gridCol w="1313938"/>
                <a:gridCol w="2606907"/>
                <a:gridCol w="3742019"/>
              </a:tblGrid>
              <a:tr h="370840">
                <a:tc>
                  <a:txBody>
                    <a:bodyPr/>
                    <a:lstStyle/>
                    <a:p>
                      <a:endParaRPr lang="en-US" sz="2800" dirty="0"/>
                    </a:p>
                  </a:txBody>
                  <a:tcPr/>
                </a:tc>
                <a:tc>
                  <a:txBody>
                    <a:bodyPr/>
                    <a:lstStyle/>
                    <a:p>
                      <a:r>
                        <a:rPr lang="en-US" sz="2800" b="1" dirty="0" smtClean="0">
                          <a:solidFill>
                            <a:srgbClr val="FF6600"/>
                          </a:solidFill>
                        </a:rPr>
                        <a:t>Snail Mail</a:t>
                      </a:r>
                      <a:endParaRPr lang="en-US" sz="2800" b="1" dirty="0">
                        <a:solidFill>
                          <a:srgbClr val="FF6600"/>
                        </a:solidFill>
                      </a:endParaRPr>
                    </a:p>
                  </a:txBody>
                  <a:tcPr/>
                </a:tc>
                <a:tc>
                  <a:txBody>
                    <a:bodyPr/>
                    <a:lstStyle/>
                    <a:p>
                      <a:r>
                        <a:rPr lang="en-US" sz="2800" b="1" kern="1200" dirty="0" smtClean="0">
                          <a:solidFill>
                            <a:srgbClr val="FF6600"/>
                          </a:solidFill>
                          <a:latin typeface="+mn-lt"/>
                          <a:ea typeface="+mn-ea"/>
                          <a:cs typeface="+mn-cs"/>
                        </a:rPr>
                        <a:t>Email</a:t>
                      </a:r>
                      <a:endParaRPr lang="en-US" sz="2800" b="1" kern="1200" dirty="0">
                        <a:solidFill>
                          <a:srgbClr val="FF6600"/>
                        </a:solidFill>
                        <a:latin typeface="+mn-lt"/>
                        <a:ea typeface="+mn-ea"/>
                        <a:cs typeface="+mn-cs"/>
                      </a:endParaRPr>
                    </a:p>
                  </a:txBody>
                  <a:tcPr>
                    <a:lnR w="12700" cap="flat" cmpd="sng" algn="ctr">
                      <a:solidFill>
                        <a:scrgbClr r="0" g="0" b="0"/>
                      </a:solidFill>
                      <a:prstDash val="solid"/>
                      <a:round/>
                      <a:headEnd type="none" w="med" len="med"/>
                      <a:tailEnd type="none" w="med" len="med"/>
                    </a:lnR>
                  </a:tcPr>
                </a:tc>
              </a:tr>
              <a:tr h="370840">
                <a:tc>
                  <a:txBody>
                    <a:bodyPr/>
                    <a:lstStyle/>
                    <a:p>
                      <a:r>
                        <a:rPr lang="en-US" dirty="0" smtClean="0"/>
                        <a:t>Contents</a:t>
                      </a:r>
                      <a:endParaRPr lang="en-US" dirty="0"/>
                    </a:p>
                  </a:txBody>
                  <a:tcPr/>
                </a:tc>
                <a:tc>
                  <a:txBody>
                    <a:bodyPr/>
                    <a:lstStyle/>
                    <a:p>
                      <a:r>
                        <a:rPr lang="en-US" dirty="0" smtClean="0"/>
                        <a:t>May</a:t>
                      </a:r>
                      <a:r>
                        <a:rPr lang="en-US" baseline="0" dirty="0" smtClean="0"/>
                        <a:t> include packets with documents or packages with larger items</a:t>
                      </a:r>
                      <a:endParaRPr lang="en-US" dirty="0"/>
                    </a:p>
                  </a:txBody>
                  <a:tcPr/>
                </a:tc>
                <a:tc>
                  <a:txBody>
                    <a:bodyPr/>
                    <a:lstStyle/>
                    <a:p>
                      <a:endParaRPr lang="en-US" sz="1000" dirty="0" smtClean="0"/>
                    </a:p>
                    <a:p>
                      <a:r>
                        <a:rPr lang="en-US" dirty="0" smtClean="0"/>
                        <a:t>May</a:t>
                      </a:r>
                      <a:r>
                        <a:rPr lang="en-US" baseline="0" dirty="0" smtClean="0"/>
                        <a:t> include attachments for digital documents, files, images, video and more.</a:t>
                      </a:r>
                      <a:endParaRPr lang="en-US" dirty="0"/>
                    </a:p>
                  </a:txBody>
                  <a:tcPr>
                    <a:lnR w="12700" cap="flat" cmpd="sng" algn="ctr">
                      <a:solidFill>
                        <a:scrgbClr r="0" g="0" b="0"/>
                      </a:solidFill>
                      <a:prstDash val="solid"/>
                      <a:round/>
                      <a:headEnd type="none" w="med" len="med"/>
                      <a:tailEnd type="none" w="med" len="med"/>
                    </a:lnR>
                  </a:tcPr>
                </a:tc>
              </a:tr>
              <a:tr h="370840">
                <a:tc>
                  <a:txBody>
                    <a:bodyPr/>
                    <a:lstStyle/>
                    <a:p>
                      <a:r>
                        <a:rPr lang="en-US" dirty="0" smtClean="0"/>
                        <a:t>Costs </a:t>
                      </a:r>
                      <a:endParaRPr lang="en-US" dirty="0"/>
                    </a:p>
                  </a:txBody>
                  <a:tcPr/>
                </a:tc>
                <a:tc>
                  <a:txBody>
                    <a:bodyPr/>
                    <a:lstStyle/>
                    <a:p>
                      <a:r>
                        <a:rPr lang="en-US" dirty="0" smtClean="0"/>
                        <a:t>The price of stamps</a:t>
                      </a:r>
                      <a:r>
                        <a:rPr lang="en-US" baseline="0" dirty="0" smtClean="0"/>
                        <a:t> or shipping for larger items </a:t>
                      </a:r>
                      <a:endParaRPr lang="en-US" dirty="0"/>
                    </a:p>
                  </a:txBody>
                  <a:tcPr/>
                </a:tc>
                <a:tc>
                  <a:txBody>
                    <a:bodyPr/>
                    <a:lstStyle/>
                    <a:p>
                      <a:r>
                        <a:rPr lang="en-US" dirty="0" smtClean="0"/>
                        <a:t>Free with</a:t>
                      </a:r>
                      <a:r>
                        <a:rPr lang="en-US" baseline="0" dirty="0" smtClean="0"/>
                        <a:t> Internet connection </a:t>
                      </a:r>
                      <a:endParaRPr lang="en-US" dirty="0"/>
                    </a:p>
                  </a:txBody>
                  <a:tcPr>
                    <a:lnR w="12700" cap="flat" cmpd="sng" algn="ctr">
                      <a:solidFill>
                        <a:scrgbClr r="0" g="0" b="0"/>
                      </a:solidFill>
                      <a:prstDash val="solid"/>
                      <a:round/>
                      <a:headEnd type="none" w="med" len="med"/>
                      <a:tailEnd type="none" w="med" len="med"/>
                    </a:lnR>
                  </a:tcPr>
                </a:tc>
              </a:tr>
            </a:tbl>
          </a:graphicData>
        </a:graphic>
      </p:graphicFrame>
      <p:cxnSp>
        <p:nvCxnSpPr>
          <p:cNvPr id="5" name="Straight Connector 4"/>
          <p:cNvCxnSpPr/>
          <p:nvPr/>
        </p:nvCxnSpPr>
        <p:spPr>
          <a:xfrm>
            <a:off x="826085" y="3497887"/>
            <a:ext cx="7662864" cy="0"/>
          </a:xfrm>
          <a:prstGeom prst="line">
            <a:avLst/>
          </a:prstGeom>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826085" y="4572000"/>
            <a:ext cx="7662864" cy="0"/>
          </a:xfrm>
          <a:prstGeom prst="line">
            <a:avLst/>
          </a:prstGeom>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826085" y="5323512"/>
            <a:ext cx="7662864" cy="0"/>
          </a:xfrm>
          <a:prstGeom prst="line">
            <a:avLst/>
          </a:prstGeom>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V="1">
            <a:off x="2127835" y="2972454"/>
            <a:ext cx="3102" cy="2351059"/>
          </a:xfrm>
          <a:prstGeom prst="line">
            <a:avLst/>
          </a:prstGeom>
        </p:spPr>
        <p:style>
          <a:lnRef idx="3">
            <a:schemeClr val="dk1"/>
          </a:lnRef>
          <a:fillRef idx="0">
            <a:schemeClr val="dk1"/>
          </a:fillRef>
          <a:effectRef idx="2">
            <a:schemeClr val="dk1"/>
          </a:effectRef>
          <a:fontRef idx="minor">
            <a:schemeClr val="tx1"/>
          </a:fontRef>
        </p:style>
      </p:cxnSp>
      <p:cxnSp>
        <p:nvCxnSpPr>
          <p:cNvPr id="11" name="Straight Connector 10"/>
          <p:cNvCxnSpPr/>
          <p:nvPr/>
        </p:nvCxnSpPr>
        <p:spPr>
          <a:xfrm flipV="1">
            <a:off x="4756735" y="2981979"/>
            <a:ext cx="3102" cy="2351059"/>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521267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Advantages</a:t>
            </a:r>
            <a:endParaRPr lang="en-US" dirty="0"/>
          </a:p>
        </p:txBody>
      </p:sp>
      <p:sp>
        <p:nvSpPr>
          <p:cNvPr id="5" name="Rounded Rectangle 4"/>
          <p:cNvSpPr/>
          <p:nvPr/>
        </p:nvSpPr>
        <p:spPr>
          <a:xfrm>
            <a:off x="191816" y="1896969"/>
            <a:ext cx="2382520" cy="1516156"/>
          </a:xfrm>
          <a:prstGeom prst="roundRect">
            <a:avLst/>
          </a:prstGeom>
          <a:solidFill>
            <a:schemeClr val="accent6">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6" name="TextBox 5"/>
          <p:cNvSpPr txBox="1"/>
          <p:nvPr/>
        </p:nvSpPr>
        <p:spPr>
          <a:xfrm>
            <a:off x="244496" y="2007796"/>
            <a:ext cx="4714875" cy="1231106"/>
          </a:xfrm>
          <a:prstGeom prst="rect">
            <a:avLst/>
          </a:prstGeom>
          <a:noFill/>
        </p:spPr>
        <p:txBody>
          <a:bodyPr wrap="square" rtlCol="0">
            <a:spAutoFit/>
          </a:bodyPr>
          <a:lstStyle/>
          <a:p>
            <a:r>
              <a:rPr lang="en-US" sz="2000" b="1" dirty="0" smtClean="0"/>
              <a:t>Productivity Tools</a:t>
            </a:r>
          </a:p>
          <a:p>
            <a:r>
              <a:rPr lang="en-US" dirty="0" smtClean="0"/>
              <a:t>Email is usually packaged with a calendar, address book, instant messaging and more for convenience and productivity.</a:t>
            </a:r>
            <a:endParaRPr lang="en-US" dirty="0"/>
          </a:p>
        </p:txBody>
      </p:sp>
      <p:sp>
        <p:nvSpPr>
          <p:cNvPr id="7" name="Round Same Side Corner Rectangle 6"/>
          <p:cNvSpPr/>
          <p:nvPr/>
        </p:nvSpPr>
        <p:spPr>
          <a:xfrm rot="5400000">
            <a:off x="6454631" y="1785258"/>
            <a:ext cx="1933533" cy="2862474"/>
          </a:xfrm>
          <a:prstGeom prst="round2SameRect">
            <a:avLst/>
          </a:prstGeom>
          <a:solidFill>
            <a:srgbClr val="FFBE4E"/>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8" name="TextBox 7"/>
          <p:cNvSpPr txBox="1"/>
          <p:nvPr/>
        </p:nvSpPr>
        <p:spPr>
          <a:xfrm>
            <a:off x="4341057" y="2764952"/>
            <a:ext cx="4549489" cy="1508105"/>
          </a:xfrm>
          <a:prstGeom prst="rect">
            <a:avLst/>
          </a:prstGeom>
          <a:noFill/>
        </p:spPr>
        <p:txBody>
          <a:bodyPr wrap="square" rtlCol="0">
            <a:spAutoFit/>
          </a:bodyPr>
          <a:lstStyle/>
          <a:p>
            <a:pPr algn="r"/>
            <a:r>
              <a:rPr lang="en-US" sz="2000" b="1" dirty="0" smtClean="0"/>
              <a:t>Access To Web Services</a:t>
            </a:r>
          </a:p>
          <a:p>
            <a:r>
              <a:rPr lang="en-US" dirty="0" smtClean="0"/>
              <a:t>If you want to signup for accounts like Facebook or other products like Amazon, you will need an email address, so you can be safely identified and contacted.  </a:t>
            </a:r>
            <a:endParaRPr lang="en-US" dirty="0"/>
          </a:p>
        </p:txBody>
      </p:sp>
      <p:sp>
        <p:nvSpPr>
          <p:cNvPr id="9" name="Oval 8"/>
          <p:cNvSpPr/>
          <p:nvPr/>
        </p:nvSpPr>
        <p:spPr>
          <a:xfrm>
            <a:off x="189567" y="4473966"/>
            <a:ext cx="1967737" cy="1933784"/>
          </a:xfrm>
          <a:prstGeom prst="ellipse">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p:cNvSpPr txBox="1"/>
          <p:nvPr/>
        </p:nvSpPr>
        <p:spPr>
          <a:xfrm>
            <a:off x="341222" y="4739458"/>
            <a:ext cx="4618149" cy="1508105"/>
          </a:xfrm>
          <a:prstGeom prst="rect">
            <a:avLst/>
          </a:prstGeom>
          <a:noFill/>
        </p:spPr>
        <p:txBody>
          <a:bodyPr wrap="square" rtlCol="0">
            <a:spAutoFit/>
          </a:bodyPr>
          <a:lstStyle/>
          <a:p>
            <a:r>
              <a:rPr lang="en-US" sz="2000" b="1" dirty="0" smtClean="0"/>
              <a:t>Easy Mail Management</a:t>
            </a:r>
          </a:p>
          <a:p>
            <a:r>
              <a:rPr lang="en-US" dirty="0" smtClean="0"/>
              <a:t>Email service providers have tools that allow you to file, label, prioritize, find, group, and filter your emails for easy management.  You can eve easily control spam, or junk email.  </a:t>
            </a:r>
            <a:endParaRPr lang="en-US" dirty="0"/>
          </a:p>
        </p:txBody>
      </p:sp>
      <p:sp>
        <p:nvSpPr>
          <p:cNvPr id="11" name="Round Same Side Corner Rectangle 10"/>
          <p:cNvSpPr/>
          <p:nvPr/>
        </p:nvSpPr>
        <p:spPr>
          <a:xfrm rot="5400000">
            <a:off x="6473586" y="4351478"/>
            <a:ext cx="1933533" cy="2900386"/>
          </a:xfrm>
          <a:prstGeom prst="round2SameRect">
            <a:avLst/>
          </a:prstGeom>
          <a:solidFill>
            <a:srgbClr val="FFBE4E"/>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12" name="TextBox 11"/>
          <p:cNvSpPr txBox="1"/>
          <p:nvPr/>
        </p:nvSpPr>
        <p:spPr>
          <a:xfrm>
            <a:off x="5433053" y="4825187"/>
            <a:ext cx="3108817" cy="1846659"/>
          </a:xfrm>
          <a:prstGeom prst="rect">
            <a:avLst/>
          </a:prstGeom>
          <a:noFill/>
        </p:spPr>
        <p:txBody>
          <a:bodyPr wrap="square" rtlCol="0">
            <a:spAutoFit/>
          </a:bodyPr>
          <a:lstStyle/>
          <a:p>
            <a:pPr indent="576263"/>
            <a:r>
              <a:rPr lang="en-US" sz="2400" dirty="0" smtClean="0"/>
              <a:t>Private</a:t>
            </a:r>
          </a:p>
          <a:p>
            <a:r>
              <a:rPr lang="en-US" dirty="0" smtClean="0"/>
              <a:t>Your email is delivered to your own personal and private account with a password required for accessing and viewing emails.  </a:t>
            </a:r>
            <a:endParaRPr lang="en-US" dirty="0"/>
          </a:p>
        </p:txBody>
      </p:sp>
    </p:spTree>
    <p:extLst>
      <p:ext uri="{BB962C8B-B14F-4D97-AF65-F5344CB8AC3E}">
        <p14:creationId xmlns:p14="http://schemas.microsoft.com/office/powerpoint/2010/main" val="1206954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Advantages</a:t>
            </a:r>
            <a:endParaRPr lang="en-US" dirty="0"/>
          </a:p>
        </p:txBody>
      </p:sp>
      <p:sp>
        <p:nvSpPr>
          <p:cNvPr id="5" name="Rounded Rectangle 4"/>
          <p:cNvSpPr/>
          <p:nvPr/>
        </p:nvSpPr>
        <p:spPr>
          <a:xfrm>
            <a:off x="191816" y="2383049"/>
            <a:ext cx="2382520" cy="1944606"/>
          </a:xfrm>
          <a:prstGeom prst="roundRect">
            <a:avLst/>
          </a:prstGeom>
          <a:solidFill>
            <a:schemeClr val="bg2">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6" name="TextBox 5"/>
          <p:cNvSpPr txBox="1"/>
          <p:nvPr/>
        </p:nvSpPr>
        <p:spPr>
          <a:xfrm>
            <a:off x="341222" y="2578710"/>
            <a:ext cx="5145962" cy="1508105"/>
          </a:xfrm>
          <a:prstGeom prst="rect">
            <a:avLst/>
          </a:prstGeom>
          <a:noFill/>
        </p:spPr>
        <p:txBody>
          <a:bodyPr wrap="square" rtlCol="0">
            <a:spAutoFit/>
          </a:bodyPr>
          <a:lstStyle/>
          <a:p>
            <a:r>
              <a:rPr lang="en-US" sz="2000" b="1" dirty="0" smtClean="0"/>
              <a:t>Communicate with Multiple People</a:t>
            </a:r>
          </a:p>
          <a:p>
            <a:r>
              <a:rPr lang="en-US" dirty="0" smtClean="0"/>
              <a:t>You can send an email to multiple people at once allowing you the option of having a conversation with several people or sending out a message to a hundred</a:t>
            </a:r>
            <a:endParaRPr lang="en-US" dirty="0"/>
          </a:p>
        </p:txBody>
      </p:sp>
      <p:sp>
        <p:nvSpPr>
          <p:cNvPr id="11" name="Round Same Side Corner Rectangle 10"/>
          <p:cNvSpPr/>
          <p:nvPr/>
        </p:nvSpPr>
        <p:spPr>
          <a:xfrm rot="5400000">
            <a:off x="6473586" y="3818358"/>
            <a:ext cx="1933533" cy="2900386"/>
          </a:xfrm>
          <a:prstGeom prst="round2SameRect">
            <a:avLst/>
          </a:prstGeom>
          <a:solidFill>
            <a:srgbClr val="FFFF95"/>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12" name="TextBox 11"/>
          <p:cNvSpPr txBox="1"/>
          <p:nvPr/>
        </p:nvSpPr>
        <p:spPr>
          <a:xfrm>
            <a:off x="3778317" y="4542942"/>
            <a:ext cx="4763553" cy="1292662"/>
          </a:xfrm>
          <a:prstGeom prst="rect">
            <a:avLst/>
          </a:prstGeom>
          <a:noFill/>
        </p:spPr>
        <p:txBody>
          <a:bodyPr wrap="square" rtlCol="0">
            <a:spAutoFit/>
          </a:bodyPr>
          <a:lstStyle/>
          <a:p>
            <a:pPr indent="576263"/>
            <a:r>
              <a:rPr lang="en-US" sz="2400" dirty="0" smtClean="0"/>
              <a:t>Access Anywhere at Anytime</a:t>
            </a:r>
          </a:p>
          <a:p>
            <a:r>
              <a:rPr lang="en-US" dirty="0" smtClean="0"/>
              <a:t>You don’t have to be at home to get your email.  You can access it from any computer or mobile device that gets an internet connection.  </a:t>
            </a:r>
            <a:endParaRPr lang="en-US" dirty="0"/>
          </a:p>
        </p:txBody>
      </p:sp>
    </p:spTree>
    <p:extLst>
      <p:ext uri="{BB962C8B-B14F-4D97-AF65-F5344CB8AC3E}">
        <p14:creationId xmlns:p14="http://schemas.microsoft.com/office/powerpoint/2010/main" val="279958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Snail Mail Advantages</a:t>
            </a:r>
            <a:endParaRPr lang="en-US" dirty="0"/>
          </a:p>
        </p:txBody>
      </p:sp>
      <p:sp>
        <p:nvSpPr>
          <p:cNvPr id="5" name="Rounded Rectangle 4"/>
          <p:cNvSpPr/>
          <p:nvPr/>
        </p:nvSpPr>
        <p:spPr>
          <a:xfrm>
            <a:off x="191816" y="1896968"/>
            <a:ext cx="2382520" cy="1913031"/>
          </a:xfrm>
          <a:prstGeom prst="roundRect">
            <a:avLst/>
          </a:prstGeom>
          <a:solidFill>
            <a:schemeClr val="accent6">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6" name="TextBox 5"/>
          <p:cNvSpPr txBox="1"/>
          <p:nvPr/>
        </p:nvSpPr>
        <p:spPr>
          <a:xfrm>
            <a:off x="244496" y="2007796"/>
            <a:ext cx="4096561" cy="2062103"/>
          </a:xfrm>
          <a:prstGeom prst="rect">
            <a:avLst/>
          </a:prstGeom>
          <a:noFill/>
        </p:spPr>
        <p:txBody>
          <a:bodyPr wrap="square" rtlCol="0">
            <a:spAutoFit/>
          </a:bodyPr>
          <a:lstStyle/>
          <a:p>
            <a:r>
              <a:rPr lang="en-US" sz="2000" b="1" dirty="0" smtClean="0"/>
              <a:t>Social Considerations</a:t>
            </a:r>
          </a:p>
          <a:p>
            <a:r>
              <a:rPr lang="en-US" dirty="0" smtClean="0"/>
              <a:t>Handwritten notes and cards require more effort than needed to send an email.  Greetings, Birthdays, Invitations, Thank-You Notes deserve more formality.  </a:t>
            </a:r>
          </a:p>
          <a:p>
            <a:endParaRPr lang="en-US" b="1" dirty="0"/>
          </a:p>
        </p:txBody>
      </p:sp>
      <p:sp>
        <p:nvSpPr>
          <p:cNvPr id="7" name="Round Same Side Corner Rectangle 6"/>
          <p:cNvSpPr/>
          <p:nvPr/>
        </p:nvSpPr>
        <p:spPr>
          <a:xfrm rot="5400000">
            <a:off x="6454631" y="1785258"/>
            <a:ext cx="1933533" cy="2862474"/>
          </a:xfrm>
          <a:prstGeom prst="round2SameRect">
            <a:avLst/>
          </a:prstGeom>
          <a:solidFill>
            <a:srgbClr val="FFBE4E"/>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8" name="TextBox 7"/>
          <p:cNvSpPr txBox="1"/>
          <p:nvPr/>
        </p:nvSpPr>
        <p:spPr>
          <a:xfrm>
            <a:off x="4515168" y="2764952"/>
            <a:ext cx="4375378" cy="1231106"/>
          </a:xfrm>
          <a:prstGeom prst="rect">
            <a:avLst/>
          </a:prstGeom>
          <a:noFill/>
        </p:spPr>
        <p:txBody>
          <a:bodyPr wrap="square" rtlCol="0">
            <a:spAutoFit/>
          </a:bodyPr>
          <a:lstStyle/>
          <a:p>
            <a:pPr algn="r"/>
            <a:r>
              <a:rPr lang="en-US" sz="2000" b="1" dirty="0" smtClean="0"/>
              <a:t>Personal Mementos </a:t>
            </a:r>
          </a:p>
          <a:p>
            <a:r>
              <a:rPr lang="en-US" dirty="0" smtClean="0"/>
              <a:t>A letter is something someone can touch and keep.  Cards and letters can be filed away and saved as mementos.  </a:t>
            </a:r>
            <a:endParaRPr lang="en-US" dirty="0"/>
          </a:p>
        </p:txBody>
      </p:sp>
      <p:sp>
        <p:nvSpPr>
          <p:cNvPr id="9" name="Oval 8"/>
          <p:cNvSpPr/>
          <p:nvPr/>
        </p:nvSpPr>
        <p:spPr>
          <a:xfrm>
            <a:off x="189567" y="4473966"/>
            <a:ext cx="1967737" cy="1933784"/>
          </a:xfrm>
          <a:prstGeom prst="ellipse">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p:cNvSpPr txBox="1"/>
          <p:nvPr/>
        </p:nvSpPr>
        <p:spPr>
          <a:xfrm>
            <a:off x="341222" y="4739458"/>
            <a:ext cx="4618149" cy="1231106"/>
          </a:xfrm>
          <a:prstGeom prst="rect">
            <a:avLst/>
          </a:prstGeom>
          <a:noFill/>
        </p:spPr>
        <p:txBody>
          <a:bodyPr wrap="square" rtlCol="0">
            <a:spAutoFit/>
          </a:bodyPr>
          <a:lstStyle/>
          <a:p>
            <a:r>
              <a:rPr lang="en-US" sz="2000" b="1" dirty="0" smtClean="0"/>
              <a:t>Email Access </a:t>
            </a:r>
          </a:p>
          <a:p>
            <a:r>
              <a:rPr lang="en-US" dirty="0" smtClean="0"/>
              <a:t>Email accounts can be hacked; individuals sending sensitive material are somewhat at the mercy of hackers.  .  </a:t>
            </a:r>
            <a:endParaRPr lang="en-US" dirty="0"/>
          </a:p>
        </p:txBody>
      </p:sp>
      <p:sp>
        <p:nvSpPr>
          <p:cNvPr id="11" name="Round Same Side Corner Rectangle 10"/>
          <p:cNvSpPr/>
          <p:nvPr/>
        </p:nvSpPr>
        <p:spPr>
          <a:xfrm rot="5400000">
            <a:off x="6473586" y="4351478"/>
            <a:ext cx="1933533" cy="2900386"/>
          </a:xfrm>
          <a:prstGeom prst="round2SameRect">
            <a:avLst/>
          </a:prstGeom>
          <a:solidFill>
            <a:srgbClr val="FFBE4E"/>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12" name="TextBox 11"/>
          <p:cNvSpPr txBox="1"/>
          <p:nvPr/>
        </p:nvSpPr>
        <p:spPr>
          <a:xfrm>
            <a:off x="5433053" y="4825187"/>
            <a:ext cx="3108817" cy="1292662"/>
          </a:xfrm>
          <a:prstGeom prst="rect">
            <a:avLst/>
          </a:prstGeom>
          <a:noFill/>
        </p:spPr>
        <p:txBody>
          <a:bodyPr wrap="square" rtlCol="0">
            <a:spAutoFit/>
          </a:bodyPr>
          <a:lstStyle/>
          <a:p>
            <a:pPr indent="576263"/>
            <a:r>
              <a:rPr lang="en-US" sz="2400" dirty="0" smtClean="0"/>
              <a:t>Private </a:t>
            </a:r>
          </a:p>
          <a:p>
            <a:r>
              <a:rPr lang="en-US" dirty="0" smtClean="0"/>
              <a:t>Emails sent from work or school do not actually belong to the sender.  </a:t>
            </a:r>
            <a:endParaRPr lang="en-US" dirty="0"/>
          </a:p>
        </p:txBody>
      </p:sp>
    </p:spTree>
    <p:extLst>
      <p:ext uri="{BB962C8B-B14F-4D97-AF65-F5344CB8AC3E}">
        <p14:creationId xmlns:p14="http://schemas.microsoft.com/office/powerpoint/2010/main" val="3133973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Snail Mail Advantages</a:t>
            </a:r>
            <a:endParaRPr lang="en-US" dirty="0"/>
          </a:p>
        </p:txBody>
      </p:sp>
      <p:sp>
        <p:nvSpPr>
          <p:cNvPr id="5" name="Rounded Rectangle 4"/>
          <p:cNvSpPr/>
          <p:nvPr/>
        </p:nvSpPr>
        <p:spPr>
          <a:xfrm>
            <a:off x="191816" y="2383049"/>
            <a:ext cx="2849652" cy="2509082"/>
          </a:xfrm>
          <a:prstGeom prst="roundRect">
            <a:avLst/>
          </a:prstGeom>
          <a:solidFill>
            <a:schemeClr val="bg2">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6" name="TextBox 5"/>
          <p:cNvSpPr txBox="1"/>
          <p:nvPr/>
        </p:nvSpPr>
        <p:spPr>
          <a:xfrm>
            <a:off x="341222" y="2578710"/>
            <a:ext cx="5145962" cy="2062103"/>
          </a:xfrm>
          <a:prstGeom prst="rect">
            <a:avLst/>
          </a:prstGeom>
          <a:noFill/>
        </p:spPr>
        <p:txBody>
          <a:bodyPr wrap="square" rtlCol="0">
            <a:spAutoFit/>
          </a:bodyPr>
          <a:lstStyle/>
          <a:p>
            <a:r>
              <a:rPr lang="en-US" sz="2000" b="1" dirty="0" smtClean="0"/>
              <a:t>Capture Advantages </a:t>
            </a:r>
          </a:p>
          <a:p>
            <a:r>
              <a:rPr lang="en-US" dirty="0" smtClean="0"/>
              <a:t>Handwritten letters come in handwritten envelopes.  They stand out to the reader and make them feel as though someone who really knows them is trying to contact them.  Handwritten items always stand out in a mail box and grab more attention than an email.  </a:t>
            </a:r>
            <a:endParaRPr lang="en-US" dirty="0"/>
          </a:p>
        </p:txBody>
      </p:sp>
      <p:sp>
        <p:nvSpPr>
          <p:cNvPr id="11" name="Round Same Side Corner Rectangle 10"/>
          <p:cNvSpPr/>
          <p:nvPr/>
        </p:nvSpPr>
        <p:spPr>
          <a:xfrm rot="5400000">
            <a:off x="6473586" y="3818358"/>
            <a:ext cx="1933533" cy="2900386"/>
          </a:xfrm>
          <a:prstGeom prst="round2SameRect">
            <a:avLst/>
          </a:prstGeom>
          <a:solidFill>
            <a:srgbClr val="FFFF95"/>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12" name="TextBox 11"/>
          <p:cNvSpPr txBox="1"/>
          <p:nvPr/>
        </p:nvSpPr>
        <p:spPr>
          <a:xfrm>
            <a:off x="4687623" y="4542942"/>
            <a:ext cx="3854247" cy="1292662"/>
          </a:xfrm>
          <a:prstGeom prst="rect">
            <a:avLst/>
          </a:prstGeom>
          <a:noFill/>
        </p:spPr>
        <p:txBody>
          <a:bodyPr wrap="square" rtlCol="0">
            <a:spAutoFit/>
          </a:bodyPr>
          <a:lstStyle/>
          <a:p>
            <a:pPr indent="1317625"/>
            <a:r>
              <a:rPr lang="en-US" sz="2400" dirty="0" smtClean="0"/>
              <a:t>Effects</a:t>
            </a:r>
          </a:p>
          <a:p>
            <a:r>
              <a:rPr lang="en-US" dirty="0" smtClean="0"/>
              <a:t>Business letters convey a greater degree of formality and authority than do business e-mails, </a:t>
            </a:r>
            <a:endParaRPr lang="en-US" dirty="0"/>
          </a:p>
        </p:txBody>
      </p:sp>
    </p:spTree>
    <p:extLst>
      <p:ext uri="{BB962C8B-B14F-4D97-AF65-F5344CB8AC3E}">
        <p14:creationId xmlns:p14="http://schemas.microsoft.com/office/powerpoint/2010/main" val="1763362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Communications </a:t>
            </a:r>
            <a:endParaRPr lang="en-US" dirty="0"/>
          </a:p>
        </p:txBody>
      </p:sp>
      <p:sp>
        <p:nvSpPr>
          <p:cNvPr id="3" name="Content Placeholder 2"/>
          <p:cNvSpPr>
            <a:spLocks noGrp="1"/>
          </p:cNvSpPr>
          <p:nvPr>
            <p:ph idx="1"/>
          </p:nvPr>
        </p:nvSpPr>
        <p:spPr/>
        <p:txBody>
          <a:bodyPr/>
          <a:lstStyle/>
          <a:p>
            <a:r>
              <a:rPr lang="en-US" dirty="0" smtClean="0"/>
              <a:t>Need to make impression</a:t>
            </a:r>
          </a:p>
          <a:p>
            <a:pPr lvl="1"/>
            <a:r>
              <a:rPr lang="en-US" dirty="0" smtClean="0"/>
              <a:t>You are indeed a credible professional enterprise</a:t>
            </a:r>
          </a:p>
          <a:p>
            <a:pPr lvl="1"/>
            <a:r>
              <a:rPr lang="en-US" dirty="0" smtClean="0"/>
              <a:t>Someone who will be easy &amp; a pleasure to do business with.  </a:t>
            </a:r>
          </a:p>
          <a:p>
            <a:pPr lvl="1"/>
            <a:endParaRPr lang="en-US" dirty="0"/>
          </a:p>
          <a:p>
            <a:r>
              <a:rPr lang="en-US" dirty="0" smtClean="0"/>
              <a:t>One chance to make that first impression</a:t>
            </a:r>
          </a:p>
          <a:p>
            <a:pPr lvl="1"/>
            <a:r>
              <a:rPr lang="en-US" dirty="0" smtClean="0"/>
              <a:t>Invaluable to building Trust &amp; Confidence</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0" y="0"/>
            <a:ext cx="1981200" cy="2305050"/>
          </a:xfrm>
          <a:prstGeom prst="rect">
            <a:avLst/>
          </a:prstGeom>
        </p:spPr>
      </p:pic>
    </p:spTree>
    <p:extLst>
      <p:ext uri="{BB962C8B-B14F-4D97-AF65-F5344CB8AC3E}">
        <p14:creationId xmlns:p14="http://schemas.microsoft.com/office/powerpoint/2010/main" val="22420735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205</TotalTime>
  <Words>3858</Words>
  <Application>Microsoft Office PowerPoint</Application>
  <PresentationFormat>On-screen Show (4:3)</PresentationFormat>
  <Paragraphs>310</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Module</vt:lpstr>
      <vt:lpstr>Email Ettiquette</vt:lpstr>
      <vt:lpstr>Four Contacts with the World</vt:lpstr>
      <vt:lpstr>Snail Mail vs. Email</vt:lpstr>
      <vt:lpstr>PowerPoint Presentation</vt:lpstr>
      <vt:lpstr>Email Advantages</vt:lpstr>
      <vt:lpstr>Email Advantages</vt:lpstr>
      <vt:lpstr>Snail Mail Advantages</vt:lpstr>
      <vt:lpstr>Snail Mail Advantages</vt:lpstr>
      <vt:lpstr>Email Communications </vt:lpstr>
      <vt:lpstr>Professional Behavior on Job</vt:lpstr>
      <vt:lpstr>Open your Email</vt:lpstr>
      <vt:lpstr>Signature files: </vt:lpstr>
      <vt:lpstr>Signature Line </vt:lpstr>
      <vt:lpstr>Insert a Picture </vt:lpstr>
      <vt:lpstr>Setting the Theme</vt:lpstr>
      <vt:lpstr>To:, From:, BCc, Cc Fields</vt:lpstr>
      <vt:lpstr>The Subject: </vt:lpstr>
      <vt:lpstr>Level of Formality</vt:lpstr>
      <vt:lpstr>All CAPS</vt:lpstr>
      <vt:lpstr>Known Studies</vt:lpstr>
      <vt:lpstr>Reply to All:</vt:lpstr>
      <vt:lpstr>Formatting:</vt:lpstr>
      <vt:lpstr>Addressing:</vt:lpstr>
      <vt:lpstr>Attachments:</vt:lpstr>
      <vt:lpstr>Using Previous Email Correspondence</vt:lpstr>
      <vt:lpstr>Respond Promptly:</vt:lpstr>
      <vt:lpstr>Down Edit Your Replies:  </vt:lpstr>
      <vt:lpstr>Copyrighted</vt:lpstr>
      <vt:lpstr>Common Courtesy:  </vt:lpstr>
      <vt:lpstr>Grammar and Spelling </vt:lpstr>
      <vt:lpstr>PowerPoint Presentation</vt:lpstr>
      <vt:lpstr>PowerPoint Presentation</vt:lpstr>
      <vt:lpstr>PowerPoint Presentation</vt:lpstr>
      <vt:lpstr>?????? / !!!!!!!</vt:lpstr>
      <vt:lpstr>Thank You’s</vt:lpstr>
      <vt:lpstr>Closings</vt:lpstr>
      <vt:lpstr>Business Communications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Email Ettiquette</dc:title>
  <dc:creator>Karole McGrew</dc:creator>
  <cp:lastModifiedBy>Karole McGrew</cp:lastModifiedBy>
  <cp:revision>20</cp:revision>
  <cp:lastPrinted>2014-04-01T13:20:20Z</cp:lastPrinted>
  <dcterms:created xsi:type="dcterms:W3CDTF">2013-08-15T15:42:23Z</dcterms:created>
  <dcterms:modified xsi:type="dcterms:W3CDTF">2014-04-01T13:24:09Z</dcterms:modified>
</cp:coreProperties>
</file>