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3" r:id="rId7"/>
    <p:sldId id="261" r:id="rId8"/>
    <p:sldId id="262" r:id="rId9"/>
    <p:sldId id="268" r:id="rId10"/>
    <p:sldId id="265" r:id="rId11"/>
    <p:sldId id="266" r:id="rId12"/>
    <p:sldId id="267"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8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000" autoAdjust="0"/>
  </p:normalViewPr>
  <p:slideViewPr>
    <p:cSldViewPr>
      <p:cViewPr varScale="1">
        <p:scale>
          <a:sx n="46" d="100"/>
          <a:sy n="46" d="100"/>
        </p:scale>
        <p:origin x="-12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26CB9-B498-496B-B08B-E9C4F9D04512}" type="datetimeFigureOut">
              <a:rPr lang="en-US" smtClean="0"/>
              <a:t>2/11/2012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71F82B-6804-401E-8431-88B0C3BC4CFC}" type="slidenum">
              <a:rPr lang="en-US" smtClean="0"/>
              <a:t>‹#›</a:t>
            </a:fld>
            <a:endParaRPr lang="en-US"/>
          </a:p>
        </p:txBody>
      </p:sp>
    </p:spTree>
    <p:extLst>
      <p:ext uri="{BB962C8B-B14F-4D97-AF65-F5344CB8AC3E}">
        <p14:creationId xmlns:p14="http://schemas.microsoft.com/office/powerpoint/2010/main" val="204372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Great_Britain" TargetMode="External"/><Relationship Id="rId13" Type="http://schemas.openxmlformats.org/officeDocument/2006/relationships/hyperlink" Target="http://en.wikipedia.org/wiki/United_Kingdom" TargetMode="External"/><Relationship Id="rId3" Type="http://schemas.openxmlformats.org/officeDocument/2006/relationships/hyperlink" Target="http://en.wikipedia.org/wiki/List_of_European_islands_by_area" TargetMode="External"/><Relationship Id="rId7" Type="http://schemas.openxmlformats.org/officeDocument/2006/relationships/hyperlink" Target="http://en.wikipedia.org/wiki/Continental_Europe" TargetMode="External"/><Relationship Id="rId12" Type="http://schemas.openxmlformats.org/officeDocument/2006/relationships/hyperlink" Target="http://en.wikipedia.org/wiki/Northern_Ireland"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en.wikipedia.org/wiki/Ireland#cite_note-unep-4" TargetMode="External"/><Relationship Id="rId11" Type="http://schemas.openxmlformats.org/officeDocument/2006/relationships/hyperlink" Target="http://en.wikipedia.org/wiki/Republic_of_Ireland" TargetMode="External"/><Relationship Id="rId5" Type="http://schemas.openxmlformats.org/officeDocument/2006/relationships/hyperlink" Target="http://en.wikipedia.org/wiki/List_of_islands_by_area" TargetMode="External"/><Relationship Id="rId10" Type="http://schemas.openxmlformats.org/officeDocument/2006/relationships/hyperlink" Target="http://en.wikipedia.org/wiki/Partition_of_Ireland" TargetMode="External"/><Relationship Id="rId4" Type="http://schemas.openxmlformats.org/officeDocument/2006/relationships/hyperlink" Target="http://en.wikipedia.org/wiki/Europe" TargetMode="External"/><Relationship Id="rId9" Type="http://schemas.openxmlformats.org/officeDocument/2006/relationships/hyperlink" Target="http://en.wikipedia.org/wiki/Irish_Sea" TargetMode="External"/><Relationship Id="rId14" Type="http://schemas.openxmlformats.org/officeDocument/2006/relationships/hyperlink" Target="http://en.wikipedia.org/wiki/Ireland#cite_note-2008population-2"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Church_of_Ireland" TargetMode="External"/><Relationship Id="rId3" Type="http://schemas.openxmlformats.org/officeDocument/2006/relationships/hyperlink" Target="http://en.wikipedia.org/wiki/Ireland" TargetMode="External"/><Relationship Id="rId7" Type="http://schemas.openxmlformats.org/officeDocument/2006/relationships/hyperlink" Target="http://en.wikipedia.org/wiki/Methodist_Church_in_Ireland"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Presbyterian_Church_in_Ireland" TargetMode="External"/><Relationship Id="rId5" Type="http://schemas.openxmlformats.org/officeDocument/2006/relationships/hyperlink" Target="http://en.wikipedia.org/wiki/Catholic_Church" TargetMode="External"/><Relationship Id="rId4" Type="http://schemas.openxmlformats.org/officeDocument/2006/relationships/hyperlink" Target="http://en.wikipedia.org/wiki/Christianity_in_Ireland" TargetMode="External"/><Relationship Id="rId9" Type="http://schemas.openxmlformats.org/officeDocument/2006/relationships/hyperlink" Target="http://en.wikipedia.org/wiki/Anglicanis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Saint_Stephe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n.wikipedia.org/wiki/Wr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Ireland#cite_note-66" TargetMode="External"/><Relationship Id="rId3" Type="http://schemas.openxmlformats.org/officeDocument/2006/relationships/hyperlink" Target="http://en.wikipedia.org/wiki/Provinces_of_Ireland" TargetMode="External"/><Relationship Id="rId7" Type="http://schemas.openxmlformats.org/officeDocument/2006/relationships/hyperlink" Target="http://en.wikipedia.org/wiki/Ulster"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Munster" TargetMode="External"/><Relationship Id="rId5" Type="http://schemas.openxmlformats.org/officeDocument/2006/relationships/hyperlink" Target="http://en.wikipedia.org/wiki/Leinster" TargetMode="External"/><Relationship Id="rId10" Type="http://schemas.openxmlformats.org/officeDocument/2006/relationships/hyperlink" Target="http://en.wikipedia.org/wiki/Counties_of_Northern_Ireland" TargetMode="External"/><Relationship Id="rId4" Type="http://schemas.openxmlformats.org/officeDocument/2006/relationships/hyperlink" Target="http://en.wikipedia.org/wiki/Connacht" TargetMode="External"/><Relationship Id="rId9" Type="http://schemas.openxmlformats.org/officeDocument/2006/relationships/hyperlink" Target="http://en.wikipedia.org/wiki/Counties_of_Irelan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Department_of_the_Environment_for_Northern_Ireland" TargetMode="External"/><Relationship Id="rId13" Type="http://schemas.openxmlformats.org/officeDocument/2006/relationships/hyperlink" Target="http://en.wikipedia.org/wiki/Giant's_Causeway#cite_note-1" TargetMode="External"/><Relationship Id="rId18" Type="http://schemas.openxmlformats.org/officeDocument/2006/relationships/hyperlink" Target="http://en.wikipedia.org/wiki/Ireland" TargetMode="External"/><Relationship Id="rId3" Type="http://schemas.openxmlformats.org/officeDocument/2006/relationships/hyperlink" Target="http://en.wikipedia.org/wiki/Columnar_basalt" TargetMode="External"/><Relationship Id="rId21" Type="http://schemas.openxmlformats.org/officeDocument/2006/relationships/hyperlink" Target="http://en.wikipedia.org/wiki/Passage_grave" TargetMode="External"/><Relationship Id="rId7" Type="http://schemas.openxmlformats.org/officeDocument/2006/relationships/hyperlink" Target="http://en.wikipedia.org/wiki/National_Nature_Reserve" TargetMode="External"/><Relationship Id="rId12" Type="http://schemas.openxmlformats.org/officeDocument/2006/relationships/hyperlink" Target="http://en.wikipedia.org/wiki/United_Kingdom" TargetMode="External"/><Relationship Id="rId17" Type="http://schemas.openxmlformats.org/officeDocument/2006/relationships/hyperlink" Target="http://en.wikipedia.org/wiki/County_Kerry" TargetMode="External"/><Relationship Id="rId2" Type="http://schemas.openxmlformats.org/officeDocument/2006/relationships/slide" Target="../slides/slide8.xml"/><Relationship Id="rId16" Type="http://schemas.openxmlformats.org/officeDocument/2006/relationships/hyperlink" Target="http://en.wikipedia.org/wiki/Kilometre" TargetMode="External"/><Relationship Id="rId20" Type="http://schemas.openxmlformats.org/officeDocument/2006/relationships/hyperlink" Target="http://en.wikipedia.org/wiki/Europe" TargetMode="External"/><Relationship Id="rId1" Type="http://schemas.openxmlformats.org/officeDocument/2006/relationships/notesMaster" Target="../notesMasters/notesMaster1.xml"/><Relationship Id="rId6" Type="http://schemas.openxmlformats.org/officeDocument/2006/relationships/hyperlink" Target="http://en.wikipedia.org/wiki/UNESCO" TargetMode="External"/><Relationship Id="rId11" Type="http://schemas.openxmlformats.org/officeDocument/2006/relationships/hyperlink" Target="http://en.wikipedia.org/wiki/Wonders_of_the_World" TargetMode="External"/><Relationship Id="rId24" Type="http://schemas.openxmlformats.org/officeDocument/2006/relationships/hyperlink" Target="http://en.wikipedia.org/wiki/Megalithic_art" TargetMode="External"/><Relationship Id="rId5" Type="http://schemas.openxmlformats.org/officeDocument/2006/relationships/hyperlink" Target="http://en.wikipedia.org/wiki/World_Heritage_Site" TargetMode="External"/><Relationship Id="rId15" Type="http://schemas.openxmlformats.org/officeDocument/2006/relationships/hyperlink" Target="http://en.wikipedia.org/wiki/Mile" TargetMode="External"/><Relationship Id="rId23" Type="http://schemas.openxmlformats.org/officeDocument/2006/relationships/hyperlink" Target="http://en.wikipedia.org/wiki/Dowth" TargetMode="External"/><Relationship Id="rId10" Type="http://schemas.openxmlformats.org/officeDocument/2006/relationships/hyperlink" Target="http://en.wikipedia.org/wiki/Radio_Times" TargetMode="External"/><Relationship Id="rId19" Type="http://schemas.openxmlformats.org/officeDocument/2006/relationships/hyperlink" Target="http://en.wikipedia.org/wiki/Skellig_Islands" TargetMode="External"/><Relationship Id="rId4" Type="http://schemas.openxmlformats.org/officeDocument/2006/relationships/hyperlink" Target="http://en.wikipedia.org/wiki/Volcano" TargetMode="External"/><Relationship Id="rId9" Type="http://schemas.openxmlformats.org/officeDocument/2006/relationships/hyperlink" Target="http://en.wikipedia.org/wiki/Opinion_poll" TargetMode="External"/><Relationship Id="rId14" Type="http://schemas.openxmlformats.org/officeDocument/2006/relationships/hyperlink" Target="http://en.wikipedia.org/wiki/Atlantic_Ocean" TargetMode="External"/><Relationship Id="rId22" Type="http://schemas.openxmlformats.org/officeDocument/2006/relationships/hyperlink" Target="http://en.wikipedia.org/wiki/Knowth"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hlinkClick r:id="rId3" tooltip="List of European islands by area"/>
              </a:rPr>
              <a:t>third-largest island</a:t>
            </a:r>
            <a:r>
              <a:rPr lang="en-US" dirty="0" smtClean="0"/>
              <a:t> in </a:t>
            </a:r>
            <a:r>
              <a:rPr lang="en-US" dirty="0" smtClean="0">
                <a:hlinkClick r:id="rId4"/>
              </a:rPr>
              <a:t>Europe</a:t>
            </a:r>
            <a:r>
              <a:rPr lang="en-US" dirty="0" smtClean="0"/>
              <a:t> and the </a:t>
            </a:r>
            <a:r>
              <a:rPr lang="en-US" dirty="0" smtClean="0">
                <a:hlinkClick r:id="rId5" tooltip="List of islands by area"/>
              </a:rPr>
              <a:t>twentieth-largest island</a:t>
            </a:r>
            <a:r>
              <a:rPr lang="en-US" dirty="0" smtClean="0"/>
              <a:t> in the world.</a:t>
            </a:r>
            <a:r>
              <a:rPr lang="en-US" baseline="30000" dirty="0" smtClean="0">
                <a:hlinkClick r:id="rId6"/>
              </a:rPr>
              <a:t>[4]</a:t>
            </a:r>
            <a:r>
              <a:rPr lang="en-US" dirty="0" smtClean="0"/>
              <a:t> It lies to the northwest of </a:t>
            </a:r>
            <a:r>
              <a:rPr lang="en-US" dirty="0" smtClean="0">
                <a:hlinkClick r:id="rId7"/>
              </a:rPr>
              <a:t>continental Europe</a:t>
            </a:r>
            <a:r>
              <a:rPr lang="en-US" dirty="0" smtClean="0"/>
              <a:t> and is surrounded by hundreds of islands.</a:t>
            </a:r>
            <a:r>
              <a:rPr lang="en-US" baseline="0" dirty="0" smtClean="0"/>
              <a:t>  </a:t>
            </a:r>
            <a:r>
              <a:rPr lang="en-US" dirty="0" smtClean="0"/>
              <a:t>To the east of Ireland is </a:t>
            </a:r>
            <a:r>
              <a:rPr lang="en-US" dirty="0" smtClean="0">
                <a:hlinkClick r:id="rId8"/>
              </a:rPr>
              <a:t>Great Britain</a:t>
            </a:r>
            <a:r>
              <a:rPr lang="en-US" dirty="0" smtClean="0"/>
              <a:t>, separated from it by the </a:t>
            </a:r>
            <a:r>
              <a:rPr lang="en-US" dirty="0" smtClean="0">
                <a:hlinkClick r:id="rId9"/>
              </a:rPr>
              <a:t>Irish Sea</a:t>
            </a:r>
            <a:r>
              <a:rPr lang="en-US" dirty="0" smtClean="0"/>
              <a:t>. The </a:t>
            </a:r>
            <a:r>
              <a:rPr lang="en-US" dirty="0" smtClean="0">
                <a:hlinkClick r:id="rId10" tooltip="Partition of Ireland"/>
              </a:rPr>
              <a:t>island is divided</a:t>
            </a:r>
            <a:r>
              <a:rPr lang="en-US" dirty="0" smtClean="0"/>
              <a:t> between the </a:t>
            </a:r>
            <a:r>
              <a:rPr lang="en-US" dirty="0" smtClean="0">
                <a:hlinkClick r:id="rId11"/>
              </a:rPr>
              <a:t>Republic of Ireland</a:t>
            </a:r>
            <a:r>
              <a:rPr lang="en-US" dirty="0" smtClean="0"/>
              <a:t>, which covers just under five-sixths of the island, and </a:t>
            </a:r>
            <a:r>
              <a:rPr lang="en-US" dirty="0" smtClean="0">
                <a:hlinkClick r:id="rId12"/>
              </a:rPr>
              <a:t>Northern Ireland</a:t>
            </a:r>
            <a:r>
              <a:rPr lang="en-US" dirty="0" smtClean="0"/>
              <a:t>, a part of the </a:t>
            </a:r>
            <a:r>
              <a:rPr lang="en-US" dirty="0" smtClean="0">
                <a:hlinkClick r:id="rId13"/>
              </a:rPr>
              <a:t>United Kingdom</a:t>
            </a:r>
            <a:r>
              <a:rPr lang="en-US" dirty="0" smtClean="0"/>
              <a:t>, which covers the remainder and is located in the northeast of the island. The population of Ireland is approximately 6.2 million people. Just under 4.5 million live in the Republic of Ireland and just under 1.8 million live in Northern Ireland.</a:t>
            </a:r>
            <a:r>
              <a:rPr lang="en-US" baseline="30000" dirty="0" smtClean="0">
                <a:hlinkClick r:id="rId14"/>
              </a:rPr>
              <a:t>[3]</a:t>
            </a:r>
            <a:endParaRPr lang="en-US" dirty="0" smtClean="0"/>
          </a:p>
          <a:p>
            <a:endParaRPr lang="en-US" dirty="0"/>
          </a:p>
        </p:txBody>
      </p:sp>
      <p:sp>
        <p:nvSpPr>
          <p:cNvPr id="4" name="Slide Number Placeholder 3"/>
          <p:cNvSpPr>
            <a:spLocks noGrp="1"/>
          </p:cNvSpPr>
          <p:nvPr>
            <p:ph type="sldNum" sz="quarter" idx="10"/>
          </p:nvPr>
        </p:nvSpPr>
        <p:spPr/>
        <p:txBody>
          <a:bodyPr/>
          <a:lstStyle/>
          <a:p>
            <a:fld id="{0B71F82B-6804-401E-8431-88B0C3BC4CFC}" type="slidenum">
              <a:rPr lang="en-US" smtClean="0"/>
              <a:t>1</a:t>
            </a:fld>
            <a:endParaRPr lang="en-US"/>
          </a:p>
        </p:txBody>
      </p:sp>
    </p:spTree>
    <p:extLst>
      <p:ext uri="{BB962C8B-B14F-4D97-AF65-F5344CB8AC3E}">
        <p14:creationId xmlns:p14="http://schemas.microsoft.com/office/powerpoint/2010/main" val="1083957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predominant </a:t>
            </a:r>
            <a:r>
              <a:rPr lang="en-US" b="1" dirty="0" smtClean="0"/>
              <a:t>religion in </a:t>
            </a:r>
            <a:r>
              <a:rPr lang="en-US" b="1" dirty="0" smtClean="0">
                <a:hlinkClick r:id="rId3"/>
              </a:rPr>
              <a:t>Ireland</a:t>
            </a:r>
            <a:r>
              <a:rPr lang="en-US" dirty="0" smtClean="0"/>
              <a:t> is </a:t>
            </a:r>
            <a:r>
              <a:rPr lang="en-US" dirty="0" smtClean="0">
                <a:hlinkClick r:id="rId4" tooltip="Christianity in Ireland"/>
              </a:rPr>
              <a:t>Christianity</a:t>
            </a:r>
            <a:r>
              <a:rPr lang="en-US" dirty="0" smtClean="0"/>
              <a:t>, with the largest church being the </a:t>
            </a:r>
            <a:r>
              <a:rPr lang="en-US" dirty="0" smtClean="0">
                <a:hlinkClick r:id="rId5" tooltip="Catholic Church"/>
              </a:rPr>
              <a:t>Roman Catholic Church</a:t>
            </a:r>
            <a:r>
              <a:rPr lang="en-US" dirty="0" smtClean="0"/>
              <a:t>. Ireland's constitution states that the state may not endorse any particular religion and guarantees freedom of religion. </a:t>
            </a:r>
          </a:p>
          <a:p>
            <a:endParaRPr lang="en-US" dirty="0" smtClean="0"/>
          </a:p>
          <a:p>
            <a:r>
              <a:rPr lang="en-US" dirty="0" smtClean="0"/>
              <a:t>Other significant Protestant denominations are the </a:t>
            </a:r>
            <a:r>
              <a:rPr lang="en-US" dirty="0" smtClean="0">
                <a:hlinkClick r:id="rId6"/>
              </a:rPr>
              <a:t>Presbyterian Church in Ireland</a:t>
            </a:r>
            <a:r>
              <a:rPr lang="en-US" dirty="0" smtClean="0"/>
              <a:t>, followed by the </a:t>
            </a:r>
            <a:r>
              <a:rPr lang="en-US" dirty="0" smtClean="0">
                <a:hlinkClick r:id="rId7"/>
              </a:rPr>
              <a:t>Methodist Church in Ireland</a:t>
            </a:r>
            <a:r>
              <a:rPr lang="en-US" dirty="0" smtClean="0"/>
              <a:t>. The second largest Christian denomination, the </a:t>
            </a:r>
            <a:r>
              <a:rPr lang="en-US" dirty="0" smtClean="0">
                <a:hlinkClick r:id="rId8"/>
              </a:rPr>
              <a:t>Church of Ireland</a:t>
            </a:r>
            <a:r>
              <a:rPr lang="en-US" dirty="0" smtClean="0"/>
              <a:t> (</a:t>
            </a:r>
            <a:r>
              <a:rPr lang="en-US" dirty="0" smtClean="0">
                <a:hlinkClick r:id="rId9" tooltip="Anglicanism"/>
              </a:rPr>
              <a:t>Anglican</a:t>
            </a:r>
            <a:r>
              <a:rPr lang="en-US" dirty="0" smtClean="0"/>
              <a:t>),</a:t>
            </a:r>
            <a:endParaRPr lang="en-US" dirty="0"/>
          </a:p>
        </p:txBody>
      </p:sp>
      <p:sp>
        <p:nvSpPr>
          <p:cNvPr id="4" name="Slide Number Placeholder 3"/>
          <p:cNvSpPr>
            <a:spLocks noGrp="1"/>
          </p:cNvSpPr>
          <p:nvPr>
            <p:ph type="sldNum" sz="quarter" idx="10"/>
          </p:nvPr>
        </p:nvSpPr>
        <p:spPr/>
        <p:txBody>
          <a:bodyPr/>
          <a:lstStyle/>
          <a:p>
            <a:fld id="{0B71F82B-6804-401E-8431-88B0C3BC4CFC}" type="slidenum">
              <a:rPr lang="en-US" smtClean="0"/>
              <a:t>11</a:t>
            </a:fld>
            <a:endParaRPr lang="en-US"/>
          </a:p>
        </p:txBody>
      </p:sp>
    </p:spTree>
    <p:extLst>
      <p:ext uri="{BB962C8B-B14F-4D97-AF65-F5344CB8AC3E}">
        <p14:creationId xmlns:p14="http://schemas.microsoft.com/office/powerpoint/2010/main" val="244687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People in Ireland wear green</a:t>
            </a:r>
          </a:p>
          <a:p>
            <a:r>
              <a:rPr lang="en-US" dirty="0" smtClean="0"/>
              <a:t>Just because they everyone does it on St. Patrick’s Day, doesn’t mean they do it on every other day.</a:t>
            </a:r>
          </a:p>
          <a:p>
            <a:r>
              <a:rPr lang="en-US" dirty="0" smtClean="0"/>
              <a:t>Indeed, even on the national holiday, the Irish themselves typically DON’T wear green – this tradition is today observed more by visitors to Ireland, or by Irish descendants and friends abroad.</a:t>
            </a:r>
          </a:p>
          <a:p>
            <a:r>
              <a:rPr lang="en-US" b="1" dirty="0" smtClean="0"/>
              <a:t>2. People in Ireland wear </a:t>
            </a:r>
            <a:r>
              <a:rPr lang="en-US" b="1" dirty="0" err="1" smtClean="0"/>
              <a:t>Aran</a:t>
            </a:r>
            <a:r>
              <a:rPr lang="en-US" b="1" dirty="0" smtClean="0"/>
              <a:t> sweaters</a:t>
            </a:r>
          </a:p>
          <a:p>
            <a:r>
              <a:rPr lang="en-US" b="1" dirty="0" smtClean="0"/>
              <a:t>3. Leprechauns live in Ireland</a:t>
            </a:r>
          </a:p>
          <a:p>
            <a:r>
              <a:rPr lang="en-US" dirty="0" smtClean="0"/>
              <a:t>In places like the US, the words “Ireland” and “leprechaun” are synonymous. In Ireland, however, leprechauns are nowhere to be seen. Not just in the flesh – there are no leprechaun dolls, leprechauns toys, or leprechauns cartoon characters on cereals boxes.</a:t>
            </a:r>
          </a:p>
          <a:p>
            <a:r>
              <a:rPr lang="en-US" b="1" dirty="0" smtClean="0"/>
              <a:t>4. Irish people are poor</a:t>
            </a:r>
          </a:p>
          <a:p>
            <a:r>
              <a:rPr lang="en-US" dirty="0" smtClean="0"/>
              <a:t>On the contrary, Irish people are among the wealthiest in Europe, and the cost of living is quite high. Take a look at some restaurant menus and prices online, before coming, to get an idea of what you’ll need to budget.</a:t>
            </a:r>
          </a:p>
          <a:p>
            <a:r>
              <a:rPr lang="en-US" b="1" dirty="0" smtClean="0"/>
              <a:t>5. Northern Ireland is dangerous</a:t>
            </a:r>
          </a:p>
          <a:p>
            <a:r>
              <a:rPr lang="en-US" dirty="0" smtClean="0"/>
              <a:t>The “troubles” in Northern Ireland – the low-level guerrilla war between (mainly) the IRA and the British government – are more or less over. </a:t>
            </a:r>
            <a:endParaRPr lang="en-US" dirty="0"/>
          </a:p>
        </p:txBody>
      </p:sp>
      <p:sp>
        <p:nvSpPr>
          <p:cNvPr id="4" name="Slide Number Placeholder 3"/>
          <p:cNvSpPr>
            <a:spLocks noGrp="1"/>
          </p:cNvSpPr>
          <p:nvPr>
            <p:ph type="sldNum" sz="quarter" idx="10"/>
          </p:nvPr>
        </p:nvSpPr>
        <p:spPr/>
        <p:txBody>
          <a:bodyPr/>
          <a:lstStyle/>
          <a:p>
            <a:fld id="{0B71F82B-6804-401E-8431-88B0C3BC4CFC}" type="slidenum">
              <a:rPr lang="en-US" smtClean="0"/>
              <a:t>12</a:t>
            </a:fld>
            <a:endParaRPr lang="en-US"/>
          </a:p>
        </p:txBody>
      </p:sp>
    </p:spTree>
    <p:extLst>
      <p:ext uri="{BB962C8B-B14F-4D97-AF65-F5344CB8AC3E}">
        <p14:creationId xmlns:p14="http://schemas.microsoft.com/office/powerpoint/2010/main" val="56057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 rural Ireland people still acknowledge each other in passing with a nod or hello even to strangers. A habit that needs keeping in check when in the city.</a:t>
            </a:r>
            <a:br>
              <a:rPr lang="en-US" dirty="0" smtClean="0"/>
            </a:br>
            <a:r>
              <a:rPr lang="en-US" dirty="0" smtClean="0"/>
              <a:t/>
            </a:r>
            <a:br>
              <a:rPr lang="en-US" dirty="0" smtClean="0"/>
            </a:br>
            <a:r>
              <a:rPr lang="en-US" dirty="0" smtClean="0"/>
              <a:t>Car drivers in rural areas also acknowledge each other with a hand gesture which differs from </a:t>
            </a:r>
            <a:r>
              <a:rPr lang="en-US" dirty="0" err="1" smtClean="0"/>
              <a:t>townland</a:t>
            </a:r>
            <a:r>
              <a:rPr lang="en-US" dirty="0" smtClean="0"/>
              <a:t> to </a:t>
            </a:r>
            <a:r>
              <a:rPr lang="en-US" dirty="0" err="1" smtClean="0"/>
              <a:t>townland</a:t>
            </a:r>
            <a:r>
              <a:rPr lang="en-US" dirty="0" smtClean="0"/>
              <a:t>, some being very individualized</a:t>
            </a:r>
            <a:br>
              <a:rPr lang="en-US" dirty="0" smtClean="0"/>
            </a:br>
            <a:r>
              <a:rPr lang="en-US" dirty="0" smtClean="0"/>
              <a:t/>
            </a:r>
            <a:br>
              <a:rPr lang="en-US" dirty="0" smtClean="0"/>
            </a:br>
            <a:r>
              <a:rPr lang="en-US" dirty="0" smtClean="0"/>
              <a:t>At horse fairs or cattle fairs when a deal is done they'll spit in their hand and shake on it.</a:t>
            </a:r>
          </a:p>
          <a:p>
            <a:endParaRPr lang="en-US" dirty="0"/>
          </a:p>
        </p:txBody>
      </p:sp>
      <p:sp>
        <p:nvSpPr>
          <p:cNvPr id="4" name="Slide Number Placeholder 3"/>
          <p:cNvSpPr>
            <a:spLocks noGrp="1"/>
          </p:cNvSpPr>
          <p:nvPr>
            <p:ph type="sldNum" sz="quarter" idx="10"/>
          </p:nvPr>
        </p:nvSpPr>
        <p:spPr/>
        <p:txBody>
          <a:bodyPr/>
          <a:lstStyle/>
          <a:p>
            <a:fld id="{0B71F82B-6804-401E-8431-88B0C3BC4CFC}" type="slidenum">
              <a:rPr lang="en-US" smtClean="0"/>
              <a:t>2</a:t>
            </a:fld>
            <a:endParaRPr lang="en-US"/>
          </a:p>
        </p:txBody>
      </p:sp>
    </p:spTree>
    <p:extLst>
      <p:ext uri="{BB962C8B-B14F-4D97-AF65-F5344CB8AC3E}">
        <p14:creationId xmlns:p14="http://schemas.microsoft.com/office/powerpoint/2010/main" val="161731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1F82B-6804-401E-8431-88B0C3BC4CFC}" type="slidenum">
              <a:rPr lang="en-US" smtClean="0"/>
              <a:t>3</a:t>
            </a:fld>
            <a:endParaRPr lang="en-US"/>
          </a:p>
        </p:txBody>
      </p:sp>
    </p:spTree>
    <p:extLst>
      <p:ext uri="{BB962C8B-B14F-4D97-AF65-F5344CB8AC3E}">
        <p14:creationId xmlns:p14="http://schemas.microsoft.com/office/powerpoint/2010/main" val="224402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Year’s Day - </a:t>
            </a:r>
            <a:r>
              <a:rPr lang="en-US" dirty="0" smtClean="0"/>
              <a:t>Most also take time off work for New Year's Eve (</a:t>
            </a:r>
            <a:r>
              <a:rPr lang="en-US" i="1" dirty="0" err="1" smtClean="0"/>
              <a:t>Oíche</a:t>
            </a:r>
            <a:r>
              <a:rPr lang="en-US" i="1" dirty="0" smtClean="0"/>
              <a:t> Chinn </a:t>
            </a:r>
            <a:r>
              <a:rPr lang="en-US" i="1" dirty="0" err="1" smtClean="0"/>
              <a:t>Bliana</a:t>
            </a:r>
            <a:r>
              <a:rPr lang="en-US" dirty="0" smtClean="0"/>
              <a:t>).</a:t>
            </a:r>
          </a:p>
          <a:p>
            <a:endParaRPr lang="en-US" dirty="0" smtClean="0"/>
          </a:p>
          <a:p>
            <a:r>
              <a:rPr lang="en-US" dirty="0" smtClean="0"/>
              <a:t>St. Patrick’s Day – National Day</a:t>
            </a:r>
          </a:p>
          <a:p>
            <a:endParaRPr lang="en-US" dirty="0" smtClean="0"/>
          </a:p>
          <a:p>
            <a:r>
              <a:rPr lang="en-US" dirty="0" smtClean="0"/>
              <a:t>Christmas</a:t>
            </a:r>
            <a:r>
              <a:rPr lang="en-US" baseline="0" dirty="0" smtClean="0"/>
              <a:t> Day - </a:t>
            </a:r>
            <a:r>
              <a:rPr lang="en-US" dirty="0" smtClean="0"/>
              <a:t>Most start Christmas celebrations on Christmas Eve (</a:t>
            </a:r>
            <a:r>
              <a:rPr lang="en-US" i="1" dirty="0" err="1" smtClean="0"/>
              <a:t>Oíche</a:t>
            </a:r>
            <a:r>
              <a:rPr lang="en-US" i="1" dirty="0" smtClean="0"/>
              <a:t> </a:t>
            </a:r>
            <a:r>
              <a:rPr lang="en-US" i="1" dirty="0" err="1" smtClean="0"/>
              <a:t>Nollag</a:t>
            </a:r>
            <a:r>
              <a:rPr lang="en-US" dirty="0" smtClean="0"/>
              <a:t>), including taking time off work.</a:t>
            </a:r>
          </a:p>
          <a:p>
            <a:endParaRPr lang="en-US" dirty="0" smtClean="0"/>
          </a:p>
          <a:p>
            <a:r>
              <a:rPr lang="en-US" dirty="0" smtClean="0"/>
              <a:t>Saint Stephen - The day after Christmas celebrating the feast day of </a:t>
            </a:r>
            <a:r>
              <a:rPr lang="en-US" dirty="0" smtClean="0">
                <a:hlinkClick r:id="rId3"/>
              </a:rPr>
              <a:t>Saint Stephen</a:t>
            </a:r>
            <a:r>
              <a:rPr lang="en-US" dirty="0" smtClean="0"/>
              <a:t>. </a:t>
            </a:r>
            <a:r>
              <a:rPr lang="en-US" i="1" dirty="0" err="1" smtClean="0"/>
              <a:t>Lá</a:t>
            </a:r>
            <a:r>
              <a:rPr lang="en-US" i="1" dirty="0" smtClean="0"/>
              <a:t> an </a:t>
            </a:r>
            <a:r>
              <a:rPr lang="en-US" i="1" dirty="0" err="1" smtClean="0"/>
              <a:t>Dreoilín</a:t>
            </a:r>
            <a:r>
              <a:rPr lang="en-US" dirty="0" smtClean="0"/>
              <a:t> translates as the </a:t>
            </a:r>
            <a:r>
              <a:rPr lang="en-US" i="1" dirty="0" smtClean="0"/>
              <a:t>Day of the </a:t>
            </a:r>
            <a:r>
              <a:rPr lang="en-US" i="1" dirty="0" smtClean="0">
                <a:hlinkClick r:id="rId4"/>
              </a:rPr>
              <a:t>Wren</a:t>
            </a:r>
            <a:r>
              <a:rPr lang="en-US" dirty="0" smtClean="0"/>
              <a:t>.</a:t>
            </a:r>
            <a:endParaRPr lang="en-US" dirty="0"/>
          </a:p>
        </p:txBody>
      </p:sp>
      <p:sp>
        <p:nvSpPr>
          <p:cNvPr id="4" name="Slide Number Placeholder 3"/>
          <p:cNvSpPr>
            <a:spLocks noGrp="1"/>
          </p:cNvSpPr>
          <p:nvPr>
            <p:ph type="sldNum" sz="quarter" idx="10"/>
          </p:nvPr>
        </p:nvSpPr>
        <p:spPr/>
        <p:txBody>
          <a:bodyPr/>
          <a:lstStyle/>
          <a:p>
            <a:fld id="{0B71F82B-6804-401E-8431-88B0C3BC4CFC}" type="slidenum">
              <a:rPr lang="en-US" smtClean="0"/>
              <a:t>4</a:t>
            </a:fld>
            <a:endParaRPr lang="en-US"/>
          </a:p>
        </p:txBody>
      </p:sp>
    </p:spTree>
    <p:extLst>
      <p:ext uri="{BB962C8B-B14F-4D97-AF65-F5344CB8AC3E}">
        <p14:creationId xmlns:p14="http://schemas.microsoft.com/office/powerpoint/2010/main" val="252309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English (official) is the language generally used,  however the Irish (Gaelic or </a:t>
            </a:r>
            <a:r>
              <a:rPr lang="en-US" dirty="0" err="1" smtClean="0"/>
              <a:t>Gaeilge</a:t>
            </a:r>
            <a:r>
              <a:rPr lang="en-US" dirty="0" smtClean="0"/>
              <a:t>) (official)  is spoken mainly in areas along the western coast</a:t>
            </a:r>
            <a:endParaRPr lang="en-US" dirty="0"/>
          </a:p>
        </p:txBody>
      </p:sp>
      <p:sp>
        <p:nvSpPr>
          <p:cNvPr id="4" name="Slide Number Placeholder 3"/>
          <p:cNvSpPr>
            <a:spLocks noGrp="1"/>
          </p:cNvSpPr>
          <p:nvPr>
            <p:ph type="sldNum" sz="quarter" idx="10"/>
          </p:nvPr>
        </p:nvSpPr>
        <p:spPr/>
        <p:txBody>
          <a:bodyPr/>
          <a:lstStyle/>
          <a:p>
            <a:fld id="{0B71F82B-6804-401E-8431-88B0C3BC4CFC}" type="slidenum">
              <a:rPr lang="en-US" smtClean="0"/>
              <a:t>5</a:t>
            </a:fld>
            <a:endParaRPr lang="en-US"/>
          </a:p>
        </p:txBody>
      </p:sp>
    </p:spTree>
    <p:extLst>
      <p:ext uri="{BB962C8B-B14F-4D97-AF65-F5344CB8AC3E}">
        <p14:creationId xmlns:p14="http://schemas.microsoft.com/office/powerpoint/2010/main" val="352118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 Ireland is subdivided into </a:t>
            </a:r>
            <a:r>
              <a:rPr lang="en-US" dirty="0" smtClean="0">
                <a:hlinkClick r:id="rId3" tooltip="Provinces of Ireland"/>
              </a:rPr>
              <a:t>four provinces</a:t>
            </a:r>
            <a:r>
              <a:rPr lang="en-US" dirty="0" smtClean="0"/>
              <a:t>: </a:t>
            </a:r>
            <a:r>
              <a:rPr lang="en-US" dirty="0" smtClean="0">
                <a:hlinkClick r:id="rId4"/>
              </a:rPr>
              <a:t>Connacht</a:t>
            </a:r>
            <a:r>
              <a:rPr lang="en-US" dirty="0" smtClean="0"/>
              <a:t> (west), </a:t>
            </a:r>
            <a:r>
              <a:rPr lang="en-US" dirty="0" err="1" smtClean="0">
                <a:hlinkClick r:id="rId5"/>
              </a:rPr>
              <a:t>Leinster</a:t>
            </a:r>
            <a:r>
              <a:rPr lang="en-US" dirty="0" smtClean="0"/>
              <a:t> (east), </a:t>
            </a:r>
            <a:r>
              <a:rPr lang="en-US" dirty="0" smtClean="0">
                <a:hlinkClick r:id="rId6"/>
              </a:rPr>
              <a:t>Munster</a:t>
            </a:r>
            <a:r>
              <a:rPr lang="en-US" dirty="0" smtClean="0"/>
              <a:t> (south), and </a:t>
            </a:r>
            <a:r>
              <a:rPr lang="en-US" dirty="0" smtClean="0">
                <a:hlinkClick r:id="rId7"/>
              </a:rPr>
              <a:t>Ulster</a:t>
            </a:r>
            <a:r>
              <a:rPr lang="en-US" dirty="0" smtClean="0"/>
              <a:t> (north). In a system that developed between the 13th and 17th centuries,</a:t>
            </a:r>
            <a:r>
              <a:rPr lang="en-US" baseline="30000" dirty="0" smtClean="0">
                <a:hlinkClick r:id="rId8"/>
              </a:rPr>
              <a:t>[65]</a:t>
            </a:r>
            <a:r>
              <a:rPr lang="en-US" dirty="0" smtClean="0"/>
              <a:t> Ireland has </a:t>
            </a:r>
            <a:r>
              <a:rPr lang="en-US" dirty="0" smtClean="0">
                <a:hlinkClick r:id="rId9" tooltip="Counties of Ireland"/>
              </a:rPr>
              <a:t>thirty-two traditional counties</a:t>
            </a:r>
            <a:r>
              <a:rPr lang="en-US" dirty="0" smtClean="0"/>
              <a:t>. Twenty-six of the counties are in the Republic of Ireland and </a:t>
            </a:r>
            <a:r>
              <a:rPr lang="en-US" dirty="0" smtClean="0">
                <a:hlinkClick r:id="rId10" tooltip="Counties of Northern Ireland"/>
              </a:rPr>
              <a:t>six counties</a:t>
            </a:r>
            <a:r>
              <a:rPr lang="en-US" dirty="0" smtClean="0"/>
              <a:t> are in Northern Ireland. </a:t>
            </a:r>
          </a:p>
          <a:p>
            <a:endParaRPr lang="en-US" dirty="0" smtClean="0"/>
          </a:p>
          <a:p>
            <a:r>
              <a:rPr lang="en-US" b="1" dirty="0" smtClean="0"/>
              <a:t>Parliamentary democracy</a:t>
            </a:r>
            <a:r>
              <a:rPr lang="en-US" dirty="0" smtClean="0"/>
              <a:t> - a political system in which the legislature (parliament) selects the government - a prime minister, premier, or chancellor along with the cabinet ministers - according to party strength as expressed in elections; by this system, the government acquires a dual responsibility: to the people as well as to the parliament. </a:t>
            </a:r>
          </a:p>
        </p:txBody>
      </p:sp>
      <p:sp>
        <p:nvSpPr>
          <p:cNvPr id="4" name="Slide Number Placeholder 3"/>
          <p:cNvSpPr>
            <a:spLocks noGrp="1"/>
          </p:cNvSpPr>
          <p:nvPr>
            <p:ph type="sldNum" sz="quarter" idx="10"/>
          </p:nvPr>
        </p:nvSpPr>
        <p:spPr/>
        <p:txBody>
          <a:bodyPr/>
          <a:lstStyle/>
          <a:p>
            <a:fld id="{0B71F82B-6804-401E-8431-88B0C3BC4CFC}" type="slidenum">
              <a:rPr lang="en-US" smtClean="0"/>
              <a:t>6</a:t>
            </a:fld>
            <a:endParaRPr lang="en-US"/>
          </a:p>
        </p:txBody>
      </p:sp>
    </p:spTree>
    <p:extLst>
      <p:ext uri="{BB962C8B-B14F-4D97-AF65-F5344CB8AC3E}">
        <p14:creationId xmlns:p14="http://schemas.microsoft.com/office/powerpoint/2010/main" val="4157863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Agriculture, once the most important industry in Ireland, is now dwarfed by industry and services such as construction of</a:t>
            </a:r>
            <a:r>
              <a:rPr lang="en-US" baseline="0" dirty="0" smtClean="0"/>
              <a:t> businesses and building new homes</a:t>
            </a:r>
            <a:r>
              <a:rPr lang="en-US" dirty="0" smtClean="0"/>
              <a:t>.</a:t>
            </a:r>
          </a:p>
          <a:p>
            <a:endParaRPr lang="en-US" dirty="0" smtClean="0"/>
          </a:p>
          <a:p>
            <a:r>
              <a:rPr lang="en-US" dirty="0" smtClean="0"/>
              <a:t>This burst of industry in</a:t>
            </a:r>
            <a:r>
              <a:rPr lang="en-US" baseline="0" dirty="0" smtClean="0"/>
              <a:t> </a:t>
            </a:r>
            <a:r>
              <a:rPr lang="en-US" dirty="0" smtClean="0"/>
              <a:t>construction most recently fueled economic growth along with strong consumer spending and business investment</a:t>
            </a:r>
            <a:endParaRPr lang="en-US" dirty="0"/>
          </a:p>
        </p:txBody>
      </p:sp>
      <p:sp>
        <p:nvSpPr>
          <p:cNvPr id="4" name="Slide Number Placeholder 3"/>
          <p:cNvSpPr>
            <a:spLocks noGrp="1"/>
          </p:cNvSpPr>
          <p:nvPr>
            <p:ph type="sldNum" sz="quarter" idx="10"/>
          </p:nvPr>
        </p:nvSpPr>
        <p:spPr/>
        <p:txBody>
          <a:bodyPr/>
          <a:lstStyle/>
          <a:p>
            <a:fld id="{0B71F82B-6804-401E-8431-88B0C3BC4CFC}" type="slidenum">
              <a:rPr lang="en-US" smtClean="0"/>
              <a:t>7</a:t>
            </a:fld>
            <a:endParaRPr lang="en-US"/>
          </a:p>
        </p:txBody>
      </p:sp>
    </p:spTree>
    <p:extLst>
      <p:ext uri="{BB962C8B-B14F-4D97-AF65-F5344CB8AC3E}">
        <p14:creationId xmlns:p14="http://schemas.microsoft.com/office/powerpoint/2010/main" val="233733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Giant</a:t>
            </a:r>
            <a:r>
              <a:rPr lang="en-US" baseline="0" dirty="0" smtClean="0"/>
              <a:t>’s </a:t>
            </a:r>
            <a:r>
              <a:rPr lang="en-US" baseline="0" dirty="0" smtClean="0"/>
              <a:t>Causeway </a:t>
            </a:r>
            <a:r>
              <a:rPr lang="en-US" baseline="0" dirty="0" smtClean="0"/>
              <a:t>is </a:t>
            </a:r>
            <a:r>
              <a:rPr lang="en-US" dirty="0" smtClean="0"/>
              <a:t>an area of about 40,000 interlocking </a:t>
            </a:r>
            <a:r>
              <a:rPr lang="en-US" dirty="0" smtClean="0">
                <a:hlinkClick r:id="rId3" tooltip="Columnar basalt"/>
              </a:rPr>
              <a:t>basalt columns</a:t>
            </a:r>
            <a:r>
              <a:rPr lang="en-US" dirty="0" smtClean="0"/>
              <a:t>, They were formed as a</a:t>
            </a:r>
            <a:r>
              <a:rPr lang="en-US" baseline="0" dirty="0" smtClean="0"/>
              <a:t> </a:t>
            </a:r>
            <a:r>
              <a:rPr lang="en-US" dirty="0" smtClean="0"/>
              <a:t>result of an ancient </a:t>
            </a:r>
            <a:r>
              <a:rPr lang="en-US" dirty="0" smtClean="0">
                <a:hlinkClick r:id="rId4" tooltip="Volcano"/>
              </a:rPr>
              <a:t>volcanic</a:t>
            </a:r>
            <a:r>
              <a:rPr lang="en-US" dirty="0" smtClean="0"/>
              <a:t> eruption. </a:t>
            </a:r>
          </a:p>
          <a:p>
            <a:endParaRPr lang="en-US" dirty="0" smtClean="0"/>
          </a:p>
          <a:p>
            <a:r>
              <a:rPr lang="en-US" dirty="0" smtClean="0"/>
              <a:t>It was declared a </a:t>
            </a:r>
            <a:r>
              <a:rPr lang="en-US" dirty="0" smtClean="0">
                <a:hlinkClick r:id="rId5"/>
              </a:rPr>
              <a:t>World Heritage Site</a:t>
            </a:r>
            <a:r>
              <a:rPr lang="en-US" dirty="0" smtClean="0"/>
              <a:t> by </a:t>
            </a:r>
            <a:r>
              <a:rPr lang="en-US" dirty="0" smtClean="0">
                <a:hlinkClick r:id="rId6"/>
              </a:rPr>
              <a:t>UNESCO</a:t>
            </a:r>
            <a:r>
              <a:rPr lang="en-US" dirty="0" smtClean="0"/>
              <a:t> in 1986, and a </a:t>
            </a:r>
            <a:r>
              <a:rPr lang="en-US" dirty="0" smtClean="0">
                <a:hlinkClick r:id="rId7" tooltip="National Nature Reserve"/>
              </a:rPr>
              <a:t>National Nature Reserve</a:t>
            </a:r>
            <a:r>
              <a:rPr lang="en-US" dirty="0" smtClean="0"/>
              <a:t> in 1987 by the </a:t>
            </a:r>
            <a:r>
              <a:rPr lang="en-US" dirty="0" smtClean="0">
                <a:hlinkClick r:id="rId8" tooltip="Department of the Environment for Northern Ireland"/>
              </a:rPr>
              <a:t>Department of the Environment for Northern Ireland</a:t>
            </a:r>
            <a:r>
              <a:rPr lang="en-US" dirty="0" smtClean="0"/>
              <a:t>. In a 2005 </a:t>
            </a:r>
            <a:r>
              <a:rPr lang="en-US" dirty="0" smtClean="0">
                <a:hlinkClick r:id="rId9" tooltip="Opinion poll"/>
              </a:rPr>
              <a:t>poll</a:t>
            </a:r>
            <a:r>
              <a:rPr lang="en-US" dirty="0" smtClean="0"/>
              <a:t> of </a:t>
            </a:r>
            <a:r>
              <a:rPr lang="en-US" i="1" dirty="0" smtClean="0">
                <a:hlinkClick r:id="rId10"/>
              </a:rPr>
              <a:t>Radio Times</a:t>
            </a:r>
            <a:r>
              <a:rPr lang="en-US" dirty="0" smtClean="0"/>
              <a:t> readers, the Giant's Causeway was named as the fourth greatest </a:t>
            </a:r>
            <a:r>
              <a:rPr lang="en-US" dirty="0" smtClean="0">
                <a:hlinkClick r:id="rId11" tooltip="Wonders of the World"/>
              </a:rPr>
              <a:t>natural wonder</a:t>
            </a:r>
            <a:r>
              <a:rPr lang="en-US" dirty="0" smtClean="0"/>
              <a:t> in the </a:t>
            </a:r>
            <a:r>
              <a:rPr lang="en-US" dirty="0" smtClean="0">
                <a:hlinkClick r:id="rId12"/>
              </a:rPr>
              <a:t>United Kingdom</a:t>
            </a:r>
            <a:r>
              <a:rPr lang="en-US" dirty="0" smtClean="0"/>
              <a:t>.</a:t>
            </a:r>
            <a:r>
              <a:rPr lang="en-US" baseline="30000" dirty="0" smtClean="0">
                <a:hlinkClick r:id="rId13"/>
              </a:rPr>
              <a:t>[2]</a:t>
            </a:r>
            <a:endParaRPr lang="en-US" baseline="30000" dirty="0" smtClean="0"/>
          </a:p>
          <a:p>
            <a:endParaRPr lang="en-US" baseline="30000" dirty="0" smtClean="0"/>
          </a:p>
          <a:p>
            <a:r>
              <a:rPr lang="en-US" b="1" baseline="0" dirty="0" smtClean="0"/>
              <a:t>Skellig Michael </a:t>
            </a:r>
            <a:r>
              <a:rPr lang="en-US" dirty="0" smtClean="0"/>
              <a:t>also known as </a:t>
            </a:r>
            <a:r>
              <a:rPr lang="en-US" b="1" dirty="0" smtClean="0"/>
              <a:t>Great Skellig</a:t>
            </a:r>
            <a:r>
              <a:rPr lang="en-US" dirty="0" smtClean="0"/>
              <a:t>, is a steep rocky island in the </a:t>
            </a:r>
            <a:r>
              <a:rPr lang="en-US" dirty="0" smtClean="0">
                <a:hlinkClick r:id="rId14"/>
              </a:rPr>
              <a:t>Atlantic Ocean</a:t>
            </a:r>
            <a:r>
              <a:rPr lang="en-US" dirty="0" smtClean="0"/>
              <a:t> about 9 </a:t>
            </a:r>
            <a:r>
              <a:rPr lang="en-US" dirty="0" smtClean="0">
                <a:hlinkClick r:id="rId15" tooltip="Mile"/>
              </a:rPr>
              <a:t>miles</a:t>
            </a:r>
            <a:r>
              <a:rPr lang="en-US" dirty="0" smtClean="0"/>
              <a:t> (14.5 </a:t>
            </a:r>
            <a:r>
              <a:rPr lang="en-US" dirty="0" err="1" smtClean="0">
                <a:hlinkClick r:id="rId16" tooltip="Kilometre"/>
              </a:rPr>
              <a:t>kilometres</a:t>
            </a:r>
            <a:r>
              <a:rPr lang="en-US" dirty="0" smtClean="0"/>
              <a:t>) from the coast of </a:t>
            </a:r>
            <a:r>
              <a:rPr lang="en-US" dirty="0" smtClean="0">
                <a:hlinkClick r:id="rId17"/>
              </a:rPr>
              <a:t>County Kerry</a:t>
            </a:r>
            <a:r>
              <a:rPr lang="en-US" dirty="0" smtClean="0"/>
              <a:t>, </a:t>
            </a:r>
            <a:r>
              <a:rPr lang="en-US" dirty="0" smtClean="0">
                <a:hlinkClick r:id="rId18"/>
              </a:rPr>
              <a:t>Ireland</a:t>
            </a:r>
            <a:r>
              <a:rPr lang="en-US" dirty="0" smtClean="0"/>
              <a:t>. It is the larger of the two </a:t>
            </a:r>
            <a:r>
              <a:rPr lang="en-US" dirty="0" smtClean="0">
                <a:hlinkClick r:id="rId19"/>
              </a:rPr>
              <a:t>Skellig Islands</a:t>
            </a:r>
            <a:r>
              <a:rPr lang="en-US" dirty="0" smtClean="0"/>
              <a:t>. Since the extreme remoteness of Skellig Michael has until recently discouraged visitors, the site is exceptionally well preserved. </a:t>
            </a:r>
          </a:p>
          <a:p>
            <a:endParaRPr lang="en-US" baseline="30000" dirty="0" smtClean="0"/>
          </a:p>
          <a:p>
            <a:r>
              <a:rPr lang="en-US" baseline="30000" dirty="0" err="1" smtClean="0"/>
              <a:t>Bru</a:t>
            </a:r>
            <a:r>
              <a:rPr lang="en-US" baseline="30000" dirty="0" smtClean="0"/>
              <a:t> </a:t>
            </a:r>
            <a:r>
              <a:rPr lang="en-US" baseline="30000" dirty="0" err="1" smtClean="0"/>
              <a:t>na</a:t>
            </a:r>
            <a:r>
              <a:rPr lang="en-US" baseline="30000" dirty="0" smtClean="0"/>
              <a:t> </a:t>
            </a:r>
            <a:r>
              <a:rPr lang="en-US" baseline="30000" dirty="0" err="1" smtClean="0"/>
              <a:t>Boinne</a:t>
            </a:r>
            <a:r>
              <a:rPr lang="en-US" baseline="30000" dirty="0" smtClean="0"/>
              <a:t> - </a:t>
            </a:r>
            <a:r>
              <a:rPr lang="en-US" dirty="0" smtClean="0"/>
              <a:t>is the largest and one of the most important prehistoric megalithic sites in </a:t>
            </a:r>
            <a:r>
              <a:rPr lang="en-US" dirty="0" smtClean="0">
                <a:hlinkClick r:id="rId20"/>
              </a:rPr>
              <a:t>Europe</a:t>
            </a:r>
            <a:r>
              <a:rPr lang="en-US" dirty="0" smtClean="0"/>
              <a:t>. </a:t>
            </a:r>
          </a:p>
          <a:p>
            <a:endParaRPr lang="en-US" baseline="30000" dirty="0" smtClean="0"/>
          </a:p>
          <a:p>
            <a:r>
              <a:rPr lang="en-US" dirty="0" smtClean="0"/>
              <a:t>The site contains around 40 </a:t>
            </a:r>
            <a:r>
              <a:rPr lang="en-US" dirty="0" smtClean="0">
                <a:hlinkClick r:id="rId21" tooltip="Passage grave"/>
              </a:rPr>
              <a:t>passage graves</a:t>
            </a:r>
            <a:r>
              <a:rPr lang="en-US" dirty="0" smtClean="0"/>
              <a:t>, as well as other prehistoric sites and later features. The majority of the monuments are concentrated on the north side of the river. The most well-known sites within </a:t>
            </a:r>
            <a:r>
              <a:rPr lang="en-US" i="1" dirty="0" smtClean="0"/>
              <a:t>Brú </a:t>
            </a:r>
            <a:r>
              <a:rPr lang="en-US" i="1" dirty="0" err="1" smtClean="0"/>
              <a:t>na</a:t>
            </a:r>
            <a:r>
              <a:rPr lang="en-US" i="1" dirty="0" smtClean="0"/>
              <a:t> </a:t>
            </a:r>
            <a:r>
              <a:rPr lang="en-US" i="1" dirty="0" err="1" smtClean="0"/>
              <a:t>Bóinne</a:t>
            </a:r>
            <a:r>
              <a:rPr lang="en-US" dirty="0" smtClean="0"/>
              <a:t> are the impressive passage graves of </a:t>
            </a:r>
            <a:r>
              <a:rPr lang="en-US" dirty="0" err="1" smtClean="0"/>
              <a:t>Newgrange</a:t>
            </a:r>
            <a:r>
              <a:rPr lang="en-US" dirty="0" smtClean="0"/>
              <a:t>, </a:t>
            </a:r>
            <a:r>
              <a:rPr lang="en-US" dirty="0" err="1" smtClean="0">
                <a:hlinkClick r:id="rId22"/>
              </a:rPr>
              <a:t>Knowth</a:t>
            </a:r>
            <a:r>
              <a:rPr lang="en-US" dirty="0" smtClean="0"/>
              <a:t> and </a:t>
            </a:r>
            <a:r>
              <a:rPr lang="en-US" dirty="0" err="1" smtClean="0">
                <a:hlinkClick r:id="rId23"/>
              </a:rPr>
              <a:t>Dowth</a:t>
            </a:r>
            <a:r>
              <a:rPr lang="en-US" dirty="0" smtClean="0"/>
              <a:t>, all famous for their significant collections of </a:t>
            </a:r>
            <a:r>
              <a:rPr lang="en-US" dirty="0" smtClean="0">
                <a:hlinkClick r:id="rId24"/>
              </a:rPr>
              <a:t>megalithic art</a:t>
            </a:r>
            <a:r>
              <a:rPr lang="en-US" dirty="0" smtClean="0"/>
              <a:t>. Each stands on a ridge within the river bend and two of the tombs, </a:t>
            </a:r>
            <a:r>
              <a:rPr lang="en-US" dirty="0" err="1" smtClean="0"/>
              <a:t>Knowth</a:t>
            </a:r>
            <a:r>
              <a:rPr lang="en-US" dirty="0" smtClean="0"/>
              <a:t> and </a:t>
            </a:r>
            <a:r>
              <a:rPr lang="en-US" dirty="0" err="1" smtClean="0"/>
              <a:t>Newgrange</a:t>
            </a:r>
            <a:r>
              <a:rPr lang="en-US" dirty="0" smtClean="0"/>
              <a:t>, appear to contain stones re-used from an earlier monument at the site. </a:t>
            </a:r>
            <a:endParaRPr lang="en-US" baseline="30000" dirty="0" smtClean="0"/>
          </a:p>
          <a:p>
            <a:endParaRPr lang="en-US" dirty="0"/>
          </a:p>
        </p:txBody>
      </p:sp>
      <p:sp>
        <p:nvSpPr>
          <p:cNvPr id="4" name="Slide Number Placeholder 3"/>
          <p:cNvSpPr>
            <a:spLocks noGrp="1"/>
          </p:cNvSpPr>
          <p:nvPr>
            <p:ph type="sldNum" sz="quarter" idx="10"/>
          </p:nvPr>
        </p:nvSpPr>
        <p:spPr/>
        <p:txBody>
          <a:bodyPr/>
          <a:lstStyle/>
          <a:p>
            <a:fld id="{0B71F82B-6804-401E-8431-88B0C3BC4CFC}" type="slidenum">
              <a:rPr lang="en-US" smtClean="0"/>
              <a:t>8</a:t>
            </a:fld>
            <a:endParaRPr lang="en-US"/>
          </a:p>
        </p:txBody>
      </p:sp>
    </p:spTree>
    <p:extLst>
      <p:ext uri="{BB962C8B-B14F-4D97-AF65-F5344CB8AC3E}">
        <p14:creationId xmlns:p14="http://schemas.microsoft.com/office/powerpoint/2010/main" val="101121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resident of the United</a:t>
            </a:r>
            <a:r>
              <a:rPr lang="en-US" baseline="0" dirty="0" smtClean="0"/>
              <a:t> States to travel to Ireland, they would need a Passport and State ID such as a driver’s license.  </a:t>
            </a:r>
            <a:endParaRPr lang="en-US" dirty="0"/>
          </a:p>
        </p:txBody>
      </p:sp>
      <p:sp>
        <p:nvSpPr>
          <p:cNvPr id="4" name="Slide Number Placeholder 3"/>
          <p:cNvSpPr>
            <a:spLocks noGrp="1"/>
          </p:cNvSpPr>
          <p:nvPr>
            <p:ph type="sldNum" sz="quarter" idx="10"/>
          </p:nvPr>
        </p:nvSpPr>
        <p:spPr/>
        <p:txBody>
          <a:bodyPr/>
          <a:lstStyle/>
          <a:p>
            <a:fld id="{0B71F82B-6804-401E-8431-88B0C3BC4CFC}" type="slidenum">
              <a:rPr lang="en-US" smtClean="0"/>
              <a:t>10</a:t>
            </a:fld>
            <a:endParaRPr lang="en-US"/>
          </a:p>
        </p:txBody>
      </p:sp>
    </p:spTree>
    <p:extLst>
      <p:ext uri="{BB962C8B-B14F-4D97-AF65-F5344CB8AC3E}">
        <p14:creationId xmlns:p14="http://schemas.microsoft.com/office/powerpoint/2010/main" val="370952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7A48775-C6B6-4647-8A1A-E5ADE7D2873D}" type="datetimeFigureOut">
              <a:rPr lang="en-US" smtClean="0"/>
              <a:t>2/11/2012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A6FD827-A5D0-459F-B047-9A93B2A0BC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A48775-C6B6-4647-8A1A-E5ADE7D2873D}" type="datetimeFigureOut">
              <a:rPr lang="en-US" smtClean="0"/>
              <a:t>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FD827-A5D0-459F-B047-9A93B2A0BC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A48775-C6B6-4647-8A1A-E5ADE7D2873D}" type="datetimeFigureOut">
              <a:rPr lang="en-US" smtClean="0"/>
              <a:t>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FD827-A5D0-459F-B047-9A93B2A0BC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7A48775-C6B6-4647-8A1A-E5ADE7D2873D}" type="datetimeFigureOut">
              <a:rPr lang="en-US" smtClean="0"/>
              <a:t>2/11/2012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A6FD827-A5D0-459F-B047-9A93B2A0BC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7A48775-C6B6-4647-8A1A-E5ADE7D2873D}" type="datetimeFigureOut">
              <a:rPr lang="en-US" smtClean="0"/>
              <a:t>2/11/2012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A6FD827-A5D0-459F-B047-9A93B2A0BC39}"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7A48775-C6B6-4647-8A1A-E5ADE7D2873D}" type="datetimeFigureOut">
              <a:rPr lang="en-US" smtClean="0"/>
              <a:t>2/11/2012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A6FD827-A5D0-459F-B047-9A93B2A0BC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7A48775-C6B6-4647-8A1A-E5ADE7D2873D}" type="datetimeFigureOut">
              <a:rPr lang="en-US" smtClean="0"/>
              <a:t>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A6FD827-A5D0-459F-B047-9A93B2A0BC39}"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7A48775-C6B6-4647-8A1A-E5ADE7D2873D}" type="datetimeFigureOut">
              <a:rPr lang="en-US" smtClean="0"/>
              <a:t>2/11/2012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FD827-A5D0-459F-B047-9A93B2A0BC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A48775-C6B6-4647-8A1A-E5ADE7D2873D}" type="datetimeFigureOut">
              <a:rPr lang="en-US" smtClean="0"/>
              <a:t>2/11/2012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FD827-A5D0-459F-B047-9A93B2A0BC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7A48775-C6B6-4647-8A1A-E5ADE7D2873D}" type="datetimeFigureOut">
              <a:rPr lang="en-US" smtClean="0"/>
              <a:t>2/11/2012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FD827-A5D0-459F-B047-9A93B2A0BC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7A48775-C6B6-4647-8A1A-E5ADE7D2873D}" type="datetimeFigureOut">
              <a:rPr lang="en-US" smtClean="0"/>
              <a:t>2/11/2012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A6FD827-A5D0-459F-B047-9A93B2A0BC39}"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7A48775-C6B6-4647-8A1A-E5ADE7D2873D}" type="datetimeFigureOut">
              <a:rPr lang="en-US" smtClean="0"/>
              <a:t>2/11/2012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A6FD827-A5D0-459F-B047-9A93B2A0BC39}"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ia.gov/library/publications/the-world-factbook/geos/ei.html" TargetMode="External"/><Relationship Id="rId2" Type="http://schemas.openxmlformats.org/officeDocument/2006/relationships/hyperlink" Target="http://en.wikipedia.org/wiki/Ireland#Places_of_intere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http://www.youtube.com/v/p8CYy8tVUvI?version=3&amp;hl=en_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alpha val="83000"/>
          </a:schemeClr>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02693"/>
            <a:ext cx="5334000" cy="574055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0" y="3581400"/>
            <a:ext cx="9144000" cy="1752600"/>
          </a:xfrm>
        </p:spPr>
        <p:txBody>
          <a:bodyPr>
            <a:normAutofit/>
          </a:bodyPr>
          <a:lstStyle/>
          <a:p>
            <a:pPr algn="ctr"/>
            <a:r>
              <a:rPr lang="en-US" sz="4400" b="1" dirty="0">
                <a:ln>
                  <a:solidFill>
                    <a:schemeClr val="bg1"/>
                  </a:solidFill>
                </a:ln>
                <a:solidFill>
                  <a:srgbClr val="098131"/>
                </a:solidFill>
                <a:latin typeface="+mj-lt"/>
                <a:ea typeface="+mj-ea"/>
                <a:cs typeface="+mj-cs"/>
              </a:rPr>
              <a:t>My Ancestors Homeland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0"/>
            <a:ext cx="2724150" cy="1851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797732" cy="1851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228600" y="2514600"/>
            <a:ext cx="8915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dirty="0" smtClean="0">
                <a:ln>
                  <a:solidFill>
                    <a:srgbClr val="098131"/>
                  </a:solidFill>
                </a:ln>
                <a:solidFill>
                  <a:schemeClr val="bg1"/>
                </a:solidFill>
              </a:rPr>
              <a:t>Ireland</a:t>
            </a:r>
            <a:endParaRPr lang="en-US" sz="9600" b="1" dirty="0">
              <a:ln>
                <a:solidFill>
                  <a:srgbClr val="098131"/>
                </a:solidFill>
              </a:ln>
              <a:solidFill>
                <a:schemeClr val="bg1"/>
              </a:solidFill>
            </a:endParaRPr>
          </a:p>
        </p:txBody>
      </p:sp>
    </p:spTree>
    <p:extLst>
      <p:ext uri="{BB962C8B-B14F-4D97-AF65-F5344CB8AC3E}">
        <p14:creationId xmlns:p14="http://schemas.microsoft.com/office/powerpoint/2010/main" val="73948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Travel Requirements </a:t>
            </a:r>
            <a:endParaRPr lang="en-US" dirty="0"/>
          </a:p>
        </p:txBody>
      </p:sp>
      <p:sp>
        <p:nvSpPr>
          <p:cNvPr id="5" name="Content Placeholder 4"/>
          <p:cNvSpPr>
            <a:spLocks noGrp="1"/>
          </p:cNvSpPr>
          <p:nvPr>
            <p:ph sz="half" idx="1"/>
          </p:nvPr>
        </p:nvSpPr>
        <p:spPr/>
        <p:txBody>
          <a:bodyPr/>
          <a:lstStyle/>
          <a:p>
            <a:r>
              <a:rPr lang="en-US" dirty="0" smtClean="0"/>
              <a:t>Passport</a:t>
            </a:r>
          </a:p>
          <a:p>
            <a:r>
              <a:rPr lang="en-US" dirty="0" smtClean="0"/>
              <a:t>Valid State ID </a:t>
            </a:r>
            <a:endParaRPr lang="en-US" dirty="0"/>
          </a:p>
        </p:txBody>
      </p:sp>
      <p:sp>
        <p:nvSpPr>
          <p:cNvPr id="6" name="Content Placeholder 5"/>
          <p:cNvSpPr>
            <a:spLocks noGrp="1"/>
          </p:cNvSpPr>
          <p:nvPr>
            <p:ph sz="half" idx="2"/>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700" y="2771654"/>
            <a:ext cx="2857500" cy="3667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00530">
            <a:off x="763016" y="3171333"/>
            <a:ext cx="3124200" cy="2189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76742">
            <a:off x="5611725" y="1059987"/>
            <a:ext cx="3048000" cy="44500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9908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Primary Religions</a:t>
            </a:r>
            <a:endParaRPr lang="en-US" sz="4000" dirty="0"/>
          </a:p>
        </p:txBody>
      </p:sp>
      <p:sp>
        <p:nvSpPr>
          <p:cNvPr id="3" name="Content Placeholder 2"/>
          <p:cNvSpPr>
            <a:spLocks noGrp="1"/>
          </p:cNvSpPr>
          <p:nvPr>
            <p:ph sz="half" idx="1"/>
          </p:nvPr>
        </p:nvSpPr>
        <p:spPr/>
        <p:txBody>
          <a:bodyPr/>
          <a:lstStyle/>
          <a:p>
            <a:r>
              <a:rPr lang="en-US" dirty="0" smtClean="0"/>
              <a:t>Christianity</a:t>
            </a:r>
          </a:p>
          <a:p>
            <a:pPr lvl="1"/>
            <a:r>
              <a:rPr lang="en-US" dirty="0" smtClean="0"/>
              <a:t>Roman Catholic Church</a:t>
            </a:r>
          </a:p>
          <a:p>
            <a:pPr lvl="1"/>
            <a:r>
              <a:rPr lang="en-US" dirty="0" smtClean="0"/>
              <a:t>Presbyterian Church</a:t>
            </a:r>
          </a:p>
          <a:p>
            <a:pPr lvl="1"/>
            <a:r>
              <a:rPr lang="en-US" dirty="0" smtClean="0"/>
              <a:t>Methodist Church</a:t>
            </a:r>
          </a:p>
          <a:p>
            <a:pPr lvl="1"/>
            <a:r>
              <a:rPr lang="en-US" dirty="0" smtClean="0"/>
              <a:t>Church of Ireland (Anglican)  </a:t>
            </a:r>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3581400" cy="5290705"/>
          </a:xfrm>
          <a:prstGeom prst="rect">
            <a:avLst/>
          </a:prstGeom>
          <a:ln>
            <a:noFill/>
          </a:ln>
          <a:effectLst>
            <a:glow rad="228600">
              <a:schemeClr val="accent4">
                <a:satMod val="175000"/>
                <a:alpha val="40000"/>
              </a:schemeClr>
            </a:glow>
            <a:outerShdw dist="35921" dir="2700000" algn="ctr" rotWithShape="0">
              <a:schemeClr val="bg2"/>
            </a:outerShdw>
            <a:reflection stA="45000" dist="127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386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Myths About Ireland </a:t>
            </a:r>
            <a:endParaRPr lang="en-US" dirty="0"/>
          </a:p>
        </p:txBody>
      </p:sp>
      <p:sp>
        <p:nvSpPr>
          <p:cNvPr id="3" name="Content Placeholder 2"/>
          <p:cNvSpPr>
            <a:spLocks noGrp="1"/>
          </p:cNvSpPr>
          <p:nvPr>
            <p:ph sz="half" idx="1"/>
          </p:nvPr>
        </p:nvSpPr>
        <p:spPr/>
        <p:txBody>
          <a:bodyPr>
            <a:normAutofit/>
          </a:bodyPr>
          <a:lstStyle/>
          <a:p>
            <a:r>
              <a:rPr lang="en-US" sz="4000" dirty="0" smtClean="0"/>
              <a:t>Wear green </a:t>
            </a:r>
          </a:p>
          <a:p>
            <a:r>
              <a:rPr lang="en-US" sz="4000" dirty="0" smtClean="0"/>
              <a:t>Wear  Wool Sweaters</a:t>
            </a:r>
          </a:p>
          <a:p>
            <a:r>
              <a:rPr lang="en-US" sz="4000" dirty="0" smtClean="0"/>
              <a:t>Leprechauns </a:t>
            </a:r>
          </a:p>
          <a:p>
            <a:r>
              <a:rPr lang="en-US" sz="4000" dirty="0" smtClean="0"/>
              <a:t>People are Poor</a:t>
            </a:r>
          </a:p>
          <a:p>
            <a:r>
              <a:rPr lang="en-US" sz="4000" dirty="0" smtClean="0"/>
              <a:t>Northern Ireland</a:t>
            </a:r>
          </a:p>
          <a:p>
            <a:endParaRPr lang="en-US" dirty="0" smtClean="0"/>
          </a:p>
          <a:p>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33528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320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Bibliography </a:t>
            </a:r>
            <a:endParaRPr lang="en-US" sz="4400" dirty="0"/>
          </a:p>
        </p:txBody>
      </p:sp>
      <p:sp>
        <p:nvSpPr>
          <p:cNvPr id="3" name="Content Placeholder 2"/>
          <p:cNvSpPr>
            <a:spLocks noGrp="1"/>
          </p:cNvSpPr>
          <p:nvPr>
            <p:ph idx="1"/>
          </p:nvPr>
        </p:nvSpPr>
        <p:spPr/>
        <p:txBody>
          <a:bodyPr/>
          <a:lstStyle/>
          <a:p>
            <a:r>
              <a:rPr lang="en-US" dirty="0" smtClean="0">
                <a:hlinkClick r:id="rId2"/>
              </a:rPr>
              <a:t>http://en.wikipedia.org/wiki/Ireland#Places_of_interest</a:t>
            </a:r>
            <a:endParaRPr lang="en-US" dirty="0" smtClean="0"/>
          </a:p>
          <a:p>
            <a:r>
              <a:rPr lang="en-US" dirty="0" smtClean="0">
                <a:hlinkClick r:id="rId3"/>
              </a:rPr>
              <a:t>https://www.cia.gov/library/publications/the-world-factbook/geos/ei.html</a:t>
            </a:r>
            <a:endParaRPr lang="en-US" dirty="0" smtClean="0"/>
          </a:p>
          <a:p>
            <a:endParaRPr lang="en-US" dirty="0"/>
          </a:p>
        </p:txBody>
      </p:sp>
    </p:spTree>
    <p:extLst>
      <p:ext uri="{BB962C8B-B14F-4D97-AF65-F5344CB8AC3E}">
        <p14:creationId xmlns:p14="http://schemas.microsoft.com/office/powerpoint/2010/main" val="3303996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Verbal and Non Verbal Greetings </a:t>
            </a:r>
            <a:endParaRPr lang="en-US" sz="4000" dirty="0"/>
          </a:p>
        </p:txBody>
      </p:sp>
      <p:sp>
        <p:nvSpPr>
          <p:cNvPr id="3" name="Content Placeholder 2"/>
          <p:cNvSpPr>
            <a:spLocks noGrp="1"/>
          </p:cNvSpPr>
          <p:nvPr>
            <p:ph idx="1"/>
          </p:nvPr>
        </p:nvSpPr>
        <p:spPr/>
        <p:txBody>
          <a:bodyPr>
            <a:normAutofit/>
          </a:bodyPr>
          <a:lstStyle/>
          <a:p>
            <a:r>
              <a:rPr lang="en-US" b="1" dirty="0" smtClean="0"/>
              <a:t>Verbal Greetings </a:t>
            </a:r>
          </a:p>
          <a:p>
            <a:pPr lvl="1"/>
            <a:r>
              <a:rPr lang="en-US" dirty="0" err="1" smtClean="0"/>
              <a:t>Dia</a:t>
            </a:r>
            <a:r>
              <a:rPr lang="en-US" dirty="0" smtClean="0"/>
              <a:t> </a:t>
            </a:r>
            <a:r>
              <a:rPr lang="en-US" dirty="0" err="1" smtClean="0"/>
              <a:t>duit</a:t>
            </a:r>
            <a:r>
              <a:rPr lang="en-US" dirty="0" smtClean="0"/>
              <a:t>  - God to you</a:t>
            </a:r>
          </a:p>
          <a:p>
            <a:pPr lvl="1"/>
            <a:r>
              <a:rPr lang="en-US" dirty="0" smtClean="0"/>
              <a:t>Go </a:t>
            </a:r>
            <a:r>
              <a:rPr lang="en-US" dirty="0" err="1" smtClean="0"/>
              <a:t>mbeannai</a:t>
            </a:r>
            <a:r>
              <a:rPr lang="en-US" dirty="0" smtClean="0"/>
              <a:t> - May God bless you </a:t>
            </a:r>
          </a:p>
          <a:p>
            <a:r>
              <a:rPr lang="en-US" b="1" dirty="0" smtClean="0"/>
              <a:t>Non Verbal </a:t>
            </a:r>
          </a:p>
          <a:p>
            <a:pPr lvl="1"/>
            <a:r>
              <a:rPr lang="en-US" dirty="0" smtClean="0"/>
              <a:t>Nodding and acknowledging </a:t>
            </a:r>
          </a:p>
          <a:p>
            <a:pPr lvl="1"/>
            <a:r>
              <a:rPr lang="en-US" dirty="0" smtClean="0"/>
              <a:t>Hand Gestures</a:t>
            </a:r>
          </a:p>
          <a:p>
            <a:pPr lvl="1"/>
            <a:r>
              <a:rPr lang="en-US" dirty="0" smtClean="0"/>
              <a:t>Spitting In Hand </a:t>
            </a:r>
          </a:p>
        </p:txBody>
      </p:sp>
      <p:pic>
        <p:nvPicPr>
          <p:cNvPr id="2050" name="Picture 2" descr="C:\Documents and Settings\kmcgrew\Local Settings\Temporary Internet Files\Content.IE5\OMPDN95J\MC90044173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427" y="18288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30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559" y="3429000"/>
            <a:ext cx="4533900" cy="2667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sz="4800" dirty="0" smtClean="0"/>
              <a:t>Traditional Clothing </a:t>
            </a:r>
            <a:endParaRPr lang="en-US" sz="48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79536"/>
            <a:ext cx="2857500" cy="2381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536916"/>
            <a:ext cx="2286000" cy="24976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11235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t="-31000" b="-3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Autofit/>
          </a:bodyPr>
          <a:lstStyle/>
          <a:p>
            <a:r>
              <a:rPr lang="pt-BR" b="1" i="1" dirty="0" smtClean="0"/>
              <a:t>Lá Caille</a:t>
            </a:r>
            <a:r>
              <a:rPr lang="pt-BR" b="1" dirty="0" smtClean="0"/>
              <a:t> or </a:t>
            </a:r>
            <a:r>
              <a:rPr lang="pt-BR" b="1" i="1" dirty="0" smtClean="0"/>
              <a:t>Lá Bliana Nua – NewYear’s Day</a:t>
            </a:r>
          </a:p>
          <a:p>
            <a:pPr lvl="1"/>
            <a:r>
              <a:rPr lang="pt-BR" sz="3200" b="1" i="1" dirty="0" smtClean="0"/>
              <a:t>January 1</a:t>
            </a:r>
          </a:p>
          <a:p>
            <a:r>
              <a:rPr lang="en-US" b="1" i="1" dirty="0" err="1" smtClean="0"/>
              <a:t>Lá</a:t>
            </a:r>
            <a:r>
              <a:rPr lang="en-US" b="1" i="1" dirty="0" smtClean="0"/>
              <a:t> </a:t>
            </a:r>
            <a:r>
              <a:rPr lang="en-US" b="1" i="1" dirty="0" err="1" smtClean="0"/>
              <a:t>Fhéile</a:t>
            </a:r>
            <a:r>
              <a:rPr lang="en-US" b="1" i="1" dirty="0" smtClean="0"/>
              <a:t> </a:t>
            </a:r>
            <a:r>
              <a:rPr lang="en-US" b="1" i="1" dirty="0" err="1" smtClean="0"/>
              <a:t>Pádraig</a:t>
            </a:r>
            <a:r>
              <a:rPr lang="en-US" b="1" i="1" dirty="0" smtClean="0"/>
              <a:t> – St. Patrick’s Day </a:t>
            </a:r>
          </a:p>
          <a:p>
            <a:pPr lvl="1"/>
            <a:r>
              <a:rPr lang="en-US" sz="3200" b="1" i="1" dirty="0"/>
              <a:t>March 17</a:t>
            </a:r>
          </a:p>
          <a:p>
            <a:r>
              <a:rPr lang="en-US" b="1" i="1" dirty="0" err="1" smtClean="0"/>
              <a:t>Lá</a:t>
            </a:r>
            <a:r>
              <a:rPr lang="en-US" b="1" i="1" dirty="0" smtClean="0"/>
              <a:t> </a:t>
            </a:r>
            <a:r>
              <a:rPr lang="en-US" b="1" i="1" dirty="0" err="1" smtClean="0"/>
              <a:t>Nollag</a:t>
            </a:r>
            <a:r>
              <a:rPr lang="en-US" b="1" i="1" dirty="0" smtClean="0"/>
              <a:t> – Christmas Day</a:t>
            </a:r>
          </a:p>
          <a:p>
            <a:pPr lvl="1"/>
            <a:r>
              <a:rPr lang="en-US" sz="3200" b="1" i="1" dirty="0"/>
              <a:t>December 25</a:t>
            </a:r>
          </a:p>
          <a:p>
            <a:r>
              <a:rPr lang="en-US" b="1" i="1" dirty="0" err="1" smtClean="0"/>
              <a:t>Lá</a:t>
            </a:r>
            <a:r>
              <a:rPr lang="en-US" b="1" i="1" dirty="0" smtClean="0"/>
              <a:t> </a:t>
            </a:r>
            <a:r>
              <a:rPr lang="en-US" b="1" i="1" dirty="0" err="1" smtClean="0"/>
              <a:t>Fhéile</a:t>
            </a:r>
            <a:r>
              <a:rPr lang="en-US" b="1" i="1" dirty="0" smtClean="0"/>
              <a:t> </a:t>
            </a:r>
            <a:r>
              <a:rPr lang="en-US" b="1" i="1" dirty="0" err="1" smtClean="0"/>
              <a:t>Stiofáin</a:t>
            </a:r>
            <a:r>
              <a:rPr lang="en-US" b="1" dirty="0" smtClean="0"/>
              <a:t> or </a:t>
            </a:r>
            <a:r>
              <a:rPr lang="en-US" b="1" i="1" dirty="0" err="1" smtClean="0"/>
              <a:t>Lá</a:t>
            </a:r>
            <a:r>
              <a:rPr lang="en-US" b="1" i="1" dirty="0" smtClean="0"/>
              <a:t> an </a:t>
            </a:r>
            <a:r>
              <a:rPr lang="en-US" b="1" i="1" dirty="0" err="1" smtClean="0"/>
              <a:t>Dreoilín</a:t>
            </a:r>
            <a:r>
              <a:rPr lang="en-US" b="1" i="1" dirty="0" smtClean="0"/>
              <a:t> – Saint Stephen </a:t>
            </a:r>
          </a:p>
          <a:p>
            <a:pPr lvl="1"/>
            <a:r>
              <a:rPr lang="en-US" sz="3200" b="1" i="1" dirty="0" smtClean="0"/>
              <a:t>December 26</a:t>
            </a:r>
            <a:endParaRPr lang="en-US" sz="3200" b="1" dirty="0"/>
          </a:p>
        </p:txBody>
      </p:sp>
      <p:sp>
        <p:nvSpPr>
          <p:cNvPr id="6" name="Rectangle 5"/>
          <p:cNvSpPr/>
          <p:nvPr/>
        </p:nvSpPr>
        <p:spPr>
          <a:xfrm>
            <a:off x="1727635" y="152400"/>
            <a:ext cx="5688738"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rPr>
              <a:t>Holidays In Ireland </a:t>
            </a:r>
            <a:endParaRPr lang="en-US" sz="5400" b="1" dirty="0">
              <a:ln w="19050">
                <a:solidFill>
                  <a:schemeClr val="tx2">
                    <a:tint val="1000"/>
                  </a:schemeClr>
                </a:solidFill>
                <a:prstDash val="solid"/>
              </a:ln>
              <a:solidFill>
                <a:schemeClr val="accent3">
                  <a:lumMod val="50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21476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400" b="1" dirty="0" smtClean="0"/>
              <a:t>Languages </a:t>
            </a:r>
            <a:r>
              <a:rPr lang="en-US" dirty="0" smtClean="0"/>
              <a:t> </a:t>
            </a:r>
            <a:endParaRPr lang="en-US" dirty="0"/>
          </a:p>
        </p:txBody>
      </p:sp>
      <p:sp>
        <p:nvSpPr>
          <p:cNvPr id="3" name="Content Placeholder 2"/>
          <p:cNvSpPr>
            <a:spLocks noGrp="1"/>
          </p:cNvSpPr>
          <p:nvPr>
            <p:ph idx="1"/>
          </p:nvPr>
        </p:nvSpPr>
        <p:spPr/>
        <p:txBody>
          <a:bodyPr/>
          <a:lstStyle/>
          <a:p>
            <a:r>
              <a:rPr lang="en-US" dirty="0" smtClean="0"/>
              <a:t>English </a:t>
            </a:r>
          </a:p>
          <a:p>
            <a:pPr lvl="1"/>
            <a:r>
              <a:rPr lang="en-US" dirty="0" smtClean="0"/>
              <a:t>Official Language</a:t>
            </a:r>
          </a:p>
          <a:p>
            <a:pPr lvl="1"/>
            <a:endParaRPr lang="en-US" dirty="0" smtClean="0"/>
          </a:p>
          <a:p>
            <a:r>
              <a:rPr lang="en-US" dirty="0" smtClean="0"/>
              <a:t>Gaelic </a:t>
            </a:r>
          </a:p>
          <a:p>
            <a:pPr lvl="1"/>
            <a:r>
              <a:rPr lang="en-US" dirty="0" smtClean="0"/>
              <a:t>Irish </a:t>
            </a:r>
          </a:p>
          <a:p>
            <a:pPr lvl="1"/>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066800"/>
            <a:ext cx="4109504" cy="548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1798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6705600" cy="1143000"/>
          </a:xfrm>
        </p:spPr>
        <p:txBody>
          <a:bodyPr>
            <a:normAutofit fontScale="90000"/>
          </a:bodyPr>
          <a:lstStyle/>
          <a:p>
            <a:r>
              <a:rPr lang="en-US" sz="4400" i="1" dirty="0" smtClean="0"/>
              <a:t>Governing Body </a:t>
            </a:r>
            <a:r>
              <a:rPr lang="en-US" dirty="0" smtClean="0"/>
              <a:t/>
            </a:r>
            <a:br>
              <a:rPr lang="en-US" dirty="0" smtClean="0"/>
            </a:br>
            <a:endParaRPr lang="en-US" dirty="0"/>
          </a:p>
        </p:txBody>
      </p:sp>
      <p:sp>
        <p:nvSpPr>
          <p:cNvPr id="3" name="Content Placeholder 2"/>
          <p:cNvSpPr>
            <a:spLocks noGrp="1"/>
          </p:cNvSpPr>
          <p:nvPr>
            <p:ph idx="1"/>
          </p:nvPr>
        </p:nvSpPr>
        <p:spPr>
          <a:xfrm>
            <a:off x="152400" y="1237818"/>
            <a:ext cx="5543550" cy="5867400"/>
          </a:xfrm>
        </p:spPr>
        <p:txBody>
          <a:bodyPr>
            <a:normAutofit fontScale="92500" lnSpcReduction="20000"/>
          </a:bodyPr>
          <a:lstStyle/>
          <a:p>
            <a:r>
              <a:rPr lang="en-US" dirty="0" smtClean="0"/>
              <a:t>Ireland is subdivided into four provinces: </a:t>
            </a:r>
          </a:p>
          <a:p>
            <a:pPr lvl="1"/>
            <a:r>
              <a:rPr lang="en-US" dirty="0" smtClean="0"/>
              <a:t>Connacht (west)</a:t>
            </a:r>
          </a:p>
          <a:p>
            <a:pPr lvl="1"/>
            <a:r>
              <a:rPr lang="en-US" dirty="0" err="1" smtClean="0"/>
              <a:t>Leinster</a:t>
            </a:r>
            <a:r>
              <a:rPr lang="en-US" dirty="0" smtClean="0"/>
              <a:t> (east)</a:t>
            </a:r>
          </a:p>
          <a:p>
            <a:pPr lvl="1"/>
            <a:r>
              <a:rPr lang="en-US" dirty="0" smtClean="0"/>
              <a:t>Munster (south)</a:t>
            </a:r>
          </a:p>
          <a:p>
            <a:pPr lvl="1"/>
            <a:r>
              <a:rPr lang="en-US" dirty="0" smtClean="0"/>
              <a:t>Ulster (north). </a:t>
            </a:r>
          </a:p>
          <a:p>
            <a:pPr lvl="1"/>
            <a:r>
              <a:rPr lang="en-US" dirty="0" smtClean="0"/>
              <a:t>Ireland has thirty-two traditional counties. </a:t>
            </a:r>
          </a:p>
          <a:p>
            <a:pPr lvl="2"/>
            <a:r>
              <a:rPr lang="en-US" dirty="0" smtClean="0"/>
              <a:t>Twenty-six of the counties are in the Republic of Ireland </a:t>
            </a:r>
          </a:p>
          <a:p>
            <a:pPr lvl="2"/>
            <a:r>
              <a:rPr lang="en-US" dirty="0" smtClean="0"/>
              <a:t>Six counties are in Northern Ireland.  Which is governed by the United Kingdome.  </a:t>
            </a:r>
          </a:p>
          <a:p>
            <a:r>
              <a:rPr lang="en-US" dirty="0" smtClean="0"/>
              <a:t>Parliamentary Democracy system of government</a:t>
            </a:r>
            <a:endParaRPr lang="en-US"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7396">
            <a:off x="6000750" y="138112"/>
            <a:ext cx="3143250" cy="39338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36858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58830">
            <a:off x="5098415" y="1160780"/>
            <a:ext cx="2381250" cy="1981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Autofit/>
          </a:bodyPr>
          <a:lstStyle/>
          <a:p>
            <a:r>
              <a:rPr lang="en-US" sz="6600" dirty="0" smtClean="0"/>
              <a:t>Industries </a:t>
            </a:r>
            <a:endParaRPr lang="en-US" sz="6600" dirty="0"/>
          </a:p>
        </p:txBody>
      </p:sp>
      <p:sp>
        <p:nvSpPr>
          <p:cNvPr id="3" name="Content Placeholder 2"/>
          <p:cNvSpPr>
            <a:spLocks noGrp="1"/>
          </p:cNvSpPr>
          <p:nvPr>
            <p:ph idx="1"/>
          </p:nvPr>
        </p:nvSpPr>
        <p:spPr/>
        <p:txBody>
          <a:bodyPr>
            <a:normAutofit/>
          </a:bodyPr>
          <a:lstStyle/>
          <a:p>
            <a:r>
              <a:rPr lang="en-US" sz="4400" b="1" dirty="0" smtClean="0"/>
              <a:t>Agriculture </a:t>
            </a:r>
          </a:p>
          <a:p>
            <a:endParaRPr lang="en-US" sz="4400" b="1" dirty="0" smtClean="0"/>
          </a:p>
          <a:p>
            <a:r>
              <a:rPr lang="en-US" sz="4400" b="1" dirty="0" smtClean="0"/>
              <a:t>Construction </a:t>
            </a:r>
            <a:endParaRPr lang="en-US" sz="4400" b="1" dirty="0"/>
          </a:p>
          <a:p>
            <a:endParaRPr lang="en-US" sz="4400" b="1" dirty="0"/>
          </a:p>
        </p:txBody>
      </p:sp>
      <p:sp>
        <p:nvSpPr>
          <p:cNvPr id="4" name="&quot;No&quot; Symbol 3"/>
          <p:cNvSpPr/>
          <p:nvPr/>
        </p:nvSpPr>
        <p:spPr>
          <a:xfrm>
            <a:off x="4712376" y="1275080"/>
            <a:ext cx="2971800" cy="1752600"/>
          </a:xfrm>
          <a:prstGeom prst="noSmoking">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3340" y="4038600"/>
            <a:ext cx="3695700" cy="23424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6504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Heritage Sites in Ireland </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263982"/>
            <a:ext cx="3098800" cy="2324100"/>
          </a:xfrm>
          <a:prstGeom prst="rect">
            <a:avLst/>
          </a:prstGeom>
          <a:solidFill>
            <a:srgbClr val="FFFFFF">
              <a:shade val="85000"/>
            </a:srgbClr>
          </a:solidFill>
          <a:ln w="190500" cap="sq">
            <a:solidFill>
              <a:srgbClr val="FFFFFF"/>
            </a:solidFill>
            <a:miter lim="800000"/>
          </a:ln>
          <a:effectLst>
            <a:glow rad="228600">
              <a:schemeClr val="accent2">
                <a:satMod val="175000"/>
                <a:alpha val="40000"/>
              </a:schemeClr>
            </a:glow>
            <a:outerShdw dist="35921" dir="2700000" algn="ctr" rotWithShape="0">
              <a:schemeClr val="bg2"/>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29228"/>
            <a:ext cx="2277745" cy="3036993"/>
          </a:xfrm>
          <a:prstGeom prst="rect">
            <a:avLst/>
          </a:prstGeom>
          <a:solidFill>
            <a:srgbClr val="FFFFFF">
              <a:shade val="85000"/>
            </a:srgbClr>
          </a:solidFill>
          <a:ln w="190500" cap="sq">
            <a:solidFill>
              <a:srgbClr val="FFFFFF"/>
            </a:solidFill>
            <a:miter lim="800000"/>
          </a:ln>
          <a:effectLst>
            <a:glow rad="228600">
              <a:schemeClr val="accent4">
                <a:satMod val="175000"/>
                <a:alpha val="40000"/>
              </a:schemeClr>
            </a:glow>
            <a:outerShdw dist="35921" dir="2700000" algn="ctr" rotWithShape="0">
              <a:schemeClr val="bg2"/>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7633" y="3733800"/>
            <a:ext cx="2953967" cy="2217167"/>
          </a:xfrm>
          <a:prstGeom prst="rect">
            <a:avLst/>
          </a:prstGeom>
          <a:solidFill>
            <a:srgbClr val="FFFFFF">
              <a:shade val="85000"/>
            </a:srgbClr>
          </a:solidFill>
          <a:ln w="190500" cap="sq">
            <a:solidFill>
              <a:srgbClr val="FFFFFF"/>
            </a:solidFill>
            <a:miter lim="800000"/>
          </a:ln>
          <a:effectLst>
            <a:glow rad="228600">
              <a:schemeClr val="accent5">
                <a:satMod val="175000"/>
                <a:alpha val="40000"/>
              </a:schemeClr>
            </a:glow>
            <a:outerShdw dist="35921" dir="2700000" algn="ctr" rotWithShape="0">
              <a:schemeClr val="bg2"/>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nvGrpSpPr>
          <p:cNvPr id="4" name="Group 3"/>
          <p:cNvGrpSpPr/>
          <p:nvPr/>
        </p:nvGrpSpPr>
        <p:grpSpPr>
          <a:xfrm>
            <a:off x="-453980" y="2649047"/>
            <a:ext cx="9872525" cy="2974788"/>
            <a:chOff x="-453980" y="2649047"/>
            <a:chExt cx="9872525" cy="2974788"/>
          </a:xfrm>
        </p:grpSpPr>
        <p:sp>
          <p:nvSpPr>
            <p:cNvPr id="5" name="Rectangle 4"/>
            <p:cNvSpPr/>
            <p:nvPr/>
          </p:nvSpPr>
          <p:spPr>
            <a:xfrm rot="21171627">
              <a:off x="-453980" y="2935789"/>
              <a:ext cx="4206750" cy="1384995"/>
            </a:xfrm>
            <a:prstGeom prst="rect">
              <a:avLst/>
            </a:prstGeom>
            <a:noFill/>
          </p:spPr>
          <p:txBody>
            <a:bodyPr wrap="square" lIns="91440" tIns="45720" rIns="91440" bIns="45720">
              <a:spAutoFit/>
            </a:bodyPr>
            <a:lstStyle/>
            <a:p>
              <a:pPr algn="ctr"/>
              <a: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t>Giant's Causeway</a:t>
              </a:r>
              <a:b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br>
              <a:r>
                <a:rPr lang="en-US"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County</a:t>
              </a:r>
            </a:p>
            <a:p>
              <a:pPr algn="ctr"/>
              <a:r>
                <a:rPr lang="en-US"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t>Antrim</a:t>
              </a:r>
            </a:p>
          </p:txBody>
        </p:sp>
        <p:grpSp>
          <p:nvGrpSpPr>
            <p:cNvPr id="3" name="Group 2"/>
            <p:cNvGrpSpPr/>
            <p:nvPr/>
          </p:nvGrpSpPr>
          <p:grpSpPr>
            <a:xfrm>
              <a:off x="2594458" y="2649047"/>
              <a:ext cx="6824087" cy="2974788"/>
              <a:chOff x="2594458" y="2649047"/>
              <a:chExt cx="6824087" cy="2974788"/>
            </a:xfrm>
          </p:grpSpPr>
          <p:sp>
            <p:nvSpPr>
              <p:cNvPr id="9" name="Rectangle 8"/>
              <p:cNvSpPr/>
              <p:nvPr/>
            </p:nvSpPr>
            <p:spPr>
              <a:xfrm rot="21171627">
                <a:off x="2594458" y="4669728"/>
                <a:ext cx="4206750" cy="954107"/>
              </a:xfrm>
              <a:prstGeom prst="rect">
                <a:avLst/>
              </a:prstGeom>
              <a:noFill/>
            </p:spPr>
            <p:txBody>
              <a:bodyPr wrap="square" lIns="91440" tIns="45720" rIns="91440" bIns="45720">
                <a:spAutoFit/>
              </a:bodyPr>
              <a:lstStyle/>
              <a:p>
                <a:pPr algn="ctr"/>
                <a: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t>Skellig</a:t>
                </a:r>
                <a: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t> Michael</a:t>
                </a:r>
                <a:b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br>
                <a:r>
                  <a:rPr lang="en-US" sz="28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County </a:t>
                </a:r>
                <a: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t>Kerry</a:t>
                </a:r>
              </a:p>
            </p:txBody>
          </p:sp>
          <p:sp>
            <p:nvSpPr>
              <p:cNvPr id="6" name="Rectangle 5"/>
              <p:cNvSpPr/>
              <p:nvPr/>
            </p:nvSpPr>
            <p:spPr>
              <a:xfrm rot="21268640">
                <a:off x="5432723" y="2649047"/>
                <a:ext cx="3985822" cy="1384995"/>
              </a:xfrm>
              <a:prstGeom prst="rect">
                <a:avLst/>
              </a:prstGeom>
            </p:spPr>
            <p:txBody>
              <a:bodyPr wrap="square">
                <a:spAutoFit/>
              </a:bodyPr>
              <a:lstStyle/>
              <a:p>
                <a:pPr algn="ctr"/>
                <a: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t>Brú </a:t>
                </a:r>
                <a:r>
                  <a:rPr lang="en-US" sz="2800" b="1" dirty="0" err="1">
                    <a:ln w="18000">
                      <a:solidFill>
                        <a:schemeClr val="accent2">
                          <a:satMod val="140000"/>
                        </a:schemeClr>
                      </a:solidFill>
                      <a:prstDash val="solid"/>
                      <a:miter lim="800000"/>
                    </a:ln>
                    <a:effectLst>
                      <a:outerShdw blurRad="25500" dist="23000" dir="7020000" algn="tl">
                        <a:srgbClr val="000000">
                          <a:alpha val="50000"/>
                        </a:srgbClr>
                      </a:outerShdw>
                    </a:effectLst>
                  </a:rPr>
                  <a:t>na</a:t>
                </a:r>
                <a: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sz="2800" b="1" dirty="0" err="1">
                    <a:ln w="18000">
                      <a:solidFill>
                        <a:schemeClr val="accent2">
                          <a:satMod val="140000"/>
                        </a:schemeClr>
                      </a:solidFill>
                      <a:prstDash val="solid"/>
                      <a:miter lim="800000"/>
                    </a:ln>
                    <a:effectLst>
                      <a:outerShdw blurRad="25500" dist="23000" dir="7020000" algn="tl">
                        <a:srgbClr val="000000">
                          <a:alpha val="50000"/>
                        </a:srgbClr>
                      </a:outerShdw>
                    </a:effectLst>
                  </a:rPr>
                  <a:t>Bóinne</a:t>
                </a:r>
                <a: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t/>
                </a:r>
                <a:b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br>
                <a: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t>County </a:t>
                </a:r>
                <a:r>
                  <a:rPr lang="en-US" sz="2800" b="1" dirty="0" err="1">
                    <a:ln w="18000">
                      <a:solidFill>
                        <a:schemeClr val="accent2">
                          <a:satMod val="140000"/>
                        </a:schemeClr>
                      </a:solidFill>
                      <a:prstDash val="solid"/>
                      <a:miter lim="800000"/>
                    </a:ln>
                    <a:effectLst>
                      <a:outerShdw blurRad="25500" dist="23000" dir="7020000" algn="tl">
                        <a:srgbClr val="000000">
                          <a:alpha val="50000"/>
                        </a:srgbClr>
                      </a:outerShdw>
                    </a:effectLst>
                  </a:rPr>
                  <a:t>Meath</a:t>
                </a:r>
                <a: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t/>
                </a:r>
                <a:br>
                  <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rPr>
                </a:br>
                <a:endParaRPr lang="en-US" sz="28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grpSp>
      </p:grpSp>
    </p:spTree>
    <p:extLst>
      <p:ext uri="{BB962C8B-B14F-4D97-AF65-F5344CB8AC3E}">
        <p14:creationId xmlns:p14="http://schemas.microsoft.com/office/powerpoint/2010/main" val="1750915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in Ireland </a:t>
            </a:r>
            <a:endParaRPr lang="en-US" dirty="0"/>
          </a:p>
        </p:txBody>
      </p:sp>
      <p:pic>
        <p:nvPicPr>
          <p:cNvPr id="4" name="p8CYy8tVUvI?version=3&amp;hl=en_US"/>
          <p:cNvPicPr>
            <a:picLocks noGrp="1" noRot="1" noChangeAspect="1"/>
          </p:cNvPicPr>
          <p:nvPr>
            <p:ph idx="1"/>
            <a:videoFile r:link="rId1"/>
          </p:nvPr>
        </p:nvPicPr>
        <p:blipFill>
          <a:blip r:embed="rId3"/>
          <a:stretch>
            <a:fillRect/>
          </a:stretch>
        </p:blipFill>
        <p:spPr>
          <a:xfrm>
            <a:off x="1219200" y="1244600"/>
            <a:ext cx="6781800" cy="5086350"/>
          </a:xfrm>
          <a:prstGeom prst="roundRect">
            <a:avLst>
              <a:gd name="adj" fmla="val 11111"/>
            </a:avLst>
          </a:prstGeom>
          <a:ln w="190500" cap="rnd">
            <a:solidFill>
              <a:srgbClr val="09813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507786945"/>
      </p:ext>
    </p:extLst>
  </p:cSld>
  <p:clrMapOvr>
    <a:masterClrMapping/>
  </p:clrMapOvr>
  <mc:AlternateContent xmlns:mc="http://schemas.openxmlformats.org/markup-compatibility/2006">
    <mc:Choice xmlns:p14="http://schemas.microsoft.com/office/powerpoint/2010/main" Requires="p14">
      <p:transition spd="slow" p14:dur="800" advTm="236000">
        <p:circle/>
      </p:transition>
    </mc:Choice>
    <mc:Fallback>
      <p:transition spd="slow" advTm="236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303</TotalTime>
  <Words>1192</Words>
  <Application>Microsoft Office PowerPoint</Application>
  <PresentationFormat>On-screen Show (4:3)</PresentationFormat>
  <Paragraphs>114</Paragraphs>
  <Slides>13</Slides>
  <Notes>11</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PowerPoint Presentation</vt:lpstr>
      <vt:lpstr>Verbal and Non Verbal Greetings </vt:lpstr>
      <vt:lpstr>Traditional Clothing </vt:lpstr>
      <vt:lpstr>PowerPoint Presentation</vt:lpstr>
      <vt:lpstr>Languages  </vt:lpstr>
      <vt:lpstr>Governing Body  </vt:lpstr>
      <vt:lpstr>Industries </vt:lpstr>
      <vt:lpstr>World Heritage Sites in Ireland </vt:lpstr>
      <vt:lpstr>Tourism in Ireland </vt:lpstr>
      <vt:lpstr>Travel Requirements </vt:lpstr>
      <vt:lpstr>Primary Religions</vt:lpstr>
      <vt:lpstr>5 Myths About Ireland </vt:lpstr>
      <vt:lpstr>Bibliography </vt:lpstr>
    </vt:vector>
  </TitlesOfParts>
  <Company>Morgan Local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Ireland</dc:title>
  <dc:creator>Morgan Schools</dc:creator>
  <cp:lastModifiedBy>Morgan Schools</cp:lastModifiedBy>
  <cp:revision>29</cp:revision>
  <dcterms:created xsi:type="dcterms:W3CDTF">2011-02-18T12:28:23Z</dcterms:created>
  <dcterms:modified xsi:type="dcterms:W3CDTF">2012-02-11T22:08:01Z</dcterms:modified>
</cp:coreProperties>
</file>