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96" r:id="rId1"/>
  </p:sldMasterIdLst>
  <p:notesMasterIdLst>
    <p:notesMasterId r:id="rId8"/>
  </p:notesMasterIdLst>
  <p:sldIdLst>
    <p:sldId id="256" r:id="rId2"/>
    <p:sldId id="257" r:id="rId3"/>
    <p:sldId id="260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605"/>
    <a:srgbClr val="B9CA1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7" autoAdjust="0"/>
    <p:restoredTop sz="95597" autoAdjust="0"/>
  </p:normalViewPr>
  <p:slideViewPr>
    <p:cSldViewPr>
      <p:cViewPr varScale="1">
        <p:scale>
          <a:sx n="72" d="100"/>
          <a:sy n="72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21C4D-A3EF-41AD-B028-D211A8881C65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21236-1FB5-4027-95EF-D31617065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9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1236-1FB5-4027-95EF-D31617065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3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mailto:shel@bellopasta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cs typeface="Aharoni" pitchFamily="2" charset="-79"/>
              </a:rPr>
              <a:t>About Our Business</a:t>
            </a:r>
            <a:endParaRPr lang="en-US" dirty="0"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Mongibello Artisan Pasta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334000" y="533400"/>
            <a:ext cx="2103120" cy="1143000"/>
            <a:chOff x="5341620" y="152400"/>
            <a:chExt cx="2103120" cy="1005840"/>
          </a:xfrm>
        </p:grpSpPr>
        <p:sp>
          <p:nvSpPr>
            <p:cNvPr id="22" name="Flowchart: Terminator 21"/>
            <p:cNvSpPr/>
            <p:nvPr/>
          </p:nvSpPr>
          <p:spPr>
            <a:xfrm>
              <a:off x="5414772" y="285769"/>
              <a:ext cx="1956816" cy="739102"/>
            </a:xfrm>
            <a:prstGeom prst="flowChartTerminator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uble Brace 27"/>
            <p:cNvSpPr/>
            <p:nvPr/>
          </p:nvSpPr>
          <p:spPr>
            <a:xfrm rot="5400000">
              <a:off x="5890260" y="-396240"/>
              <a:ext cx="1005840" cy="2103120"/>
            </a:xfrm>
            <a:prstGeom prst="bracePair">
              <a:avLst>
                <a:gd name="adj" fmla="val 20253"/>
              </a:avLst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762343" y="681156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FFFFFF"/>
                </a:solidFill>
                <a:latin typeface="Garamond" pitchFamily="18" charset="0"/>
              </a:rPr>
              <a:t>M</a:t>
            </a:r>
            <a:r>
              <a:rPr lang="en-US" sz="2800" i="1" dirty="0" smtClean="0">
                <a:solidFill>
                  <a:srgbClr val="FFFFFF"/>
                </a:solidFill>
                <a:latin typeface="Garamond" pitchFamily="18" charset="0"/>
              </a:rPr>
              <a:t>ongibello</a:t>
            </a:r>
            <a:endParaRPr lang="en-US" sz="2800" i="1" dirty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76711" y="1078468"/>
            <a:ext cx="134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00050" algn="l"/>
              </a:tabLst>
            </a:pPr>
            <a:r>
              <a:rPr lang="en-US" spc="100" dirty="0" smtClean="0">
                <a:solidFill>
                  <a:srgbClr val="B9CA1A"/>
                </a:solidFill>
                <a:latin typeface="Gill Sans MT Condensed" pitchFamily="34" charset="0"/>
              </a:rPr>
              <a:t>ARTIS</a:t>
            </a:r>
            <a:r>
              <a:rPr lang="en-US" sz="1400" spc="100" dirty="0" smtClean="0">
                <a:solidFill>
                  <a:srgbClr val="B9CA1A"/>
                </a:solidFill>
                <a:latin typeface="Gill Sans MT" pitchFamily="34" charset="0"/>
              </a:rPr>
              <a:t>A</a:t>
            </a:r>
            <a:r>
              <a:rPr lang="en-US" sz="1100" spc="100" dirty="0" smtClean="0">
                <a:solidFill>
                  <a:srgbClr val="B9CA1A"/>
                </a:solidFill>
                <a:latin typeface="Gill Sans MT" pitchFamily="34" charset="0"/>
              </a:rPr>
              <a:t>N</a:t>
            </a:r>
            <a:r>
              <a:rPr lang="en-US" sz="1200" spc="100" dirty="0" smtClean="0">
                <a:solidFill>
                  <a:srgbClr val="B9CA1A"/>
                </a:solidFill>
                <a:latin typeface="Gill Sans MT" pitchFamily="34" charset="0"/>
              </a:rPr>
              <a:t> </a:t>
            </a:r>
            <a:r>
              <a:rPr lang="en-US" spc="100" dirty="0" smtClean="0">
                <a:solidFill>
                  <a:srgbClr val="B9CA1A"/>
                </a:solidFill>
                <a:latin typeface="Gill Sans MT Condensed" pitchFamily="34" charset="0"/>
              </a:rPr>
              <a:t>PASTA</a:t>
            </a:r>
            <a:endParaRPr lang="en-US" sz="2400" spc="100" dirty="0">
              <a:solidFill>
                <a:srgbClr val="B9CA1A"/>
              </a:solidFill>
              <a:latin typeface="Gill Sans MT Condensed" pitchFamily="34" charset="0"/>
            </a:endParaRPr>
          </a:p>
        </p:txBody>
      </p:sp>
      <p:pic>
        <p:nvPicPr>
          <p:cNvPr id="35" name="Picture 2" descr="C:\Users\Screencaster\AppData\Local\Microsoft\Windows\Temporary Internet Files\Content.IE5\XRRBG5YO\MC900363762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EB5605">
                <a:tint val="45000"/>
                <a:satMod val="400000"/>
              </a:srgbClr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47423"/>
            <a:ext cx="314111" cy="3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7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46884" y="828275"/>
            <a:ext cx="6124738" cy="5496326"/>
            <a:chOff x="1846884" y="828275"/>
            <a:chExt cx="6124738" cy="549632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46885" y="828275"/>
              <a:ext cx="6124737" cy="549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846884" y="3200400"/>
              <a:ext cx="6117539" cy="3124201"/>
            </a:xfrm>
            <a:prstGeom prst="rect">
              <a:avLst/>
            </a:prstGeom>
            <a:gradFill flip="none" rotWithShape="1">
              <a:gsLst>
                <a:gs pos="86000">
                  <a:schemeClr val="bg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Mission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create unique, high quality pastas, made by hand without additives or preservatives, for restaurants and individuals who choose to serve delicious, all-natural, one-of-a-kind pastas.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486400" y="-119229"/>
            <a:ext cx="1775815" cy="766644"/>
            <a:chOff x="5539385" y="-80844"/>
            <a:chExt cx="1775815" cy="766644"/>
          </a:xfrm>
        </p:grpSpPr>
        <p:sp>
          <p:nvSpPr>
            <p:cNvPr id="19" name="TextBox 18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FFFFFF"/>
                  </a:solidFill>
                  <a:latin typeface="Garamond" pitchFamily="18" charset="0"/>
                </a:rPr>
                <a:t>M</a:t>
              </a:r>
              <a:r>
                <a:rPr lang="en-US" sz="2800" i="1" dirty="0" smtClean="0">
                  <a:solidFill>
                    <a:srgbClr val="FFFFFF"/>
                  </a:solidFill>
                  <a:latin typeface="Garamond" pitchFamily="18" charset="0"/>
                </a:rPr>
                <a:t>ongibello</a:t>
              </a:r>
              <a:endParaRPr lang="en-US" sz="2800" i="1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 smtClean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 smtClean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 smtClean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21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7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Owner </a:t>
            </a:r>
            <a:r>
              <a:rPr lang="en-US" b="1" smtClean="0"/>
              <a:t>Shel Rheingold</a:t>
            </a:r>
            <a:r>
              <a:rPr lang="en-US" smtClean="0"/>
              <a:t> (with Manager </a:t>
            </a:r>
            <a:r>
              <a:rPr lang="en-US" b="1" smtClean="0"/>
              <a:t>Stefan Linn</a:t>
            </a:r>
            <a:r>
              <a:rPr lang="en-US" smtClean="0"/>
              <a:t>) leads a talented team of two with over 30 years of experience making pasta by hand, crafting unique flavors that tantalize the palate, and pushing the boundaries of traditional artisan pasta-making.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486400" y="-119229"/>
            <a:ext cx="1775815" cy="766644"/>
            <a:chOff x="5539385" y="-80844"/>
            <a:chExt cx="1775815" cy="766644"/>
          </a:xfrm>
        </p:grpSpPr>
        <p:sp>
          <p:nvSpPr>
            <p:cNvPr id="10" name="TextBox 9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FFFFFF"/>
                  </a:solidFill>
                  <a:latin typeface="Garamond" pitchFamily="18" charset="0"/>
                </a:rPr>
                <a:t>M</a:t>
              </a:r>
              <a:r>
                <a:rPr lang="en-US" sz="2800" i="1" dirty="0" smtClean="0">
                  <a:solidFill>
                    <a:srgbClr val="FFFFFF"/>
                  </a:solidFill>
                  <a:latin typeface="Garamond" pitchFamily="18" charset="0"/>
                </a:rPr>
                <a:t>ongibello</a:t>
              </a:r>
              <a:endParaRPr lang="en-US" sz="2800" i="1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 smtClean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 smtClean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 smtClean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12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08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6143" y="761081"/>
            <a:ext cx="3000657" cy="202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Let’s Compare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Traditional pasta flavors</a:t>
            </a:r>
          </a:p>
          <a:p>
            <a:r>
              <a:rPr lang="en-US" smtClean="0"/>
              <a:t>Conventional use of all-natural dyes; limited color palette</a:t>
            </a:r>
          </a:p>
          <a:p>
            <a:r>
              <a:rPr lang="en-US" smtClean="0"/>
              <a:t>Repetitive die cut process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mtClean="0"/>
              <a:t>Unique flavors built on tradition</a:t>
            </a:r>
          </a:p>
          <a:p>
            <a:r>
              <a:rPr lang="en-US" smtClean="0"/>
              <a:t>Innovative use of all-natural dyes; wider color palette</a:t>
            </a:r>
          </a:p>
          <a:p>
            <a:r>
              <a:rPr lang="en-US" smtClean="0"/>
              <a:t>Minimal die cut process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486400" y="-119229"/>
            <a:ext cx="1775815" cy="766644"/>
            <a:chOff x="5539385" y="-80844"/>
            <a:chExt cx="1775815" cy="766644"/>
          </a:xfrm>
        </p:grpSpPr>
        <p:sp>
          <p:nvSpPr>
            <p:cNvPr id="8" name="TextBox 7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FFFFFF"/>
                  </a:solidFill>
                  <a:latin typeface="Garamond" pitchFamily="18" charset="0"/>
                </a:rPr>
                <a:t>M</a:t>
              </a:r>
              <a:r>
                <a:rPr lang="en-US" sz="2800" i="1" dirty="0" smtClean="0">
                  <a:solidFill>
                    <a:srgbClr val="FFFFFF"/>
                  </a:solidFill>
                  <a:latin typeface="Garamond" pitchFamily="18" charset="0"/>
                </a:rPr>
                <a:t>ongibello</a:t>
              </a:r>
              <a:endParaRPr lang="en-US" sz="2800" i="1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 smtClean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 smtClean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 smtClean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10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42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Goods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 numCol="1">
            <a:normAutofit fontScale="77500" lnSpcReduction="20000"/>
          </a:bodyPr>
          <a:lstStyle/>
          <a:p>
            <a:r>
              <a:rPr lang="en-US" smtClean="0"/>
              <a:t>Zesty Black Bean Fettuccini</a:t>
            </a:r>
          </a:p>
          <a:p>
            <a:r>
              <a:rPr lang="en-US" smtClean="0"/>
              <a:t>Sundried Tomato Fettuccini</a:t>
            </a:r>
          </a:p>
          <a:p>
            <a:r>
              <a:rPr lang="en-US" smtClean="0"/>
              <a:t>Thai Basil Fettuccini</a:t>
            </a:r>
          </a:p>
          <a:p>
            <a:r>
              <a:rPr lang="en-US" smtClean="0"/>
              <a:t>Roasted Red Pepper Penne</a:t>
            </a:r>
          </a:p>
          <a:p>
            <a:r>
              <a:rPr lang="en-US" smtClean="0"/>
              <a:t>Massaman Curry Penne</a:t>
            </a:r>
          </a:p>
          <a:p>
            <a:r>
              <a:rPr lang="en-US" smtClean="0"/>
              <a:t>Wild Mushroom Penne</a:t>
            </a:r>
          </a:p>
          <a:p>
            <a:r>
              <a:rPr lang="en-US" smtClean="0"/>
              <a:t>Shel’s Spanakopita Bowties</a:t>
            </a:r>
          </a:p>
          <a:p>
            <a:r>
              <a:rPr lang="en-US" b="1" smtClean="0"/>
              <a:t>Stefan’s Striped Bowties</a:t>
            </a:r>
            <a:endParaRPr lang="en-US" b="1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5486400" y="-119229"/>
            <a:ext cx="1775815" cy="766644"/>
            <a:chOff x="5539385" y="-80844"/>
            <a:chExt cx="1775815" cy="766644"/>
          </a:xfrm>
        </p:grpSpPr>
        <p:sp>
          <p:nvSpPr>
            <p:cNvPr id="9" name="TextBox 8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FFFFFF"/>
                  </a:solidFill>
                  <a:latin typeface="Garamond" pitchFamily="18" charset="0"/>
                </a:rPr>
                <a:t>M</a:t>
              </a:r>
              <a:r>
                <a:rPr lang="en-US" sz="2800" i="1" dirty="0" smtClean="0">
                  <a:solidFill>
                    <a:srgbClr val="FFFFFF"/>
                  </a:solidFill>
                  <a:latin typeface="Garamond" pitchFamily="18" charset="0"/>
                </a:rPr>
                <a:t>ongibello</a:t>
              </a:r>
              <a:endParaRPr lang="en-US" sz="2800" i="1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 smtClean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 smtClean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 smtClean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11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83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Shop, or Visit Our Kitchen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n-US" b="1" dirty="0" smtClean="0"/>
              <a:t>1009 Craftsman Drive</a:t>
            </a:r>
          </a:p>
          <a:p>
            <a:r>
              <a:rPr lang="en-US" b="1" dirty="0" smtClean="0"/>
              <a:t>Portland, Maine</a:t>
            </a:r>
          </a:p>
          <a:p>
            <a:endParaRPr lang="en-US" dirty="0" smtClean="0"/>
          </a:p>
          <a:p>
            <a:r>
              <a:rPr lang="en-US" b="1" dirty="0" smtClean="0"/>
              <a:t>Hours</a:t>
            </a:r>
          </a:p>
          <a:p>
            <a:r>
              <a:rPr lang="en-US" dirty="0" smtClean="0"/>
              <a:t>9:00-5:00 Tues-Sun</a:t>
            </a:r>
          </a:p>
          <a:p>
            <a:r>
              <a:rPr lang="en-US" dirty="0" smtClean="0"/>
              <a:t>Closed Mon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Contact</a:t>
            </a:r>
          </a:p>
          <a:p>
            <a:r>
              <a:rPr lang="en-US" dirty="0" smtClean="0"/>
              <a:t>207-555-1145</a:t>
            </a:r>
          </a:p>
          <a:p>
            <a:r>
              <a:rPr lang="en-US" dirty="0" smtClean="0">
                <a:hlinkClick r:id="rId2"/>
              </a:rPr>
              <a:t>shel@bellopasta.com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486400" y="-119229"/>
            <a:ext cx="1775815" cy="766644"/>
            <a:chOff x="5539385" y="-80844"/>
            <a:chExt cx="1775815" cy="766644"/>
          </a:xfrm>
        </p:grpSpPr>
        <p:sp>
          <p:nvSpPr>
            <p:cNvPr id="5" name="TextBox 4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FFFFFF"/>
                  </a:solidFill>
                  <a:latin typeface="Garamond" pitchFamily="18" charset="0"/>
                </a:rPr>
                <a:t>M</a:t>
              </a:r>
              <a:r>
                <a:rPr lang="en-US" sz="2800" i="1" dirty="0" smtClean="0">
                  <a:solidFill>
                    <a:srgbClr val="FFFFFF"/>
                  </a:solidFill>
                  <a:latin typeface="Garamond" pitchFamily="18" charset="0"/>
                </a:rPr>
                <a:t>ongibello</a:t>
              </a:r>
              <a:endParaRPr lang="en-US" sz="2800" i="1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 smtClean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 smtClean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 smtClean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7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33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189</Words>
  <Application>Microsoft Office PowerPoint</Application>
  <PresentationFormat>On-screen Show (4:3)</PresentationFormat>
  <Paragraphs>50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Austin</vt:lpstr>
      <vt:lpstr>About Our Business</vt:lpstr>
      <vt:lpstr>Our Mission</vt:lpstr>
      <vt:lpstr>Our Team</vt:lpstr>
      <vt:lpstr>Let’s Compare</vt:lpstr>
      <vt:lpstr>The Goods</vt:lpstr>
      <vt:lpstr>Shop, or Visit Our Kitchen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2010-12-21T15:00:03Z</dcterms:created>
  <dcterms:modified xsi:type="dcterms:W3CDTF">2012-08-26T23:08:38Z</dcterms:modified>
</cp:coreProperties>
</file>