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60" r:id="rId2"/>
    <p:sldId id="261" r:id="rId3"/>
    <p:sldId id="269" r:id="rId4"/>
    <p:sldId id="263" r:id="rId5"/>
    <p:sldId id="270" r:id="rId6"/>
    <p:sldId id="271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3" autoAdjust="0"/>
    <p:restoredTop sz="94675" autoAdjust="0"/>
  </p:normalViewPr>
  <p:slideViewPr>
    <p:cSldViewPr>
      <p:cViewPr varScale="1">
        <p:scale>
          <a:sx n="72" d="100"/>
          <a:sy n="72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72877253979616"/>
          <c:y val="3.3750131233595798E-2"/>
          <c:w val="0.65019088523025526"/>
          <c:h val="0.6415548556430446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"$"#,##0_);[Red]\("$"#,##0\)</c:formatCode>
                <c:ptCount val="12"/>
                <c:pt idx="0">
                  <c:v>14000</c:v>
                </c:pt>
                <c:pt idx="1">
                  <c:v>15000</c:v>
                </c:pt>
                <c:pt idx="2">
                  <c:v>18000</c:v>
                </c:pt>
                <c:pt idx="3">
                  <c:v>19000</c:v>
                </c:pt>
                <c:pt idx="4">
                  <c:v>20000</c:v>
                </c:pt>
                <c:pt idx="5">
                  <c:v>21000</c:v>
                </c:pt>
                <c:pt idx="6">
                  <c:v>20000</c:v>
                </c:pt>
                <c:pt idx="7">
                  <c:v>18000</c:v>
                </c:pt>
                <c:pt idx="8">
                  <c:v>18000</c:v>
                </c:pt>
                <c:pt idx="9">
                  <c:v>16000</c:v>
                </c:pt>
                <c:pt idx="10">
                  <c:v>18000</c:v>
                </c:pt>
                <c:pt idx="11">
                  <c:v>23000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2176896"/>
        <c:axId val="591106432"/>
      </c:lineChart>
      <c:catAx>
        <c:axId val="68217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591106432"/>
        <c:crosses val="autoZero"/>
        <c:auto val="1"/>
        <c:lblAlgn val="ctr"/>
        <c:lblOffset val="100"/>
        <c:noMultiLvlLbl val="0"/>
      </c:catAx>
      <c:valAx>
        <c:axId val="591106432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682176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2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7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6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Office_Excel_2007_Workbook2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343400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r>
              <a:rPr lang="en-US" dirty="0" smtClean="0"/>
              <a:t>For more information contact: Director of Sales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Fiction Sales in 2010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63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7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79118"/>
              </p:ext>
            </p:extLst>
          </p:nvPr>
        </p:nvGraphicFramePr>
        <p:xfrm>
          <a:off x="533401" y="1676400"/>
          <a:ext cx="7162799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1663700"/>
                <a:gridCol w="977900"/>
                <a:gridCol w="977900"/>
                <a:gridCol w="1333499"/>
                <a:gridCol w="1143000"/>
                <a:gridCol w="10668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101279"/>
              </p:ext>
            </p:extLst>
          </p:nvPr>
        </p:nvGraphicFramePr>
        <p:xfrm>
          <a:off x="1516063" y="1600200"/>
          <a:ext cx="61102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4" imgW="8743892" imgH="6477026" progId="Excel.Sheet.12">
                  <p:embed/>
                </p:oleObj>
              </mc:Choice>
              <mc:Fallback>
                <p:oleObj name="Worksheet" r:id="rId4" imgW="8743892" imgH="64770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6063" y="1600200"/>
                        <a:ext cx="61102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6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217504"/>
              </p:ext>
            </p:extLst>
          </p:nvPr>
        </p:nvGraphicFramePr>
        <p:xfrm>
          <a:off x="457200" y="1600200"/>
          <a:ext cx="6259185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1837"/>
                <a:gridCol w="1251837"/>
                <a:gridCol w="1251837"/>
                <a:gridCol w="1251837"/>
                <a:gridCol w="125183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Vampires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rtl="0"/>
            <a:r>
              <a:rPr lang="en-US" baseline="0" dirty="0" smtClean="0"/>
              <a:t>Continue to expand Romance Section</a:t>
            </a:r>
            <a:endParaRPr lang="en-US" dirty="0"/>
          </a:p>
          <a:p>
            <a:pPr lvl="1" rtl="0"/>
            <a:r>
              <a:rPr lang="en-US" dirty="0" smtClean="0"/>
              <a:t>Next big subgenre: Historical Fantasy</a:t>
            </a:r>
            <a:endParaRPr lang="en-US" dirty="0"/>
          </a:p>
          <a:p>
            <a:pPr lvl="0" rtl="0"/>
            <a:r>
              <a:rPr lang="en-US" dirty="0" smtClean="0"/>
              <a:t>Expand Mystery Section</a:t>
            </a:r>
            <a:endParaRPr lang="en-US" dirty="0"/>
          </a:p>
          <a:p>
            <a:pPr lvl="1" rtl="0"/>
            <a:r>
              <a:rPr lang="en-US" dirty="0" smtClean="0"/>
              <a:t>Larger stock of new releases</a:t>
            </a:r>
            <a:endParaRPr lang="en-US" dirty="0"/>
          </a:p>
          <a:p>
            <a:pPr lvl="1" rtl="0"/>
            <a:r>
              <a:rPr lang="en-US" dirty="0" smtClean="0"/>
              <a:t>“Staff Picks” for older mysteries</a:t>
            </a:r>
            <a:endParaRPr lang="en-US" dirty="0"/>
          </a:p>
          <a:p>
            <a:pPr lvl="0" rtl="0"/>
            <a:r>
              <a:rPr lang="en-US" dirty="0" smtClean="0"/>
              <a:t>Bigger push for Young Adults</a:t>
            </a:r>
            <a:endParaRPr lang="en-US" dirty="0"/>
          </a:p>
          <a:p>
            <a:pPr lvl="1" rtl="0"/>
            <a:r>
              <a:rPr lang="en-US" dirty="0" smtClean="0"/>
              <a:t>Teen promotions- discounts, readings, book events</a:t>
            </a:r>
            <a:endParaRPr lang="en-US" dirty="0"/>
          </a:p>
          <a:p>
            <a:pPr lvl="1" rtl="0"/>
            <a:r>
              <a:rPr lang="en-US" dirty="0" smtClean="0"/>
              <a:t>Highlight Young Adult series</a:t>
            </a:r>
            <a:endParaRPr lang="en-US" dirty="0"/>
          </a:p>
          <a:p>
            <a:pPr lvl="1" rtl="0"/>
            <a:r>
              <a:rPr lang="en-US" dirty="0" smtClean="0"/>
              <a:t>Promote “Crossover” books</a:t>
            </a:r>
            <a:endParaRPr lang="en-US" dirty="0"/>
          </a:p>
          <a:p>
            <a:pPr lvl="2" rtl="0"/>
            <a:r>
              <a:rPr lang="en-US" dirty="0" smtClean="0"/>
              <a:t>Teen Romance</a:t>
            </a:r>
            <a:endParaRPr lang="en-US" dirty="0"/>
          </a:p>
          <a:p>
            <a:pPr lvl="2" rtl="0"/>
            <a:r>
              <a:rPr lang="en-US" dirty="0" smtClean="0"/>
              <a:t>Young Adult Sci-Fi</a:t>
            </a:r>
            <a:endParaRPr lang="en-US" dirty="0"/>
          </a:p>
          <a:p>
            <a:pPr lvl="0" rtl="0"/>
            <a:r>
              <a:rPr lang="en-US" dirty="0" smtClean="0"/>
              <a:t>Continue Classic Book of the Month Series</a:t>
            </a:r>
            <a:endParaRPr lang="en-US" dirty="0"/>
          </a:p>
          <a:p>
            <a:pPr lvl="0" rtl="0"/>
            <a:r>
              <a:rPr lang="en-US" dirty="0" smtClean="0"/>
              <a:t>Start Proposed Sci-Fi/Fantasy Book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Worksheet</vt:lpstr>
      <vt:lpstr>Crown and Griffin Books</vt:lpstr>
      <vt:lpstr>Summary</vt:lpstr>
      <vt:lpstr>Overall Fiction Sales in 2010</vt:lpstr>
      <vt:lpstr>Sales by Genre, 2006-2010</vt:lpstr>
      <vt:lpstr>Sales by Genre, 2006-2010</vt:lpstr>
      <vt:lpstr>PowerPoint Presentation</vt:lpstr>
      <vt:lpstr>Five-Year Trends</vt:lpstr>
      <vt:lpstr>Romance sales by subgenre</vt:lpstr>
      <vt:lpstr>What next?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2011-01-27T14:14:07Z</dcterms:created>
  <dcterms:modified xsi:type="dcterms:W3CDTF">2012-09-04T00:54:42Z</dcterms:modified>
</cp:coreProperties>
</file>