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92" r:id="rId3"/>
    <p:sldId id="262" r:id="rId4"/>
    <p:sldId id="263" r:id="rId5"/>
    <p:sldId id="264" r:id="rId6"/>
    <p:sldId id="265" r:id="rId7"/>
    <p:sldId id="266" r:id="rId8"/>
    <p:sldId id="267" r:id="rId9"/>
    <p:sldId id="270" r:id="rId10"/>
    <p:sldId id="269" r:id="rId11"/>
    <p:sldId id="268" r:id="rId12"/>
    <p:sldId id="271" r:id="rId13"/>
    <p:sldId id="273" r:id="rId14"/>
    <p:sldId id="272" r:id="rId15"/>
    <p:sldId id="274" r:id="rId16"/>
    <p:sldId id="277" r:id="rId17"/>
    <p:sldId id="275" r:id="rId18"/>
    <p:sldId id="276" r:id="rId19"/>
    <p:sldId id="278" r:id="rId20"/>
    <p:sldId id="279" r:id="rId21"/>
    <p:sldId id="280" r:id="rId22"/>
    <p:sldId id="291" r:id="rId23"/>
    <p:sldId id="282" r:id="rId24"/>
    <p:sldId id="283" r:id="rId25"/>
    <p:sldId id="284" r:id="rId26"/>
    <p:sldId id="286" r:id="rId27"/>
    <p:sldId id="285" r:id="rId28"/>
    <p:sldId id="287"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D1158-8F13-4B73-9E3A-430FBBB6412F}" type="datetimeFigureOut">
              <a:rPr lang="en-US" smtClean="0"/>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95E90-87ED-4209-AC96-48F1094F410D}" type="slidenum">
              <a:rPr lang="en-US" smtClean="0"/>
              <a:t>‹#›</a:t>
            </a:fld>
            <a:endParaRPr lang="en-US"/>
          </a:p>
        </p:txBody>
      </p:sp>
    </p:spTree>
    <p:extLst>
      <p:ext uri="{BB962C8B-B14F-4D97-AF65-F5344CB8AC3E}">
        <p14:creationId xmlns:p14="http://schemas.microsoft.com/office/powerpoint/2010/main" val="49919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PCs</a:t>
            </a:r>
            <a:r>
              <a:rPr lang="en-US" u="none" dirty="0" smtClean="0"/>
              <a:t> – Single</a:t>
            </a:r>
            <a:r>
              <a:rPr lang="en-US" u="none" baseline="0" dirty="0" smtClean="0"/>
              <a:t> user – home or office, WP, photos, email, Internet access</a:t>
            </a:r>
            <a:endParaRPr lang="en-US" u="sng" dirty="0" smtClean="0"/>
          </a:p>
          <a:p>
            <a:r>
              <a:rPr lang="en-US" u="sng" dirty="0" smtClean="0"/>
              <a:t>Smart Phones</a:t>
            </a:r>
            <a:r>
              <a:rPr lang="en-US" u="sng" baseline="0" dirty="0" smtClean="0"/>
              <a:t> </a:t>
            </a:r>
            <a:r>
              <a:rPr lang="en-US" baseline="0" dirty="0" smtClean="0"/>
              <a:t>– make/receive calls, address </a:t>
            </a:r>
            <a:r>
              <a:rPr lang="en-US" baseline="0" dirty="0" err="1" smtClean="0"/>
              <a:t>bk</a:t>
            </a:r>
            <a:r>
              <a:rPr lang="en-US" baseline="0" dirty="0" smtClean="0"/>
              <a:t>, appt. calendar, calculator, notepad, send email, Internet, music, photos/videos</a:t>
            </a:r>
          </a:p>
          <a:p>
            <a:r>
              <a:rPr lang="en-US" u="sng" baseline="0" dirty="0" smtClean="0"/>
              <a:t>MP3 Players  &amp; IPODs</a:t>
            </a:r>
            <a:r>
              <a:rPr lang="en-US" baseline="0" dirty="0" smtClean="0"/>
              <a:t>– store/play music, some play digital movies/</a:t>
            </a:r>
            <a:r>
              <a:rPr lang="en-US" baseline="0" dirty="0" err="1" smtClean="0"/>
              <a:t>tv</a:t>
            </a:r>
            <a:endParaRPr lang="en-US" baseline="0" dirty="0" smtClean="0"/>
          </a:p>
          <a:p>
            <a:r>
              <a:rPr lang="en-US" u="sng" baseline="0" dirty="0" smtClean="0"/>
              <a:t>Supercomputer</a:t>
            </a:r>
            <a:r>
              <a:rPr lang="en-US" u="none" baseline="0" dirty="0" smtClean="0"/>
              <a:t> – picture shown on page 3</a:t>
            </a:r>
            <a:endParaRPr lang="en-US" u="sng" baseline="0" dirty="0" smtClean="0"/>
          </a:p>
          <a:p>
            <a:endParaRPr lang="en-US" dirty="0"/>
          </a:p>
        </p:txBody>
      </p:sp>
      <p:sp>
        <p:nvSpPr>
          <p:cNvPr id="4" name="Slide Number Placeholder 3"/>
          <p:cNvSpPr>
            <a:spLocks noGrp="1"/>
          </p:cNvSpPr>
          <p:nvPr>
            <p:ph type="sldNum" sz="quarter" idx="10"/>
          </p:nvPr>
        </p:nvSpPr>
        <p:spPr/>
        <p:txBody>
          <a:bodyPr/>
          <a:lstStyle/>
          <a:p>
            <a:fld id="{98395E90-87ED-4209-AC96-48F1094F410D}" type="slidenum">
              <a:rPr lang="en-US" smtClean="0"/>
              <a:t>2</a:t>
            </a:fld>
            <a:endParaRPr lang="en-US"/>
          </a:p>
        </p:txBody>
      </p:sp>
    </p:spTree>
    <p:extLst>
      <p:ext uri="{BB962C8B-B14F-4D97-AF65-F5344CB8AC3E}">
        <p14:creationId xmlns:p14="http://schemas.microsoft.com/office/powerpoint/2010/main" val="7901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C016F22-B249-4570-99D7-20E4A6ED9880}" type="datetimeFigureOut">
              <a:rPr lang="en-US" smtClean="0"/>
              <a:pPr/>
              <a:t>8/15/2013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11E10F7-B4B5-4827-9DE2-4CD4512B91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16F22-B249-4570-99D7-20E4A6ED9880}"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16F22-B249-4570-99D7-20E4A6ED9880}"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016F22-B249-4570-99D7-20E4A6ED9880}" type="datetimeFigureOut">
              <a:rPr lang="en-US" smtClean="0"/>
              <a:pPr/>
              <a:t>8/15/2013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11E10F7-B4B5-4827-9DE2-4CD4512B91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C016F22-B249-4570-99D7-20E4A6ED9880}" type="datetimeFigureOut">
              <a:rPr lang="en-US" smtClean="0"/>
              <a:pPr/>
              <a:t>8/15/2013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11E10F7-B4B5-4827-9DE2-4CD4512B91A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C016F22-B249-4570-99D7-20E4A6ED9880}" type="datetimeFigureOut">
              <a:rPr lang="en-US" smtClean="0"/>
              <a:pPr/>
              <a:t>8/15/2013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C016F22-B249-4570-99D7-20E4A6ED9880}"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11E10F7-B4B5-4827-9DE2-4CD4512B91A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C016F22-B249-4570-99D7-20E4A6ED9880}" type="datetimeFigureOut">
              <a:rPr lang="en-US" smtClean="0"/>
              <a:pPr/>
              <a:t>8/15/2013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6F22-B249-4570-99D7-20E4A6ED9880}" type="datetimeFigureOut">
              <a:rPr lang="en-US" smtClean="0"/>
              <a:pPr/>
              <a:t>8/15/2013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016F22-B249-4570-99D7-20E4A6ED9880}" type="datetimeFigureOut">
              <a:rPr lang="en-US" smtClean="0"/>
              <a:pPr/>
              <a:t>8/15/2013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10F7-B4B5-4827-9DE2-4CD4512B91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C016F22-B249-4570-99D7-20E4A6ED9880}"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1E10F7-B4B5-4827-9DE2-4CD4512B91A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C016F22-B249-4570-99D7-20E4A6ED9880}" type="datetimeFigureOut">
              <a:rPr lang="en-US" smtClean="0"/>
              <a:pPr/>
              <a:t>8/15/2013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1E10F7-B4B5-4827-9DE2-4CD4512B91A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Concepts </a:t>
            </a:r>
            <a:endParaRPr lang="en-US" dirty="0"/>
          </a:p>
        </p:txBody>
      </p:sp>
      <p:sp>
        <p:nvSpPr>
          <p:cNvPr id="3" name="Subtitle 2"/>
          <p:cNvSpPr>
            <a:spLocks noGrp="1"/>
          </p:cNvSpPr>
          <p:nvPr>
            <p:ph type="subTitle" idx="1"/>
          </p:nvPr>
        </p:nvSpPr>
        <p:spPr/>
        <p:txBody>
          <a:bodyPr>
            <a:normAutofit/>
          </a:bodyPr>
          <a:lstStyle/>
          <a:p>
            <a:r>
              <a:rPr lang="en-US" sz="3600" b="1" dirty="0" smtClean="0"/>
              <a:t>Unit A</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Motherboard </a:t>
            </a:r>
          </a:p>
          <a:p>
            <a:pPr lvl="1"/>
            <a:r>
              <a:rPr lang="en-US" dirty="0" smtClean="0"/>
              <a:t>Contains the following processing hardware </a:t>
            </a:r>
          </a:p>
          <a:p>
            <a:pPr lvl="2"/>
            <a:r>
              <a:rPr lang="en-US" dirty="0" smtClean="0"/>
              <a:t>Microprocessor – also called the CPU (Central Processing Unit)</a:t>
            </a:r>
          </a:p>
          <a:p>
            <a:pPr lvl="3"/>
            <a:r>
              <a:rPr lang="en-US" dirty="0" smtClean="0"/>
              <a:t>Consists and electronic circuits on a silicon chip</a:t>
            </a:r>
          </a:p>
          <a:p>
            <a:pPr lvl="3"/>
            <a:r>
              <a:rPr lang="en-US" dirty="0" smtClean="0"/>
              <a:t>Mounted on the Motherboard</a:t>
            </a:r>
          </a:p>
          <a:p>
            <a:pPr lvl="3"/>
            <a:r>
              <a:rPr lang="en-US" dirty="0" smtClean="0"/>
              <a:t>Follows the commands given by the software.  The commands tell the computer how to process the data. </a:t>
            </a:r>
          </a:p>
          <a:p>
            <a:pPr lvl="2"/>
            <a:r>
              <a:rPr lang="en-US" dirty="0" smtClean="0"/>
              <a:t>Cards – Removable circuit boards that are inserted onto the slots in the motherboard to expand the capabilities of the motherboard. </a:t>
            </a:r>
          </a:p>
        </p:txBody>
      </p:sp>
      <p:pic>
        <p:nvPicPr>
          <p:cNvPr id="9218" name="Picture 2"/>
          <p:cNvPicPr>
            <a:picLocks noChangeAspect="1" noChangeArrowheads="1"/>
          </p:cNvPicPr>
          <p:nvPr/>
        </p:nvPicPr>
        <p:blipFill>
          <a:blip r:embed="rId2" cstate="print"/>
          <a:srcRect/>
          <a:stretch>
            <a:fillRect/>
          </a:stretch>
        </p:blipFill>
        <p:spPr bwMode="auto">
          <a:xfrm>
            <a:off x="6248400" y="228600"/>
            <a:ext cx="2381250" cy="178117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 </a:t>
            </a:r>
            <a:endParaRPr lang="en-US" dirty="0"/>
          </a:p>
        </p:txBody>
      </p:sp>
      <p:sp>
        <p:nvSpPr>
          <p:cNvPr id="3" name="Content Placeholder 2"/>
          <p:cNvSpPr>
            <a:spLocks noGrp="1"/>
          </p:cNvSpPr>
          <p:nvPr>
            <p:ph idx="1"/>
          </p:nvPr>
        </p:nvSpPr>
        <p:spPr/>
        <p:txBody>
          <a:bodyPr>
            <a:normAutofit fontScale="92500" lnSpcReduction="10000"/>
          </a:bodyPr>
          <a:lstStyle/>
          <a:p>
            <a:r>
              <a:rPr lang="en-US" sz="3500" b="1" dirty="0" smtClean="0">
                <a:solidFill>
                  <a:srgbClr val="812715"/>
                </a:solidFill>
              </a:rPr>
              <a:t>Input</a:t>
            </a:r>
          </a:p>
          <a:p>
            <a:pPr lvl="1"/>
            <a:r>
              <a:rPr lang="en-US" dirty="0" smtClean="0"/>
              <a:t>Data or instructions that are entered into the computer</a:t>
            </a:r>
          </a:p>
          <a:p>
            <a:pPr lvl="2"/>
            <a:r>
              <a:rPr lang="en-US" dirty="0" smtClean="0"/>
              <a:t>Keyboard</a:t>
            </a:r>
          </a:p>
          <a:p>
            <a:pPr lvl="2"/>
            <a:r>
              <a:rPr lang="en-US" dirty="0" smtClean="0"/>
              <a:t>Mouse</a:t>
            </a:r>
          </a:p>
          <a:p>
            <a:pPr lvl="2"/>
            <a:r>
              <a:rPr lang="en-US" dirty="0" smtClean="0"/>
              <a:t>Microphone</a:t>
            </a:r>
          </a:p>
          <a:p>
            <a:r>
              <a:rPr lang="en-US" sz="3500" b="1" dirty="0" smtClean="0">
                <a:solidFill>
                  <a:srgbClr val="812715"/>
                </a:solidFill>
              </a:rPr>
              <a:t>Output</a:t>
            </a:r>
          </a:p>
          <a:p>
            <a:pPr lvl="1"/>
            <a:r>
              <a:rPr lang="en-US" dirty="0" smtClean="0"/>
              <a:t>The result of the computer processing input</a:t>
            </a:r>
          </a:p>
          <a:p>
            <a:pPr lvl="2"/>
            <a:r>
              <a:rPr lang="en-US" dirty="0" smtClean="0"/>
              <a:t>Monitor</a:t>
            </a:r>
          </a:p>
          <a:p>
            <a:pPr lvl="2"/>
            <a:r>
              <a:rPr lang="en-US" dirty="0" smtClean="0"/>
              <a:t>Printer</a:t>
            </a:r>
          </a:p>
          <a:p>
            <a:pPr lvl="2"/>
            <a:r>
              <a:rPr lang="en-US" dirty="0" smtClean="0"/>
              <a:t>Speakers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normAutofit fontScale="92500" lnSpcReduction="20000"/>
          </a:bodyPr>
          <a:lstStyle/>
          <a:p>
            <a:r>
              <a:rPr lang="en-US" sz="3500" b="1" dirty="0" smtClean="0">
                <a:solidFill>
                  <a:srgbClr val="812715"/>
                </a:solidFill>
              </a:rPr>
              <a:t>RAM – Random Access Memory</a:t>
            </a:r>
          </a:p>
          <a:p>
            <a:pPr lvl="1"/>
            <a:r>
              <a:rPr lang="en-US" dirty="0" smtClean="0"/>
              <a:t>Temporarily holds programs and data while the computer is on and allows the computer to access the information randomly</a:t>
            </a:r>
          </a:p>
          <a:p>
            <a:r>
              <a:rPr lang="en-US" sz="3500" b="1" dirty="0" smtClean="0">
                <a:solidFill>
                  <a:srgbClr val="812715"/>
                </a:solidFill>
              </a:rPr>
              <a:t>ROM – Read Only Memory</a:t>
            </a:r>
          </a:p>
          <a:p>
            <a:pPr lvl="1"/>
            <a:r>
              <a:rPr lang="en-US" dirty="0" smtClean="0"/>
              <a:t>Chip on the motherboard that has been preloaded with Data.</a:t>
            </a:r>
          </a:p>
          <a:p>
            <a:pPr lvl="1"/>
            <a:r>
              <a:rPr lang="en-US" dirty="0" smtClean="0"/>
              <a:t>Permanently stores the set of instructions that the computer uses to check the computer system’s components to make sure they are working and to activate the essential software that operates the processing of the computer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RAM Memory</a:t>
            </a:r>
          </a:p>
          <a:p>
            <a:pPr lvl="1"/>
            <a:r>
              <a:rPr lang="en-US" dirty="0" smtClean="0"/>
              <a:t>Doesn’t need to access data in the same order as it was stored on the computer.</a:t>
            </a:r>
          </a:p>
          <a:p>
            <a:pPr lvl="1"/>
            <a:r>
              <a:rPr lang="en-US" dirty="0" smtClean="0"/>
              <a:t>One of the easiest ways to make your computer fun faster is to add more RAM.</a:t>
            </a:r>
          </a:p>
          <a:p>
            <a:pPr lvl="1"/>
            <a:endParaRPr lang="en-US" dirty="0" smtClean="0"/>
          </a:p>
          <a:p>
            <a:pPr lvl="1"/>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2743200" y="4029075"/>
            <a:ext cx="3771900" cy="282892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Memory</a:t>
            </a:r>
            <a:endParaRPr lang="en-US" i="1" dirty="0"/>
          </a:p>
        </p:txBody>
      </p:sp>
      <p:sp>
        <p:nvSpPr>
          <p:cNvPr id="3" name="Content Placeholder 2"/>
          <p:cNvSpPr>
            <a:spLocks noGrp="1"/>
          </p:cNvSpPr>
          <p:nvPr>
            <p:ph idx="1"/>
          </p:nvPr>
        </p:nvSpPr>
        <p:spPr/>
        <p:txBody>
          <a:bodyPr>
            <a:normAutofit fontScale="92500" lnSpcReduction="20000"/>
          </a:bodyPr>
          <a:lstStyle/>
          <a:p>
            <a:r>
              <a:rPr lang="en-US" sz="3500" b="1" dirty="0" smtClean="0">
                <a:solidFill>
                  <a:srgbClr val="812715"/>
                </a:solidFill>
              </a:rPr>
              <a:t>ROM Memory </a:t>
            </a:r>
          </a:p>
          <a:p>
            <a:pPr lvl="1"/>
            <a:r>
              <a:rPr lang="en-US" dirty="0" smtClean="0"/>
              <a:t>BIOS – The set of instructions contained in the ROM Memory </a:t>
            </a:r>
          </a:p>
          <a:p>
            <a:pPr lvl="2"/>
            <a:r>
              <a:rPr lang="en-US" dirty="0" smtClean="0"/>
              <a:t>Tells the computer to initialize the motherboard, </a:t>
            </a:r>
            <a:r>
              <a:rPr lang="en-US" u="sng" dirty="0" smtClean="0"/>
              <a:t>how to recognize devices connected to the computer</a:t>
            </a:r>
            <a:r>
              <a:rPr lang="en-US" dirty="0" smtClean="0"/>
              <a:t>, start the boot process.</a:t>
            </a:r>
          </a:p>
          <a:p>
            <a:pPr lvl="1"/>
            <a:r>
              <a:rPr lang="en-US" dirty="0" smtClean="0"/>
              <a:t>CMOS Memory– Complementary Metal Oxide Semiconductor </a:t>
            </a:r>
          </a:p>
          <a:p>
            <a:pPr lvl="2"/>
            <a:r>
              <a:rPr lang="en-US" dirty="0" smtClean="0"/>
              <a:t>Chip installed on the motherboard that is activated during the boot process that identifies where essential software is located during the boot process</a:t>
            </a:r>
          </a:p>
          <a:p>
            <a:pPr lvl="2"/>
            <a:r>
              <a:rPr lang="en-US" dirty="0" smtClean="0"/>
              <a:t>Changes each time you add or remove hardware to the computer  </a:t>
            </a:r>
          </a:p>
          <a:p>
            <a:pPr lvl="2"/>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486400" y="304800"/>
            <a:ext cx="2857500" cy="14859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media</a:t>
            </a:r>
            <a:endParaRPr lang="en-US" dirty="0"/>
          </a:p>
        </p:txBody>
      </p:sp>
      <p:sp>
        <p:nvSpPr>
          <p:cNvPr id="3" name="Content Placeholder 2"/>
          <p:cNvSpPr>
            <a:spLocks noGrp="1"/>
          </p:cNvSpPr>
          <p:nvPr>
            <p:ph idx="1"/>
          </p:nvPr>
        </p:nvSpPr>
        <p:spPr/>
        <p:txBody>
          <a:bodyPr>
            <a:normAutofit/>
          </a:bodyPr>
          <a:lstStyle/>
          <a:p>
            <a:r>
              <a:rPr lang="en-US" b="1" dirty="0" smtClean="0">
                <a:solidFill>
                  <a:srgbClr val="812715"/>
                </a:solidFill>
              </a:rPr>
              <a:t>Magnetic Storage Media</a:t>
            </a:r>
          </a:p>
          <a:p>
            <a:pPr lvl="1"/>
            <a:r>
              <a:rPr lang="en-US" dirty="0" smtClean="0"/>
              <a:t>Also known as the Hard Drive of the computer system.  </a:t>
            </a:r>
          </a:p>
          <a:p>
            <a:r>
              <a:rPr lang="en-US" b="1" dirty="0" smtClean="0">
                <a:solidFill>
                  <a:srgbClr val="812715"/>
                </a:solidFill>
              </a:rPr>
              <a:t>USB Flash Drive</a:t>
            </a:r>
          </a:p>
          <a:p>
            <a:pPr lvl="1"/>
            <a:r>
              <a:rPr lang="en-US" dirty="0" smtClean="0"/>
              <a:t>Plug directly into the USB port of the computer</a:t>
            </a:r>
          </a:p>
          <a:p>
            <a:pPr lvl="1"/>
            <a:r>
              <a:rPr lang="en-US" dirty="0" smtClean="0"/>
              <a:t>The computer recognizes the device as another disk drive. </a:t>
            </a:r>
          </a:p>
        </p:txBody>
      </p:sp>
      <p:pic>
        <p:nvPicPr>
          <p:cNvPr id="12290" name="Picture 2" descr="C:\Users\Karole\AppData\Local\Microsoft\Windows\Temporary Internet Files\Content.IE5\E3UDSVF2\MC900434855[1].png"/>
          <p:cNvPicPr>
            <a:picLocks noChangeAspect="1" noChangeArrowheads="1"/>
          </p:cNvPicPr>
          <p:nvPr/>
        </p:nvPicPr>
        <p:blipFill>
          <a:blip r:embed="rId2" cstate="print"/>
          <a:srcRect/>
          <a:stretch>
            <a:fillRect/>
          </a:stretch>
        </p:blipFill>
        <p:spPr bwMode="auto">
          <a:xfrm>
            <a:off x="5638800" y="4267200"/>
            <a:ext cx="2285714" cy="2285714"/>
          </a:xfrm>
          <a:prstGeom prst="rect">
            <a:avLst/>
          </a:prstGeom>
          <a:noFill/>
        </p:spPr>
      </p:pic>
      <p:pic>
        <p:nvPicPr>
          <p:cNvPr id="12292" name="Picture 4"/>
          <p:cNvPicPr>
            <a:picLocks noChangeAspect="1" noChangeArrowheads="1"/>
          </p:cNvPicPr>
          <p:nvPr/>
        </p:nvPicPr>
        <p:blipFill>
          <a:blip r:embed="rId3" cstate="print"/>
          <a:srcRect/>
          <a:stretch>
            <a:fillRect/>
          </a:stretch>
        </p:blipFill>
        <p:spPr bwMode="auto">
          <a:xfrm>
            <a:off x="5899484" y="609600"/>
            <a:ext cx="2406316" cy="16002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Media</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812715"/>
                </a:solidFill>
              </a:rPr>
              <a:t>CD </a:t>
            </a:r>
          </a:p>
          <a:p>
            <a:pPr lvl="1"/>
            <a:r>
              <a:rPr lang="en-US" dirty="0" smtClean="0"/>
              <a:t>Can store about 700 MB of data (1024 </a:t>
            </a:r>
            <a:r>
              <a:rPr lang="en-US" b="1" dirty="0" smtClean="0"/>
              <a:t>MB</a:t>
            </a:r>
            <a:r>
              <a:rPr lang="en-US" dirty="0" smtClean="0"/>
              <a:t> =</a:t>
            </a:r>
            <a:r>
              <a:rPr lang="en-US" b="1" dirty="0" smtClean="0"/>
              <a:t>1</a:t>
            </a:r>
            <a:r>
              <a:rPr lang="en-US" dirty="0" smtClean="0"/>
              <a:t> </a:t>
            </a:r>
            <a:r>
              <a:rPr lang="en-US" b="1" dirty="0" smtClean="0"/>
              <a:t>GB)</a:t>
            </a:r>
            <a:r>
              <a:rPr lang="en-US" dirty="0" smtClean="0"/>
              <a:t> </a:t>
            </a:r>
          </a:p>
          <a:p>
            <a:r>
              <a:rPr lang="en-US" b="1" dirty="0" smtClean="0">
                <a:solidFill>
                  <a:srgbClr val="812715"/>
                </a:solidFill>
              </a:rPr>
              <a:t>DVD</a:t>
            </a:r>
          </a:p>
          <a:p>
            <a:pPr lvl="1"/>
            <a:r>
              <a:rPr lang="en-US" dirty="0" smtClean="0"/>
              <a:t>Can store about 4.7 GB to 15.9 GB of data, depending on whether the data is stored on one or both sides of the disk.  </a:t>
            </a:r>
          </a:p>
          <a:p>
            <a:r>
              <a:rPr lang="en-US" b="1" dirty="0" err="1" smtClean="0">
                <a:solidFill>
                  <a:srgbClr val="812715"/>
                </a:solidFill>
              </a:rPr>
              <a:t>Blu</a:t>
            </a:r>
            <a:r>
              <a:rPr lang="en-US" b="1" dirty="0" smtClean="0">
                <a:solidFill>
                  <a:srgbClr val="812715"/>
                </a:solidFill>
              </a:rPr>
              <a:t>-Ray</a:t>
            </a:r>
            <a:r>
              <a:rPr lang="en-US" dirty="0" smtClean="0"/>
              <a:t> </a:t>
            </a:r>
          </a:p>
          <a:p>
            <a:pPr lvl="1"/>
            <a:r>
              <a:rPr lang="en-US" dirty="0" smtClean="0"/>
              <a:t>Can store 25 GB of data per layer.  Used for storing high definition video.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rgbClr val="812715"/>
                </a:solidFill>
              </a:rPr>
              <a:t>Classified as Peripheral Devices</a:t>
            </a:r>
          </a:p>
          <a:p>
            <a:pPr lvl="1"/>
            <a:r>
              <a:rPr lang="en-US" sz="3200" b="1" dirty="0" smtClean="0">
                <a:solidFill>
                  <a:srgbClr val="812715"/>
                </a:solidFill>
              </a:rPr>
              <a:t>Keyboard </a:t>
            </a:r>
          </a:p>
          <a:p>
            <a:pPr lvl="2"/>
            <a:r>
              <a:rPr lang="en-US" dirty="0" smtClean="0"/>
              <a:t>Most Common Input Device</a:t>
            </a:r>
          </a:p>
          <a:p>
            <a:pPr lvl="1"/>
            <a:r>
              <a:rPr lang="en-US" sz="3200" b="1" dirty="0" smtClean="0">
                <a:solidFill>
                  <a:srgbClr val="812715"/>
                </a:solidFill>
              </a:rPr>
              <a:t>Mouse</a:t>
            </a:r>
          </a:p>
          <a:p>
            <a:pPr lvl="2"/>
            <a:r>
              <a:rPr lang="en-US" dirty="0" smtClean="0"/>
              <a:t>Pointer device sued to select commands and manipulate text or graphics on the screen</a:t>
            </a:r>
          </a:p>
          <a:p>
            <a:pPr lvl="1"/>
            <a:r>
              <a:rPr lang="en-US" sz="3200" b="1" dirty="0" smtClean="0">
                <a:solidFill>
                  <a:srgbClr val="812715"/>
                </a:solidFill>
              </a:rPr>
              <a:t>Scanner </a:t>
            </a:r>
          </a:p>
          <a:p>
            <a:pPr lvl="2"/>
            <a:r>
              <a:rPr lang="en-US" dirty="0" smtClean="0"/>
              <a:t>Device that transfers the content on a piece of paper into memory.  </a:t>
            </a:r>
          </a:p>
        </p:txBody>
      </p:sp>
      <p:pic>
        <p:nvPicPr>
          <p:cNvPr id="14340" name="Picture 4" descr="C:\Users\Karole\AppData\Local\Microsoft\Windows\Temporary Internet Files\Content.IE5\KIOKBTFL\MP900316346[1].jpg"/>
          <p:cNvPicPr>
            <a:picLocks noChangeAspect="1" noChangeArrowheads="1"/>
          </p:cNvPicPr>
          <p:nvPr/>
        </p:nvPicPr>
        <p:blipFill>
          <a:blip r:embed="rId2" cstate="print"/>
          <a:srcRect/>
          <a:stretch>
            <a:fillRect/>
          </a:stretch>
        </p:blipFill>
        <p:spPr bwMode="auto">
          <a:xfrm>
            <a:off x="6324600" y="4038600"/>
            <a:ext cx="1600200" cy="1189482"/>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Input Devices</a:t>
            </a:r>
            <a:endParaRPr lang="en-US" dirty="0"/>
          </a:p>
        </p:txBody>
      </p:sp>
      <p:pic>
        <p:nvPicPr>
          <p:cNvPr id="14338" name="Picture 2" descr="C:\Users\Karole\AppData\Local\Microsoft\Windows\Temporary Internet Files\Content.IE5\KIOKBTFL\MP900316348[1].jpg"/>
          <p:cNvPicPr>
            <a:picLocks noChangeAspect="1" noChangeArrowheads="1"/>
          </p:cNvPicPr>
          <p:nvPr/>
        </p:nvPicPr>
        <p:blipFill>
          <a:blip r:embed="rId3" cstate="print"/>
          <a:srcRect/>
          <a:stretch>
            <a:fillRect/>
          </a:stretch>
        </p:blipFill>
        <p:spPr bwMode="auto">
          <a:xfrm>
            <a:off x="6553200" y="2057400"/>
            <a:ext cx="2133600" cy="1422400"/>
          </a:xfrm>
          <a:prstGeom prst="rect">
            <a:avLst/>
          </a:prstGeom>
          <a:ln>
            <a:noFill/>
          </a:ln>
          <a:effectLst>
            <a:softEdge rad="112500"/>
          </a:effectLst>
        </p:spPr>
      </p:pic>
      <p:pic>
        <p:nvPicPr>
          <p:cNvPr id="14341" name="Picture 5" descr="C:\Users\Karole\AppData\Local\Microsoft\Windows\Temporary Internet Files\Content.IE5\E3UDSVF2\MC900326312[1].wmf"/>
          <p:cNvPicPr>
            <a:picLocks noChangeAspect="1" noChangeArrowheads="1"/>
          </p:cNvPicPr>
          <p:nvPr/>
        </p:nvPicPr>
        <p:blipFill>
          <a:blip r:embed="rId4" cstate="print"/>
          <a:srcRect/>
          <a:stretch>
            <a:fillRect/>
          </a:stretch>
        </p:blipFill>
        <p:spPr bwMode="auto">
          <a:xfrm>
            <a:off x="2971800" y="5562600"/>
            <a:ext cx="3733800" cy="11156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 </a:t>
            </a:r>
            <a:endParaRPr lang="en-US" dirty="0"/>
          </a:p>
        </p:txBody>
      </p:sp>
      <p:sp>
        <p:nvSpPr>
          <p:cNvPr id="3" name="Content Placeholder 2"/>
          <p:cNvSpPr>
            <a:spLocks noGrp="1"/>
          </p:cNvSpPr>
          <p:nvPr>
            <p:ph idx="1"/>
          </p:nvPr>
        </p:nvSpPr>
        <p:spPr>
          <a:xfrm>
            <a:off x="304800" y="1858963"/>
            <a:ext cx="5334000" cy="3703637"/>
          </a:xfrm>
        </p:spPr>
        <p:txBody>
          <a:bodyPr>
            <a:normAutofit fontScale="92500"/>
          </a:bodyPr>
          <a:lstStyle/>
          <a:p>
            <a:pPr lvl="1"/>
            <a:r>
              <a:rPr lang="en-US" sz="3200" b="1" dirty="0" err="1" smtClean="0">
                <a:solidFill>
                  <a:srgbClr val="812715"/>
                </a:solidFill>
              </a:rPr>
              <a:t>Touchscreen</a:t>
            </a:r>
            <a:endParaRPr lang="en-US" sz="3200" b="1" dirty="0" smtClean="0">
              <a:solidFill>
                <a:srgbClr val="812715"/>
              </a:solidFill>
            </a:endParaRPr>
          </a:p>
          <a:p>
            <a:pPr lvl="2"/>
            <a:r>
              <a:rPr lang="en-US" dirty="0" smtClean="0"/>
              <a:t>Output device that also allows for the input of data</a:t>
            </a:r>
          </a:p>
          <a:p>
            <a:pPr lvl="3"/>
            <a:r>
              <a:rPr lang="en-US" dirty="0" smtClean="0"/>
              <a:t>ATM</a:t>
            </a:r>
          </a:p>
          <a:p>
            <a:pPr lvl="3"/>
            <a:r>
              <a:rPr lang="en-US" dirty="0" err="1" smtClean="0"/>
              <a:t>Smartphones</a:t>
            </a:r>
            <a:endParaRPr lang="en-US" dirty="0" smtClean="0"/>
          </a:p>
          <a:p>
            <a:pPr lvl="3"/>
            <a:r>
              <a:rPr lang="en-US" dirty="0" smtClean="0"/>
              <a:t>MP3 players</a:t>
            </a:r>
          </a:p>
          <a:p>
            <a:pPr lvl="1"/>
            <a:r>
              <a:rPr lang="en-US" sz="3200" b="1" dirty="0" smtClean="0">
                <a:solidFill>
                  <a:srgbClr val="812715"/>
                </a:solidFill>
              </a:rPr>
              <a:t>Microphones</a:t>
            </a:r>
          </a:p>
          <a:p>
            <a:pPr lvl="2"/>
            <a:r>
              <a:rPr lang="en-US" dirty="0" smtClean="0"/>
              <a:t>Used to record sound to be used as data on the computer system. </a:t>
            </a:r>
          </a:p>
          <a:p>
            <a:endParaRPr lang="en-US" dirty="0"/>
          </a:p>
        </p:txBody>
      </p:sp>
      <p:pic>
        <p:nvPicPr>
          <p:cNvPr id="15364" name="Picture 4" descr="C:\Users\Karole\AppData\Local\Microsoft\Windows\Temporary Internet Files\Content.IE5\PJXV2TTA\MP900400420[1].jpg"/>
          <p:cNvPicPr>
            <a:picLocks noChangeAspect="1" noChangeArrowheads="1"/>
          </p:cNvPicPr>
          <p:nvPr/>
        </p:nvPicPr>
        <p:blipFill>
          <a:blip r:embed="rId2" cstate="print"/>
          <a:srcRect/>
          <a:stretch>
            <a:fillRect/>
          </a:stretch>
        </p:blipFill>
        <p:spPr bwMode="auto">
          <a:xfrm>
            <a:off x="5791200" y="2133600"/>
            <a:ext cx="3088183" cy="3052413"/>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sp>
        <p:nvSpPr>
          <p:cNvPr id="3" name="Content Placeholder 2"/>
          <p:cNvSpPr>
            <a:spLocks noGrp="1"/>
          </p:cNvSpPr>
          <p:nvPr>
            <p:ph idx="1"/>
          </p:nvPr>
        </p:nvSpPr>
        <p:spPr>
          <a:xfrm>
            <a:off x="304800" y="1554162"/>
            <a:ext cx="6324600" cy="4525963"/>
          </a:xfrm>
        </p:spPr>
        <p:txBody>
          <a:bodyPr>
            <a:normAutofit fontScale="92500" lnSpcReduction="10000"/>
          </a:bodyPr>
          <a:lstStyle/>
          <a:p>
            <a:r>
              <a:rPr lang="en-US" b="1" dirty="0" smtClean="0">
                <a:solidFill>
                  <a:srgbClr val="812715"/>
                </a:solidFill>
              </a:rPr>
              <a:t>Classified as a Peripheral Device</a:t>
            </a:r>
          </a:p>
          <a:p>
            <a:pPr lvl="1"/>
            <a:r>
              <a:rPr lang="en-US" sz="3200" b="1" dirty="0" smtClean="0">
                <a:solidFill>
                  <a:srgbClr val="812715"/>
                </a:solidFill>
              </a:rPr>
              <a:t>Monitor</a:t>
            </a:r>
          </a:p>
          <a:p>
            <a:pPr lvl="2"/>
            <a:r>
              <a:rPr lang="en-US" dirty="0" smtClean="0"/>
              <a:t>Most Common Output Device</a:t>
            </a:r>
          </a:p>
          <a:p>
            <a:pPr lvl="1"/>
            <a:r>
              <a:rPr lang="en-US" sz="3200" b="1" dirty="0" smtClean="0">
                <a:solidFill>
                  <a:srgbClr val="812715"/>
                </a:solidFill>
              </a:rPr>
              <a:t>Printer</a:t>
            </a:r>
          </a:p>
          <a:p>
            <a:pPr lvl="2"/>
            <a:r>
              <a:rPr lang="en-US" dirty="0" smtClean="0"/>
              <a:t>Produces a hard copy (Paper Copy) of a file</a:t>
            </a:r>
          </a:p>
          <a:p>
            <a:pPr lvl="1"/>
            <a:r>
              <a:rPr lang="en-US" sz="3200" b="1" dirty="0" smtClean="0">
                <a:solidFill>
                  <a:srgbClr val="812715"/>
                </a:solidFill>
              </a:rPr>
              <a:t>Speakers</a:t>
            </a:r>
          </a:p>
          <a:p>
            <a:pPr lvl="2"/>
            <a:r>
              <a:rPr lang="en-US" dirty="0" smtClean="0"/>
              <a:t>Allows you to hear sounds from the computer.</a:t>
            </a:r>
          </a:p>
          <a:p>
            <a:pPr lvl="2"/>
            <a:r>
              <a:rPr lang="en-US" dirty="0" smtClean="0"/>
              <a:t>For speakers to work, a sound card must be installed on the computer. </a:t>
            </a:r>
            <a:endParaRPr lang="en-US" dirty="0"/>
          </a:p>
        </p:txBody>
      </p:sp>
      <p:pic>
        <p:nvPicPr>
          <p:cNvPr id="16386" name="Picture 2" descr="C:\Users\Karole\AppData\Local\Microsoft\Windows\Temporary Internet Files\Content.IE5\J0EHPA6E\MC900056841[1].wmf"/>
          <p:cNvPicPr>
            <a:picLocks noChangeAspect="1" noChangeArrowheads="1"/>
          </p:cNvPicPr>
          <p:nvPr/>
        </p:nvPicPr>
        <p:blipFill>
          <a:blip r:embed="rId2" cstate="print"/>
          <a:srcRect/>
          <a:stretch>
            <a:fillRect/>
          </a:stretch>
        </p:blipFill>
        <p:spPr bwMode="auto">
          <a:xfrm>
            <a:off x="6324600" y="2590800"/>
            <a:ext cx="2711614" cy="1981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Computers </a:t>
            </a:r>
          </a:p>
        </p:txBody>
      </p:sp>
      <p:sp>
        <p:nvSpPr>
          <p:cNvPr id="3" name="Content Placeholder 2"/>
          <p:cNvSpPr>
            <a:spLocks noGrp="1"/>
          </p:cNvSpPr>
          <p:nvPr>
            <p:ph idx="1"/>
          </p:nvPr>
        </p:nvSpPr>
        <p:spPr>
          <a:xfrm>
            <a:off x="304800" y="1371600"/>
            <a:ext cx="8686800" cy="5105400"/>
          </a:xfrm>
        </p:spPr>
        <p:txBody>
          <a:bodyPr>
            <a:normAutofit fontScale="92500"/>
          </a:bodyPr>
          <a:lstStyle/>
          <a:p>
            <a:r>
              <a:rPr lang="en-US" u="sng" dirty="0" smtClean="0"/>
              <a:t>Personal Computers </a:t>
            </a:r>
            <a:r>
              <a:rPr lang="en-US" dirty="0" smtClean="0"/>
              <a:t>(PCs)</a:t>
            </a:r>
          </a:p>
          <a:p>
            <a:pPr lvl="1"/>
            <a:r>
              <a:rPr lang="en-US" dirty="0" smtClean="0"/>
              <a:t>Desktop – sits on a desk</a:t>
            </a:r>
          </a:p>
          <a:p>
            <a:pPr lvl="1"/>
            <a:r>
              <a:rPr lang="en-US" dirty="0" smtClean="0"/>
              <a:t>Laptop (Notebooks) &amp; Mini Computers</a:t>
            </a:r>
          </a:p>
          <a:p>
            <a:pPr lvl="1"/>
            <a:r>
              <a:rPr lang="en-US" dirty="0" smtClean="0"/>
              <a:t>Netbooks (primarily Internet/E-mail access)</a:t>
            </a:r>
          </a:p>
          <a:p>
            <a:pPr lvl="1"/>
            <a:r>
              <a:rPr lang="en-US" dirty="0" smtClean="0"/>
              <a:t>Hand-Held Computers</a:t>
            </a:r>
          </a:p>
          <a:p>
            <a:pPr lvl="2"/>
            <a:r>
              <a:rPr lang="en-US" dirty="0" smtClean="0"/>
              <a:t>Smart Phones, MP3 Players, IPODs</a:t>
            </a:r>
          </a:p>
          <a:p>
            <a:r>
              <a:rPr lang="en-US" u="sng" dirty="0" smtClean="0"/>
              <a:t>Mainframe Computers </a:t>
            </a:r>
            <a:r>
              <a:rPr lang="en-US" dirty="0" smtClean="0"/>
              <a:t>– Large bus/govt. agencies</a:t>
            </a:r>
          </a:p>
          <a:p>
            <a:pPr lvl="1"/>
            <a:r>
              <a:rPr lang="en-US" dirty="0" smtClean="0"/>
              <a:t>Centralized storage, processing, management of data</a:t>
            </a:r>
          </a:p>
          <a:p>
            <a:r>
              <a:rPr lang="en-US" u="sng" dirty="0" smtClean="0"/>
              <a:t>Supercomputers</a:t>
            </a:r>
            <a:r>
              <a:rPr lang="en-US" dirty="0" smtClean="0"/>
              <a:t> – largest/fastest computers</a:t>
            </a:r>
          </a:p>
          <a:p>
            <a:pPr lvl="1"/>
            <a:r>
              <a:rPr lang="en-US" dirty="0" smtClean="0"/>
              <a:t>Large volume of data for large corporations/govt.</a:t>
            </a:r>
            <a:endParaRPr lang="en-US" dirty="0"/>
          </a:p>
        </p:txBody>
      </p:sp>
      <p:pic>
        <p:nvPicPr>
          <p:cNvPr id="4" name="Picture 3" descr="C:\Program Files\Microsoft Office\MEDIA\CAGCAT10\j0285750.wmf"/>
          <p:cNvPicPr>
            <a:picLocks noChangeAspect="1" noChangeArrowheads="1"/>
          </p:cNvPicPr>
          <p:nvPr/>
        </p:nvPicPr>
        <p:blipFill>
          <a:blip r:embed="rId3" cstate="print"/>
          <a:srcRect/>
          <a:stretch>
            <a:fillRect/>
          </a:stretch>
        </p:blipFill>
        <p:spPr bwMode="auto">
          <a:xfrm>
            <a:off x="5257800" y="1219200"/>
            <a:ext cx="1447800" cy="889725"/>
          </a:xfrm>
          <a:prstGeom prst="rect">
            <a:avLst/>
          </a:prstGeom>
          <a:noFill/>
          <a:ln>
            <a:noFill/>
          </a:ln>
        </p:spPr>
      </p:pic>
      <p:pic>
        <p:nvPicPr>
          <p:cNvPr id="5" name="Picture 4" descr="Untitled-1.tif"/>
          <p:cNvPicPr>
            <a:picLocks noChangeAspect="1"/>
          </p:cNvPicPr>
          <p:nvPr/>
        </p:nvPicPr>
        <p:blipFill>
          <a:blip r:embed="rId4" cstate="print"/>
          <a:stretch>
            <a:fillRect/>
          </a:stretch>
        </p:blipFill>
        <p:spPr>
          <a:xfrm>
            <a:off x="6896100" y="1371600"/>
            <a:ext cx="1371600" cy="1231213"/>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7696200" y="2724531"/>
            <a:ext cx="1143001" cy="981942"/>
          </a:xfrm>
          <a:prstGeom prst="rect">
            <a:avLst/>
          </a:prstGeom>
          <a:noFill/>
          <a:ln w="9525">
            <a:noFill/>
            <a:miter lim="800000"/>
            <a:headEnd/>
            <a:tailEnd/>
          </a:ln>
        </p:spPr>
      </p:pic>
      <p:pic>
        <p:nvPicPr>
          <p:cNvPr id="7" name="Picture 3" descr="C:\Users\Karole\AppData\Local\Microsoft\Windows\Temporary Internet Files\Content.IE5\PJXV2TTA\MC900433869[1].png"/>
          <p:cNvPicPr>
            <a:picLocks noChangeAspect="1" noChangeArrowheads="1"/>
          </p:cNvPicPr>
          <p:nvPr/>
        </p:nvPicPr>
        <p:blipFill>
          <a:blip r:embed="rId6" cstate="print"/>
          <a:srcRect/>
          <a:stretch>
            <a:fillRect/>
          </a:stretch>
        </p:blipFill>
        <p:spPr bwMode="auto">
          <a:xfrm>
            <a:off x="6248428" y="3400626"/>
            <a:ext cx="914343" cy="914343"/>
          </a:xfrm>
          <a:prstGeom prst="rect">
            <a:avLst/>
          </a:prstGeom>
          <a:noFill/>
        </p:spPr>
      </p:pic>
    </p:spTree>
    <p:extLst>
      <p:ext uri="{BB962C8B-B14F-4D97-AF65-F5344CB8AC3E}">
        <p14:creationId xmlns:p14="http://schemas.microsoft.com/office/powerpoint/2010/main" val="266545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Ports</a:t>
            </a:r>
            <a:endParaRPr lang="en-US" dirty="0"/>
          </a:p>
        </p:txBody>
      </p:sp>
      <p:sp>
        <p:nvSpPr>
          <p:cNvPr id="3" name="Content Placeholder 2"/>
          <p:cNvSpPr>
            <a:spLocks noGrp="1"/>
          </p:cNvSpPr>
          <p:nvPr>
            <p:ph idx="1"/>
          </p:nvPr>
        </p:nvSpPr>
        <p:spPr/>
        <p:txBody>
          <a:bodyPr>
            <a:normAutofit/>
          </a:bodyPr>
          <a:lstStyle/>
          <a:p>
            <a:r>
              <a:rPr lang="en-US" b="1" dirty="0" smtClean="0">
                <a:solidFill>
                  <a:srgbClr val="812715"/>
                </a:solidFill>
              </a:rPr>
              <a:t>Allows for the attachment of a peripheral device</a:t>
            </a:r>
          </a:p>
        </p:txBody>
      </p:sp>
      <p:pic>
        <p:nvPicPr>
          <p:cNvPr id="17410" name="Picture 2"/>
          <p:cNvPicPr>
            <a:picLocks noChangeAspect="1" noChangeArrowheads="1"/>
          </p:cNvPicPr>
          <p:nvPr/>
        </p:nvPicPr>
        <p:blipFill>
          <a:blip r:embed="rId2" cstate="print"/>
          <a:srcRect/>
          <a:stretch>
            <a:fillRect/>
          </a:stretch>
        </p:blipFill>
        <p:spPr bwMode="auto">
          <a:xfrm>
            <a:off x="2590800" y="2286000"/>
            <a:ext cx="4229100" cy="4045839"/>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4572000" y="0"/>
            <a:ext cx="4572000" cy="3429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a:xfrm>
            <a:off x="304800" y="2606675"/>
            <a:ext cx="8382000" cy="3946525"/>
          </a:xfrm>
        </p:spPr>
        <p:txBody>
          <a:bodyPr>
            <a:normAutofit fontScale="92500" lnSpcReduction="20000"/>
          </a:bodyPr>
          <a:lstStyle/>
          <a:p>
            <a:r>
              <a:rPr lang="en-US" b="1" dirty="0" smtClean="0">
                <a:solidFill>
                  <a:srgbClr val="812715"/>
                </a:solidFill>
              </a:rPr>
              <a:t>Network </a:t>
            </a:r>
          </a:p>
          <a:p>
            <a:pPr lvl="1"/>
            <a:r>
              <a:rPr lang="en-US" dirty="0" smtClean="0"/>
              <a:t>Connects one computer to other computers and peripheral devices</a:t>
            </a:r>
          </a:p>
          <a:p>
            <a:pPr lvl="1"/>
            <a:r>
              <a:rPr lang="en-US" dirty="0" smtClean="0"/>
              <a:t>Allows the sharing of data and resources such as a printer.</a:t>
            </a:r>
          </a:p>
          <a:p>
            <a:r>
              <a:rPr lang="en-US" b="1" dirty="0" smtClean="0">
                <a:solidFill>
                  <a:srgbClr val="812715"/>
                </a:solidFill>
              </a:rPr>
              <a:t>NIC – Network Interface Card</a:t>
            </a:r>
          </a:p>
          <a:p>
            <a:pPr lvl="1"/>
            <a:r>
              <a:rPr lang="en-US" dirty="0" smtClean="0"/>
              <a:t>Each computer that is part of the network must have a NIC installed.</a:t>
            </a:r>
          </a:p>
          <a:p>
            <a:pPr lvl="1"/>
            <a:r>
              <a:rPr lang="en-US" dirty="0" smtClean="0"/>
              <a:t>Creates a communications channel between the computer and the network.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a:t>
            </a:r>
            <a:endParaRPr lang="en-US" dirty="0"/>
          </a:p>
        </p:txBody>
      </p:sp>
      <p:sp>
        <p:nvSpPr>
          <p:cNvPr id="3" name="Content Placeholder 2"/>
          <p:cNvSpPr>
            <a:spLocks noGrp="1"/>
          </p:cNvSpPr>
          <p:nvPr>
            <p:ph idx="1"/>
          </p:nvPr>
        </p:nvSpPr>
        <p:spPr>
          <a:xfrm>
            <a:off x="304800" y="1554162"/>
            <a:ext cx="5334000" cy="4525963"/>
          </a:xfrm>
        </p:spPr>
        <p:txBody>
          <a:bodyPr>
            <a:normAutofit lnSpcReduction="10000"/>
          </a:bodyPr>
          <a:lstStyle/>
          <a:p>
            <a:r>
              <a:rPr lang="en-US" dirty="0" smtClean="0"/>
              <a:t>Acts as the central storage location for programs and provide mass storage for most of the data used on the network. </a:t>
            </a:r>
          </a:p>
          <a:p>
            <a:r>
              <a:rPr lang="en-US" dirty="0" smtClean="0"/>
              <a:t>Data is not stored on the individual computers.  If a computer dies, the data is safe on the server.</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867400" y="2362200"/>
            <a:ext cx="2566940" cy="245745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fontScale="92500" lnSpcReduction="10000"/>
          </a:bodyPr>
          <a:lstStyle/>
          <a:p>
            <a:r>
              <a:rPr lang="en-US" sz="3500" b="1" dirty="0" smtClean="0">
                <a:solidFill>
                  <a:srgbClr val="812715"/>
                </a:solidFill>
              </a:rPr>
              <a:t>LAN – Local Area Network</a:t>
            </a:r>
          </a:p>
          <a:p>
            <a:pPr lvl="1"/>
            <a:r>
              <a:rPr lang="en-US" dirty="0" smtClean="0"/>
              <a:t>Computers and peripheral devices are located relatively close to each other…generally in the same building.</a:t>
            </a:r>
          </a:p>
          <a:p>
            <a:r>
              <a:rPr lang="en-US" sz="3500" b="1" dirty="0" smtClean="0">
                <a:solidFill>
                  <a:srgbClr val="812715"/>
                </a:solidFill>
              </a:rPr>
              <a:t>WAN – Wide Area Network</a:t>
            </a:r>
          </a:p>
          <a:p>
            <a:pPr lvl="1"/>
            <a:r>
              <a:rPr lang="en-US" dirty="0" smtClean="0"/>
              <a:t>More than one LAN connected together</a:t>
            </a:r>
          </a:p>
          <a:p>
            <a:pPr lvl="1"/>
            <a:r>
              <a:rPr lang="en-US" dirty="0" smtClean="0"/>
              <a:t>Largest WAN is the Internet.</a:t>
            </a:r>
          </a:p>
          <a:p>
            <a:r>
              <a:rPr lang="en-US" sz="3500" b="1" dirty="0" smtClean="0">
                <a:solidFill>
                  <a:srgbClr val="812715"/>
                </a:solidFill>
              </a:rPr>
              <a:t>WLAN Wireless Local Area Network – (WI-FI)</a:t>
            </a:r>
          </a:p>
          <a:p>
            <a:pPr lvl="1"/>
            <a:r>
              <a:rPr lang="en-US" dirty="0" smtClean="0"/>
              <a:t>Computers and peripherals use high-frequency radio waves instead of wires to communicate and connect in a network.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Threats</a:t>
            </a:r>
            <a:endParaRPr lang="en-US" dirty="0"/>
          </a:p>
        </p:txBody>
      </p:sp>
      <p:sp>
        <p:nvSpPr>
          <p:cNvPr id="3" name="Content Placeholder 2"/>
          <p:cNvSpPr>
            <a:spLocks noGrp="1"/>
          </p:cNvSpPr>
          <p:nvPr>
            <p:ph idx="1"/>
          </p:nvPr>
        </p:nvSpPr>
        <p:spPr>
          <a:xfrm>
            <a:off x="304800" y="1554162"/>
            <a:ext cx="4648200" cy="5303838"/>
          </a:xfrm>
        </p:spPr>
        <p:txBody>
          <a:bodyPr>
            <a:normAutofit lnSpcReduction="10000"/>
          </a:bodyPr>
          <a:lstStyle/>
          <a:p>
            <a:r>
              <a:rPr lang="en-US" b="1" dirty="0" smtClean="0">
                <a:solidFill>
                  <a:srgbClr val="812715"/>
                </a:solidFill>
              </a:rPr>
              <a:t>Virus</a:t>
            </a:r>
          </a:p>
          <a:p>
            <a:pPr lvl="1"/>
            <a:r>
              <a:rPr lang="en-US" dirty="0" smtClean="0"/>
              <a:t>Program deliberately created to instruct the computer system to perform destructive activities such as erasing a disk drive</a:t>
            </a:r>
          </a:p>
          <a:p>
            <a:r>
              <a:rPr lang="en-US" b="1" dirty="0" smtClean="0">
                <a:solidFill>
                  <a:srgbClr val="812715"/>
                </a:solidFill>
              </a:rPr>
              <a:t>Antivirus Software</a:t>
            </a:r>
          </a:p>
          <a:p>
            <a:pPr lvl="1"/>
            <a:r>
              <a:rPr lang="en-US" dirty="0" smtClean="0"/>
              <a:t>Created to find, correct and destroy the virus that has been installed on the computer system.  </a:t>
            </a:r>
          </a:p>
          <a:p>
            <a:pPr lvl="1"/>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5029200" y="1905000"/>
            <a:ext cx="3810000" cy="280035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threats</a:t>
            </a:r>
            <a:endParaRPr lang="en-US" dirty="0"/>
          </a:p>
        </p:txBody>
      </p:sp>
      <p:sp>
        <p:nvSpPr>
          <p:cNvPr id="3" name="Content Placeholder 2"/>
          <p:cNvSpPr>
            <a:spLocks noGrp="1"/>
          </p:cNvSpPr>
          <p:nvPr>
            <p:ph idx="1"/>
          </p:nvPr>
        </p:nvSpPr>
        <p:spPr>
          <a:xfrm>
            <a:off x="304800" y="1554162"/>
            <a:ext cx="5410200" cy="4525963"/>
          </a:xfrm>
        </p:spPr>
        <p:txBody>
          <a:bodyPr>
            <a:normAutofit lnSpcReduction="10000"/>
          </a:bodyPr>
          <a:lstStyle/>
          <a:p>
            <a:r>
              <a:rPr lang="en-US" b="1" dirty="0" smtClean="0">
                <a:solidFill>
                  <a:srgbClr val="812715"/>
                </a:solidFill>
              </a:rPr>
              <a:t>Spyware</a:t>
            </a:r>
          </a:p>
          <a:p>
            <a:pPr lvl="1"/>
            <a:r>
              <a:rPr lang="en-US" dirty="0" smtClean="0"/>
              <a:t>Software programs that contain other programs that tracks a computer user’s Internet usage and send the data back to the company or person that created it.  </a:t>
            </a:r>
          </a:p>
          <a:p>
            <a:r>
              <a:rPr lang="en-US" b="1" dirty="0" smtClean="0">
                <a:solidFill>
                  <a:srgbClr val="812715"/>
                </a:solidFill>
              </a:rPr>
              <a:t>Anti-Spyware</a:t>
            </a:r>
          </a:p>
          <a:p>
            <a:pPr lvl="1"/>
            <a:r>
              <a:rPr lang="en-US" dirty="0" smtClean="0"/>
              <a:t>Can detect these programs and deletes it.  </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5638800" y="1905000"/>
            <a:ext cx="2986088" cy="3379734"/>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threats</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Phishing</a:t>
            </a:r>
          </a:p>
          <a:p>
            <a:pPr lvl="1"/>
            <a:r>
              <a:rPr lang="en-US" dirty="0" smtClean="0"/>
              <a:t>Practice of sending e-mails to customers or potential customers of a legitimate Web site asking them to click a link in the e-mail.  If the link is clicked on the browser often asks personal information.  </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3276600" y="3962400"/>
            <a:ext cx="3143250" cy="272415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 protection</a:t>
            </a:r>
            <a:endParaRPr lang="en-US" dirty="0"/>
          </a:p>
        </p:txBody>
      </p:sp>
      <p:sp>
        <p:nvSpPr>
          <p:cNvPr id="3" name="Content Placeholder 2"/>
          <p:cNvSpPr>
            <a:spLocks noGrp="1"/>
          </p:cNvSpPr>
          <p:nvPr>
            <p:ph idx="1"/>
          </p:nvPr>
        </p:nvSpPr>
        <p:spPr/>
        <p:txBody>
          <a:bodyPr>
            <a:normAutofit fontScale="92500" lnSpcReduction="10000"/>
          </a:bodyPr>
          <a:lstStyle/>
          <a:p>
            <a:r>
              <a:rPr lang="en-US" sz="3500" b="1" dirty="0" smtClean="0">
                <a:solidFill>
                  <a:srgbClr val="812715"/>
                </a:solidFill>
              </a:rPr>
              <a:t>Firewall</a:t>
            </a:r>
          </a:p>
          <a:p>
            <a:pPr lvl="1"/>
            <a:r>
              <a:rPr lang="en-US" dirty="0" smtClean="0"/>
              <a:t>Prevents other computers on the Internet from accessing your computer and prevents programs on it form accessing the Internet without your permission.  </a:t>
            </a:r>
          </a:p>
          <a:p>
            <a:r>
              <a:rPr lang="en-US" sz="3500" b="1" dirty="0" smtClean="0">
                <a:solidFill>
                  <a:srgbClr val="812715"/>
                </a:solidFill>
              </a:rPr>
              <a:t>Can either be a in the form of:</a:t>
            </a:r>
          </a:p>
          <a:p>
            <a:pPr lvl="1"/>
            <a:r>
              <a:rPr lang="en-US" dirty="0" smtClean="0"/>
              <a:t>Hardware</a:t>
            </a:r>
          </a:p>
          <a:p>
            <a:pPr lvl="2"/>
            <a:r>
              <a:rPr lang="en-US" dirty="0" smtClean="0"/>
              <a:t>Provides a physical door that protects the computers attached.</a:t>
            </a:r>
          </a:p>
          <a:p>
            <a:pPr lvl="1"/>
            <a:r>
              <a:rPr lang="en-US" dirty="0" smtClean="0"/>
              <a:t>Software </a:t>
            </a:r>
          </a:p>
          <a:p>
            <a:pPr lvl="2"/>
            <a:r>
              <a:rPr lang="en-US" dirty="0" smtClean="0"/>
              <a:t>Tracks all incoming and outgoing traffic on the internet. If a program that never accessed the Internet before attempts to do so, the user is notified and can choose to forbid access.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 protection</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Passwords</a:t>
            </a:r>
          </a:p>
          <a:p>
            <a:pPr lvl="1"/>
            <a:r>
              <a:rPr lang="en-US" dirty="0" smtClean="0"/>
              <a:t>The use of a password is the very first level of protection for your computer system.  </a:t>
            </a:r>
          </a:p>
          <a:p>
            <a:pPr lvl="1"/>
            <a:r>
              <a:rPr lang="en-US" dirty="0" smtClean="0"/>
              <a:t>To prevent anyone from guessing your passwords, you should always create and use strong passwords. </a:t>
            </a:r>
          </a:p>
          <a:p>
            <a:pPr lvl="2"/>
            <a:r>
              <a:rPr lang="en-US" dirty="0" smtClean="0"/>
              <a:t>Consists of at least eight characters of upper and lowercase letters and numbers.  </a:t>
            </a:r>
          </a:p>
          <a:p>
            <a:pPr lvl="2"/>
            <a:r>
              <a:rPr lang="en-US" dirty="0" smtClean="0"/>
              <a:t>Avoid using common personal information, such as birthdays and addresses in your password.  </a:t>
            </a:r>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5334000" y="1524000"/>
            <a:ext cx="3810000" cy="3581400"/>
          </a:xfrm>
          <a:prstGeom prst="rect">
            <a:avLst/>
          </a:prstGeom>
          <a:ln>
            <a:noFill/>
          </a:ln>
          <a:effectLst>
            <a:softEdge rad="112500"/>
          </a:effectLst>
        </p:spPr>
      </p:pic>
      <p:sp>
        <p:nvSpPr>
          <p:cNvPr id="3" name="Content Placeholder 2"/>
          <p:cNvSpPr>
            <a:spLocks noGrp="1"/>
          </p:cNvSpPr>
          <p:nvPr>
            <p:ph idx="1"/>
          </p:nvPr>
        </p:nvSpPr>
        <p:spPr>
          <a:xfrm>
            <a:off x="304800" y="1554162"/>
            <a:ext cx="6172200" cy="4525963"/>
          </a:xfrm>
        </p:spPr>
        <p:txBody>
          <a:bodyPr>
            <a:normAutofit fontScale="92500" lnSpcReduction="10000"/>
          </a:bodyPr>
          <a:lstStyle/>
          <a:p>
            <a:r>
              <a:rPr lang="en-US" sz="3500" b="1" dirty="0" smtClean="0">
                <a:solidFill>
                  <a:srgbClr val="812715"/>
                </a:solidFill>
              </a:rPr>
              <a:t>Operating System Software</a:t>
            </a:r>
          </a:p>
          <a:p>
            <a:pPr lvl="1"/>
            <a:r>
              <a:rPr lang="en-US" dirty="0" smtClean="0"/>
              <a:t>Allocates system resources</a:t>
            </a:r>
          </a:p>
          <a:p>
            <a:pPr lvl="1"/>
            <a:r>
              <a:rPr lang="en-US" dirty="0" smtClean="0"/>
              <a:t>Manages storage space</a:t>
            </a:r>
          </a:p>
          <a:p>
            <a:pPr lvl="1"/>
            <a:r>
              <a:rPr lang="en-US" dirty="0" smtClean="0"/>
              <a:t>Maintains system security</a:t>
            </a:r>
          </a:p>
          <a:p>
            <a:pPr lvl="1"/>
            <a:r>
              <a:rPr lang="en-US" dirty="0" smtClean="0"/>
              <a:t>Detects equipment failure</a:t>
            </a:r>
          </a:p>
          <a:p>
            <a:pPr lvl="1"/>
            <a:r>
              <a:rPr lang="en-US" dirty="0" smtClean="0"/>
              <a:t>Controls basic </a:t>
            </a:r>
            <a:r>
              <a:rPr lang="en-US" dirty="0" err="1" smtClean="0"/>
              <a:t>Input/Output</a:t>
            </a:r>
            <a:endParaRPr lang="en-US" dirty="0" smtClean="0"/>
          </a:p>
          <a:p>
            <a:r>
              <a:rPr lang="en-US" sz="3500" b="1" dirty="0" smtClean="0">
                <a:solidFill>
                  <a:srgbClr val="812715"/>
                </a:solidFill>
              </a:rPr>
              <a:t>Examples</a:t>
            </a:r>
          </a:p>
          <a:p>
            <a:pPr lvl="1"/>
            <a:r>
              <a:rPr lang="en-US" dirty="0" smtClean="0"/>
              <a:t>DOS, Windows 3.1, Windows 95, Windows XP, Vista, System 7</a:t>
            </a:r>
          </a:p>
          <a:p>
            <a:pPr lvl="1"/>
            <a:r>
              <a:rPr lang="en-US" dirty="0" smtClean="0"/>
              <a:t>Apple - </a:t>
            </a:r>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Mainframe Computers </a:t>
            </a:r>
          </a:p>
        </p:txBody>
      </p:sp>
      <p:sp>
        <p:nvSpPr>
          <p:cNvPr id="3" name="Content Placeholder 2"/>
          <p:cNvSpPr>
            <a:spLocks noGrp="1"/>
          </p:cNvSpPr>
          <p:nvPr>
            <p:ph idx="1"/>
          </p:nvPr>
        </p:nvSpPr>
        <p:spPr>
          <a:xfrm>
            <a:off x="304800" y="1554162"/>
            <a:ext cx="5867400" cy="4525963"/>
          </a:xfrm>
        </p:spPr>
        <p:txBody>
          <a:bodyPr>
            <a:normAutofit fontScale="92500" lnSpcReduction="10000"/>
          </a:bodyPr>
          <a:lstStyle/>
          <a:p>
            <a:r>
              <a:rPr lang="en-US" b="1" dirty="0" smtClean="0">
                <a:solidFill>
                  <a:srgbClr val="812715"/>
                </a:solidFill>
              </a:rPr>
              <a:t>Used by larger businesses and government agencies</a:t>
            </a:r>
          </a:p>
          <a:p>
            <a:pPr lvl="1"/>
            <a:r>
              <a:rPr lang="en-US" dirty="0" smtClean="0"/>
              <a:t>Allows management for large amounts of data. </a:t>
            </a:r>
          </a:p>
          <a:p>
            <a:pPr lvl="1"/>
            <a:r>
              <a:rPr lang="en-US" dirty="0" smtClean="0"/>
              <a:t>Provide centralized storage</a:t>
            </a:r>
          </a:p>
          <a:p>
            <a:pPr lvl="1"/>
            <a:r>
              <a:rPr lang="en-US" dirty="0" smtClean="0"/>
              <a:t>Processing </a:t>
            </a:r>
          </a:p>
          <a:p>
            <a:r>
              <a:rPr lang="en-US" b="1" dirty="0" smtClean="0">
                <a:solidFill>
                  <a:srgbClr val="812715"/>
                </a:solidFill>
              </a:rPr>
              <a:t>Expensive</a:t>
            </a:r>
          </a:p>
          <a:p>
            <a:pPr lvl="1"/>
            <a:r>
              <a:rPr lang="en-US" dirty="0" smtClean="0"/>
              <a:t>Cost varies widely from             several thousand dollars                 to one million dollars. </a:t>
            </a:r>
          </a:p>
        </p:txBody>
      </p:sp>
      <p:pic>
        <p:nvPicPr>
          <p:cNvPr id="3075" name="Picture 3" descr="C:\Users\Karole\AppData\Local\Microsoft\Windows\Temporary Internet Files\Content.IE5\PJXV2TTA\MC900044849[1].wmf"/>
          <p:cNvPicPr>
            <a:picLocks noChangeAspect="1" noChangeArrowheads="1"/>
          </p:cNvPicPr>
          <p:nvPr/>
        </p:nvPicPr>
        <p:blipFill>
          <a:blip r:embed="rId2" cstate="print"/>
          <a:srcRect/>
          <a:stretch>
            <a:fillRect/>
          </a:stretch>
        </p:blipFill>
        <p:spPr bwMode="auto">
          <a:xfrm>
            <a:off x="5181600" y="2743200"/>
            <a:ext cx="3810000"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Supercomputers </a:t>
            </a:r>
            <a:endParaRPr lang="en-US" dirty="0"/>
          </a:p>
        </p:txBody>
      </p:sp>
      <p:sp>
        <p:nvSpPr>
          <p:cNvPr id="3" name="Content Placeholder 2"/>
          <p:cNvSpPr>
            <a:spLocks noGrp="1"/>
          </p:cNvSpPr>
          <p:nvPr>
            <p:ph idx="1"/>
          </p:nvPr>
        </p:nvSpPr>
        <p:spPr>
          <a:xfrm>
            <a:off x="457200" y="2286000"/>
            <a:ext cx="8686800" cy="4572000"/>
          </a:xfrm>
        </p:spPr>
        <p:txBody>
          <a:bodyPr/>
          <a:lstStyle/>
          <a:p>
            <a:r>
              <a:rPr lang="en-US" b="1" dirty="0" smtClean="0">
                <a:solidFill>
                  <a:srgbClr val="812715"/>
                </a:solidFill>
              </a:rPr>
              <a:t>Largest and Fastest</a:t>
            </a:r>
          </a:p>
          <a:p>
            <a:pPr lvl="1"/>
            <a:r>
              <a:rPr lang="en-US" dirty="0" smtClean="0"/>
              <a:t>Used by large corporations and government agencies</a:t>
            </a:r>
          </a:p>
          <a:p>
            <a:pPr lvl="1"/>
            <a:r>
              <a:rPr lang="en-US" dirty="0" smtClean="0"/>
              <a:t>Is able to process and store tremendous volumes of data</a:t>
            </a:r>
          </a:p>
          <a:p>
            <a:r>
              <a:rPr lang="en-US" b="1" dirty="0" smtClean="0">
                <a:solidFill>
                  <a:srgbClr val="812715"/>
                </a:solidFill>
              </a:rPr>
              <a:t>Can Cost Millions of Dollars  </a:t>
            </a:r>
          </a:p>
        </p:txBody>
      </p:sp>
      <p:pic>
        <p:nvPicPr>
          <p:cNvPr id="4098" name="Picture 2"/>
          <p:cNvPicPr>
            <a:picLocks noChangeAspect="1" noChangeArrowheads="1"/>
          </p:cNvPicPr>
          <p:nvPr/>
        </p:nvPicPr>
        <p:blipFill>
          <a:blip r:embed="rId2" cstate="print"/>
          <a:srcRect/>
          <a:stretch>
            <a:fillRect/>
          </a:stretch>
        </p:blipFill>
        <p:spPr bwMode="auto">
          <a:xfrm>
            <a:off x="5181600" y="228600"/>
            <a:ext cx="3670183" cy="2667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Converging technologies	</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Every year the lines between the types of computers are growing more and more blurry</a:t>
            </a:r>
            <a:r>
              <a:rPr lang="en-US" dirty="0" smtClean="0"/>
              <a:t>.</a:t>
            </a:r>
          </a:p>
          <a:p>
            <a:pPr lvl="1"/>
            <a:r>
              <a:rPr lang="en-US" dirty="0" smtClean="0"/>
              <a:t>Handheld devices and smart phones are more powerful than the first laptops </a:t>
            </a:r>
          </a:p>
          <a:p>
            <a:pPr lvl="1"/>
            <a:r>
              <a:rPr lang="en-US" dirty="0" smtClean="0"/>
              <a:t>Today’s desktop PCs are far more powerful than the mainframe computers of a few decades ago.</a:t>
            </a:r>
          </a:p>
          <a:p>
            <a:r>
              <a:rPr lang="en-US" b="1" dirty="0" smtClean="0">
                <a:solidFill>
                  <a:srgbClr val="812715"/>
                </a:solidFill>
              </a:rPr>
              <a:t>As new technologies are developed, consumers will need fewer and fewer devices to accomplish their tasks.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Hardware</a:t>
            </a:r>
          </a:p>
          <a:p>
            <a:pPr lvl="1"/>
            <a:r>
              <a:rPr lang="en-US" dirty="0" smtClean="0"/>
              <a:t>Physical components of a computer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057400" y="2743200"/>
            <a:ext cx="4867275" cy="389572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812715"/>
                </a:solidFill>
              </a:rPr>
              <a:t>Software </a:t>
            </a:r>
          </a:p>
          <a:p>
            <a:pPr lvl="1"/>
            <a:r>
              <a:rPr lang="en-US" dirty="0" smtClean="0"/>
              <a:t>Refers to the intangible components of the computer system</a:t>
            </a:r>
          </a:p>
          <a:p>
            <a:pPr lvl="2"/>
            <a:r>
              <a:rPr lang="en-US" b="1" dirty="0" smtClean="0"/>
              <a:t>Operating System </a:t>
            </a:r>
          </a:p>
          <a:p>
            <a:pPr lvl="3"/>
            <a:r>
              <a:rPr lang="en-US" dirty="0" smtClean="0"/>
              <a:t>Special software that controls </a:t>
            </a:r>
          </a:p>
          <a:p>
            <a:pPr lvl="4"/>
            <a:r>
              <a:rPr lang="en-US" dirty="0" smtClean="0"/>
              <a:t>basic input and output</a:t>
            </a:r>
          </a:p>
          <a:p>
            <a:pPr lvl="4"/>
            <a:r>
              <a:rPr lang="en-US" dirty="0" smtClean="0"/>
              <a:t>Allocates system resources</a:t>
            </a:r>
          </a:p>
          <a:p>
            <a:pPr lvl="4"/>
            <a:r>
              <a:rPr lang="en-US" dirty="0" smtClean="0"/>
              <a:t>Manages storage space</a:t>
            </a:r>
          </a:p>
          <a:p>
            <a:pPr lvl="4"/>
            <a:r>
              <a:rPr lang="en-US" dirty="0" smtClean="0"/>
              <a:t>Maintains computer security</a:t>
            </a:r>
          </a:p>
          <a:p>
            <a:pPr lvl="4"/>
            <a:r>
              <a:rPr lang="en-US" dirty="0" smtClean="0"/>
              <a:t>Detects equipment failure </a:t>
            </a:r>
          </a:p>
          <a:p>
            <a:pPr lvl="2"/>
            <a:r>
              <a:rPr lang="en-US" b="1" dirty="0" smtClean="0"/>
              <a:t>Application Software</a:t>
            </a:r>
          </a:p>
          <a:p>
            <a:pPr lvl="3"/>
            <a:r>
              <a:rPr lang="en-US" dirty="0" smtClean="0"/>
              <a:t>Programs that are utilized by the user to do a specific task.  </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791200" y="2667000"/>
            <a:ext cx="2914956" cy="239077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Data</a:t>
            </a:r>
          </a:p>
          <a:p>
            <a:pPr lvl="1"/>
            <a:r>
              <a:rPr lang="en-US" dirty="0" smtClean="0"/>
              <a:t>Refers to the words, numbers, figures, sounds and graphics that describe people, events, things and ideas.</a:t>
            </a:r>
          </a:p>
          <a:p>
            <a:r>
              <a:rPr lang="en-US" b="1" dirty="0" smtClean="0">
                <a:solidFill>
                  <a:srgbClr val="812715"/>
                </a:solidFill>
              </a:rPr>
              <a:t>Processing</a:t>
            </a:r>
          </a:p>
          <a:p>
            <a:pPr lvl="1"/>
            <a:r>
              <a:rPr lang="en-US" dirty="0" smtClean="0"/>
              <a:t>The process of the computer taking the Raw Data and completing the required modifications to create a useful output.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systems	</a:t>
            </a:r>
            <a:endParaRPr lang="en-US" dirty="0"/>
          </a:p>
        </p:txBody>
      </p:sp>
      <p:sp>
        <p:nvSpPr>
          <p:cNvPr id="3" name="Content Placeholder 2"/>
          <p:cNvSpPr>
            <a:spLocks noGrp="1"/>
          </p:cNvSpPr>
          <p:nvPr>
            <p:ph idx="1"/>
          </p:nvPr>
        </p:nvSpPr>
        <p:spPr/>
        <p:txBody>
          <a:bodyPr/>
          <a:lstStyle/>
          <a:p>
            <a:r>
              <a:rPr lang="en-US" b="1" dirty="0" smtClean="0">
                <a:solidFill>
                  <a:srgbClr val="812715"/>
                </a:solidFill>
              </a:rPr>
              <a:t>Motherboard</a:t>
            </a:r>
          </a:p>
          <a:p>
            <a:pPr lvl="1"/>
            <a:r>
              <a:rPr lang="en-US" dirty="0" smtClean="0"/>
              <a:t>Located inside the computer</a:t>
            </a:r>
          </a:p>
          <a:p>
            <a:pPr lvl="1"/>
            <a:r>
              <a:rPr lang="en-US" dirty="0" smtClean="0"/>
              <a:t>Main electronic component of the computer</a:t>
            </a:r>
          </a:p>
          <a:p>
            <a:pPr lvl="1"/>
            <a:endParaRPr lang="en-US" dirty="0" smtClean="0"/>
          </a:p>
          <a:p>
            <a:pPr lvl="1"/>
            <a:endParaRPr lang="en-US" dirty="0"/>
          </a:p>
        </p:txBody>
      </p:sp>
      <p:pic>
        <p:nvPicPr>
          <p:cNvPr id="8196" name="Picture 4"/>
          <p:cNvPicPr>
            <a:picLocks noChangeAspect="1" noChangeArrowheads="1"/>
          </p:cNvPicPr>
          <p:nvPr/>
        </p:nvPicPr>
        <p:blipFill>
          <a:blip r:embed="rId2" cstate="print"/>
          <a:srcRect/>
          <a:stretch>
            <a:fillRect/>
          </a:stretch>
        </p:blipFill>
        <p:spPr bwMode="auto">
          <a:xfrm>
            <a:off x="2286000" y="3243834"/>
            <a:ext cx="3886200" cy="3614166"/>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479</TotalTime>
  <Words>1360</Words>
  <Application>Microsoft Office PowerPoint</Application>
  <PresentationFormat>On-screen Show (4:3)</PresentationFormat>
  <Paragraphs>190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Computer Concepts </vt:lpstr>
      <vt:lpstr>Types of Computers </vt:lpstr>
      <vt:lpstr>Mainframe Computers </vt:lpstr>
      <vt:lpstr>Supercomputers </vt:lpstr>
      <vt:lpstr>Converging technologies </vt:lpstr>
      <vt:lpstr>Computer Systems</vt:lpstr>
      <vt:lpstr>Computer systems </vt:lpstr>
      <vt:lpstr>Computer systems</vt:lpstr>
      <vt:lpstr>Computer systems </vt:lpstr>
      <vt:lpstr>Computer systems</vt:lpstr>
      <vt:lpstr>Computer Systems </vt:lpstr>
      <vt:lpstr>Memory</vt:lpstr>
      <vt:lpstr>Memory</vt:lpstr>
      <vt:lpstr>Memory</vt:lpstr>
      <vt:lpstr>Storage media</vt:lpstr>
      <vt:lpstr>Storage Media</vt:lpstr>
      <vt:lpstr>Input Devices</vt:lpstr>
      <vt:lpstr>Input Devices </vt:lpstr>
      <vt:lpstr>Output</vt:lpstr>
      <vt:lpstr>Expansion Ports</vt:lpstr>
      <vt:lpstr>Networking</vt:lpstr>
      <vt:lpstr>Server</vt:lpstr>
      <vt:lpstr>Networking</vt:lpstr>
      <vt:lpstr>Security Threats</vt:lpstr>
      <vt:lpstr>Security threats</vt:lpstr>
      <vt:lpstr>Security threats</vt:lpstr>
      <vt:lpstr>Security threat protection</vt:lpstr>
      <vt:lpstr>Security threat protection</vt:lpstr>
      <vt:lpstr>System software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Concepts</dc:title>
  <dc:creator>Karole McGrew</dc:creator>
  <cp:lastModifiedBy>Karole McGrew</cp:lastModifiedBy>
  <cp:revision>24</cp:revision>
  <dcterms:created xsi:type="dcterms:W3CDTF">2010-08-17T22:16:35Z</dcterms:created>
  <dcterms:modified xsi:type="dcterms:W3CDTF">2013-08-15T21:08:50Z</dcterms:modified>
</cp:coreProperties>
</file>