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9"/>
  </p:notesMasterIdLst>
  <p:sldIdLst>
    <p:sldId id="256" r:id="rId2"/>
    <p:sldId id="258" r:id="rId3"/>
    <p:sldId id="259" r:id="rId4"/>
    <p:sldId id="260" r:id="rId5"/>
    <p:sldId id="261" r:id="rId6"/>
    <p:sldId id="262" r:id="rId7"/>
    <p:sldId id="263" r:id="rId8"/>
    <p:sldId id="265" r:id="rId9"/>
    <p:sldId id="266" r:id="rId10"/>
    <p:sldId id="269" r:id="rId11"/>
    <p:sldId id="294" r:id="rId12"/>
    <p:sldId id="270" r:id="rId13"/>
    <p:sldId id="271" r:id="rId14"/>
    <p:sldId id="272" r:id="rId15"/>
    <p:sldId id="318" r:id="rId16"/>
    <p:sldId id="319" r:id="rId17"/>
    <p:sldId id="320" r:id="rId18"/>
    <p:sldId id="321" r:id="rId19"/>
    <p:sldId id="273" r:id="rId20"/>
    <p:sldId id="274" r:id="rId21"/>
    <p:sldId id="275" r:id="rId22"/>
    <p:sldId id="317" r:id="rId23"/>
    <p:sldId id="276" r:id="rId24"/>
    <p:sldId id="277" r:id="rId25"/>
    <p:sldId id="278" r:id="rId26"/>
    <p:sldId id="295" r:id="rId27"/>
    <p:sldId id="316" r:id="rId28"/>
    <p:sldId id="296" r:id="rId29"/>
    <p:sldId id="312" r:id="rId30"/>
    <p:sldId id="297" r:id="rId31"/>
    <p:sldId id="299" r:id="rId32"/>
    <p:sldId id="298" r:id="rId33"/>
    <p:sldId id="300" r:id="rId34"/>
    <p:sldId id="314" r:id="rId35"/>
    <p:sldId id="301" r:id="rId36"/>
    <p:sldId id="305" r:id="rId37"/>
    <p:sldId id="307" r:id="rId38"/>
    <p:sldId id="306" r:id="rId39"/>
    <p:sldId id="313" r:id="rId40"/>
    <p:sldId id="303" r:id="rId41"/>
    <p:sldId id="308" r:id="rId42"/>
    <p:sldId id="311" r:id="rId43"/>
    <p:sldId id="309" r:id="rId44"/>
    <p:sldId id="310" r:id="rId45"/>
    <p:sldId id="292" r:id="rId46"/>
    <p:sldId id="293" r:id="rId47"/>
    <p:sldId id="315" r:id="rId4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F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391" autoAdjust="0"/>
  </p:normalViewPr>
  <p:slideViewPr>
    <p:cSldViewPr>
      <p:cViewPr varScale="1">
        <p:scale>
          <a:sx n="48" d="100"/>
          <a:sy n="48" d="100"/>
        </p:scale>
        <p:origin x="-11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46950642-C6F2-4E46-90C1-0B12B643B3D7}" type="datetimeFigureOut">
              <a:rPr lang="en-US"/>
              <a:pPr>
                <a:defRPr/>
              </a:pPr>
              <a:t>10/6/2010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CAA8545F-A231-4F50-B1F1-95F56EBB643D}" type="slidenum">
              <a:rPr lang="en-US"/>
              <a:pPr>
                <a:defRPr/>
              </a:pPr>
              <a:t>‹#›</a:t>
            </a:fld>
            <a:endParaRPr lang="en-US" dirty="0"/>
          </a:p>
        </p:txBody>
      </p:sp>
    </p:spTree>
    <p:extLst>
      <p:ext uri="{BB962C8B-B14F-4D97-AF65-F5344CB8AC3E}">
        <p14:creationId xmlns:p14="http://schemas.microsoft.com/office/powerpoint/2010/main" val="31546405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a:t>
            </a:fld>
            <a:endParaRPr lang="en-US" dirty="0"/>
          </a:p>
        </p:txBody>
      </p:sp>
    </p:spTree>
    <p:extLst>
      <p:ext uri="{BB962C8B-B14F-4D97-AF65-F5344CB8AC3E}">
        <p14:creationId xmlns:p14="http://schemas.microsoft.com/office/powerpoint/2010/main" val="3549316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dirty="0"/>
              <a:t>The quick Access Toolbar contains buttons for saving a document and for undoing, redoing, and repeating a change.  You can modify the Quick Access toolbar to include the commands you use frequently. </a:t>
            </a:r>
          </a:p>
          <a:p>
            <a:r>
              <a:rPr lang="en-CA" sz="1000" dirty="0"/>
              <a:t>Ribbon Contains the Word Tabs.  Each Tab on the ribbon includes buttons for commands related to editing and formatting documents.  The commands are organized in groups.   The Ribbon also includes the word help button which you use to access the word help system.  </a:t>
            </a:r>
          </a:p>
          <a:p>
            <a:endParaRPr lang="en-CA" sz="1000" dirty="0"/>
          </a:p>
          <a:p>
            <a:r>
              <a:rPr lang="en-CA" sz="1000" dirty="0"/>
              <a:t>The document window displays the current document.  You enter text and format your document in the document window.   </a:t>
            </a:r>
          </a:p>
          <a:p>
            <a:endParaRPr lang="en-CA" sz="1000" dirty="0"/>
          </a:p>
          <a:p>
            <a:r>
              <a:rPr lang="en-CA" sz="1000" dirty="0"/>
              <a:t>  </a:t>
            </a:r>
          </a:p>
          <a:p>
            <a:r>
              <a:rPr lang="en-CA" sz="1000" dirty="0"/>
              <a:t>The view buttons that are located in the status bar are used to display the document in Print Lay out, Full screen reading, Web layout, Outline or Draft view.  </a:t>
            </a:r>
          </a:p>
          <a:p>
            <a:endParaRPr lang="en-CA" sz="1000"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10</a:t>
            </a:fld>
            <a:endParaRPr lang="en-US" dirty="0"/>
          </a:p>
        </p:txBody>
      </p:sp>
    </p:spTree>
    <p:extLst>
      <p:ext uri="{BB962C8B-B14F-4D97-AF65-F5344CB8AC3E}">
        <p14:creationId xmlns:p14="http://schemas.microsoft.com/office/powerpoint/2010/main" val="2368853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Each tab has commands related</a:t>
            </a:r>
            <a:r>
              <a:rPr lang="en-CA" baseline="0" dirty="0" smtClean="0"/>
              <a:t> to each of the following:  Font, Paragraph and paragraph alignment, styles as well as editing commands.  </a:t>
            </a:r>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11</a:t>
            </a:fld>
            <a:endParaRPr lang="en-US" dirty="0"/>
          </a:p>
        </p:txBody>
      </p:sp>
    </p:spTree>
    <p:extLst>
      <p:ext uri="{BB962C8B-B14F-4D97-AF65-F5344CB8AC3E}">
        <p14:creationId xmlns:p14="http://schemas.microsoft.com/office/powerpoint/2010/main" val="896440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title bar which</a:t>
            </a:r>
            <a:r>
              <a:rPr lang="en-CA" baseline="0" dirty="0" smtClean="0"/>
              <a:t> is the top center of the word screen tells what program you are using and the document name.  </a:t>
            </a:r>
          </a:p>
          <a:p>
            <a:endParaRPr lang="en-CA" baseline="0" dirty="0" smtClean="0"/>
          </a:p>
          <a:p>
            <a:r>
              <a:rPr lang="en-CA" baseline="0" dirty="0" smtClean="0"/>
              <a:t>The file tabs allows you to see the different components on the ribbon bar and allows you to access the commands related to managing, formatting and sharing documents.  </a:t>
            </a:r>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12</a:t>
            </a:fld>
            <a:endParaRPr lang="en-US" dirty="0"/>
          </a:p>
        </p:txBody>
      </p:sp>
    </p:spTree>
    <p:extLst>
      <p:ext uri="{BB962C8B-B14F-4D97-AF65-F5344CB8AC3E}">
        <p14:creationId xmlns:p14="http://schemas.microsoft.com/office/powerpoint/2010/main" val="3224238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horizontal ruler displays left and right document margins as well as the tab settings and paragraph indents, if any for the paragraph in which the insertion point is located.  </a:t>
            </a:r>
          </a:p>
          <a:p>
            <a:endParaRPr lang="en-CA" dirty="0"/>
          </a:p>
          <a:p>
            <a:r>
              <a:rPr lang="en-CA" dirty="0"/>
              <a:t>The vertical ruler displays the top and bottom document margins.</a:t>
            </a:r>
          </a:p>
          <a:p>
            <a:endParaRPr lang="en-CA" dirty="0"/>
          </a:p>
          <a:p>
            <a:r>
              <a:rPr lang="en-CA" dirty="0"/>
              <a:t>The vertical and horizontal scroll bars are used to display different parts of the document in the document window.  </a:t>
            </a:r>
          </a:p>
          <a:p>
            <a:r>
              <a:rPr lang="en-CA" dirty="0"/>
              <a:t>The status bar displays the page number of the current pate, the total number of pages and words in the document, and the status of spelling an grammar checking.</a:t>
            </a:r>
          </a:p>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13</a:t>
            </a:fld>
            <a:endParaRPr lang="en-US" dirty="0"/>
          </a:p>
        </p:txBody>
      </p:sp>
    </p:spTree>
    <p:extLst>
      <p:ext uri="{BB962C8B-B14F-4D97-AF65-F5344CB8AC3E}">
        <p14:creationId xmlns:p14="http://schemas.microsoft.com/office/powerpoint/2010/main" val="2230481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view buttons that are located in the status bar are used to display the document in Print Lay out, Full screen reading, Web layout, Outline or Draft view.  </a:t>
            </a:r>
          </a:p>
          <a:p>
            <a:r>
              <a:rPr lang="en-CA" dirty="0"/>
              <a:t>Document views are different ways of displaying a document in the document window.  Each word view provides features that are useful for working on different types of documents.  The default view is Print Layout view.  It displays a document as it will look on a printed page. </a:t>
            </a:r>
          </a:p>
          <a:p>
            <a:endParaRPr lang="en-CA" dirty="0"/>
          </a:p>
          <a:p>
            <a:r>
              <a:rPr lang="en-CA" dirty="0"/>
              <a:t>You can switch between vies by clicking the view buttons on the status bar or by using the commands on the view tab.  Changing views does not affect how the printed document will appear.  It simply changes the way you view the document in the document window.  </a:t>
            </a:r>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14</a:t>
            </a:fld>
            <a:endParaRPr lang="en-US" dirty="0"/>
          </a:p>
        </p:txBody>
      </p:sp>
    </p:spTree>
    <p:extLst>
      <p:ext uri="{BB962C8B-B14F-4D97-AF65-F5344CB8AC3E}">
        <p14:creationId xmlns:p14="http://schemas.microsoft.com/office/powerpoint/2010/main" val="1378176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CA" dirty="0"/>
              <a:t>Print layout view is helpful for formatting text and pages, including adjusting document margins, creating columns of text, inserting graphics, and formatting headers and footers.  </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15</a:t>
            </a:fld>
            <a:endParaRPr lang="en-US" dirty="0"/>
          </a:p>
        </p:txBody>
      </p:sp>
    </p:spTree>
    <p:extLst>
      <p:ext uri="{BB962C8B-B14F-4D97-AF65-F5344CB8AC3E}">
        <p14:creationId xmlns:p14="http://schemas.microsoft.com/office/powerpoint/2010/main" val="2082813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CA" dirty="0"/>
              <a:t>Full Screen Reading View displays document text so that it is easy to read and annotate.  You can easily highlight content, add comments, and track and review changes here.  </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16</a:t>
            </a:fld>
            <a:endParaRPr lang="en-US" dirty="0"/>
          </a:p>
        </p:txBody>
      </p:sp>
    </p:spTree>
    <p:extLst>
      <p:ext uri="{BB962C8B-B14F-4D97-AF65-F5344CB8AC3E}">
        <p14:creationId xmlns:p14="http://schemas.microsoft.com/office/powerpoint/2010/main" val="670401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CA" dirty="0"/>
              <a:t>The draft view shows a simplified layout of a document, without margins, headers and footers, or graphics.  When you want to quickly type, edit, and format text, it’s often easiest to work in draft view.  </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17</a:t>
            </a:fld>
            <a:endParaRPr lang="en-US" dirty="0"/>
          </a:p>
        </p:txBody>
      </p:sp>
    </p:spTree>
    <p:extLst>
      <p:ext uri="{BB962C8B-B14F-4D97-AF65-F5344CB8AC3E}">
        <p14:creationId xmlns:p14="http://schemas.microsoft.com/office/powerpoint/2010/main" val="1199122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Outline</a:t>
            </a:r>
            <a:r>
              <a:rPr lang="en-US" baseline="0" dirty="0" smtClean="0"/>
              <a:t> view is useful for editing and formatting longer documents that include multiple headings.  Outline view allows you to reorganize text by moving the headings.  </a:t>
            </a:r>
            <a:r>
              <a:rPr lang="en-US" baseline="0" dirty="0" err="1" smtClean="0"/>
              <a:t>Yo</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18</a:t>
            </a:fld>
            <a:endParaRPr lang="en-US" dirty="0"/>
          </a:p>
        </p:txBody>
      </p:sp>
    </p:spTree>
    <p:extLst>
      <p:ext uri="{BB962C8B-B14F-4D97-AF65-F5344CB8AC3E}">
        <p14:creationId xmlns:p14="http://schemas.microsoft.com/office/powerpoint/2010/main" val="2572404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19</a:t>
            </a:fld>
            <a:endParaRPr lang="en-US" dirty="0"/>
          </a:p>
        </p:txBody>
      </p:sp>
    </p:spTree>
    <p:extLst>
      <p:ext uri="{BB962C8B-B14F-4D97-AF65-F5344CB8AC3E}">
        <p14:creationId xmlns:p14="http://schemas.microsoft.com/office/powerpoint/2010/main" val="63340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a:t>
            </a:fld>
            <a:endParaRPr lang="en-US" dirty="0"/>
          </a:p>
        </p:txBody>
      </p:sp>
    </p:spTree>
    <p:extLst>
      <p:ext uri="{BB962C8B-B14F-4D97-AF65-F5344CB8AC3E}">
        <p14:creationId xmlns:p14="http://schemas.microsoft.com/office/powerpoint/2010/main" val="3111089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Quiz:</a:t>
            </a:r>
          </a:p>
          <a:p>
            <a:pPr lvl="0"/>
            <a:r>
              <a:rPr lang="en-US" dirty="0"/>
              <a:t>What happens each time you press [Tab]? (the insertion point moves several spaces to the right)</a:t>
            </a:r>
          </a:p>
          <a:p>
            <a:pPr lvl="0"/>
            <a:r>
              <a:rPr lang="en-US" dirty="0"/>
              <a:t>What happens each time you press [Enter]? (the insertion point moves to the next line)</a:t>
            </a:r>
          </a:p>
          <a:p>
            <a:pPr lvl="0"/>
            <a:r>
              <a:rPr lang="en-US" dirty="0"/>
              <a:t>What happens each time you press [Backspace]? (pressing [Backspace] removes the character before the insertion point)</a:t>
            </a:r>
          </a:p>
          <a:p>
            <a:pPr lvl="0"/>
            <a:r>
              <a:rPr lang="en-US" dirty="0"/>
              <a:t>What happens each time you press [Delete]? (pressing [Delete] removes the character after the insertion point)</a:t>
            </a:r>
          </a:p>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20</a:t>
            </a:fld>
            <a:endParaRPr lang="en-US" dirty="0"/>
          </a:p>
        </p:txBody>
      </p:sp>
    </p:spTree>
    <p:extLst>
      <p:ext uri="{BB962C8B-B14F-4D97-AF65-F5344CB8AC3E}">
        <p14:creationId xmlns:p14="http://schemas.microsoft.com/office/powerpoint/2010/main" val="3459688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US" dirty="0"/>
              <a:t>Explain to students that several automatic feature indicators might appear when typing text. A blue box under a word indicates that the AutoCorrect feature has corrected a commonly misspelled word or typographical error as you typed. If Microsoft Word does not recognize a word, a red, wavy line appears under the word. If you make a grammatical error, a green, wavy line appears. Review the automatic features and the automatic feature markers described in Table A-2 with students.</a:t>
            </a:r>
          </a:p>
          <a:p>
            <a:r>
              <a:rPr lang="en-US" dirty="0"/>
              <a:t> </a:t>
            </a:r>
          </a:p>
          <a:p>
            <a:r>
              <a:rPr lang="en-US" dirty="0"/>
              <a:t>1. Trouble: If your press the wrong key, press [Backspace] to erase the mistake, then try again.</a:t>
            </a:r>
          </a:p>
          <a:p>
            <a:r>
              <a:rPr lang="en-US" dirty="0"/>
              <a:t> </a:t>
            </a:r>
          </a:p>
          <a:p>
            <a:r>
              <a:rPr lang="en-US" dirty="0"/>
              <a:t>2. Quick Tip: Wavy lines and other automatic feature markers appear on screen but do not print.</a:t>
            </a:r>
          </a:p>
          <a:p>
            <a:r>
              <a:rPr lang="en-US" dirty="0"/>
              <a:t> </a:t>
            </a:r>
          </a:p>
          <a:p>
            <a:r>
              <a:rPr lang="en-US" dirty="0"/>
              <a:t>3. Trouble: To reverse an AutoCorrect adjustment, immediately click the Undo button on the Quick Access toolbar.</a:t>
            </a:r>
          </a:p>
          <a:p>
            <a:r>
              <a:rPr lang="en-US" dirty="0"/>
              <a:t> </a:t>
            </a:r>
          </a:p>
          <a:p>
            <a:r>
              <a:rPr lang="en-US" dirty="0"/>
              <a:t>4. Quick Tip: If you want uniform spacing between lines and paragraphs, apply the No Spacing style to the document by clicking the No Spacing button in the Styles group on the Home tab before you begin to type. Alternatively, select the text and then click the No Spacing button.</a:t>
            </a:r>
          </a:p>
          <a:p>
            <a:r>
              <a:rPr lang="en-US" dirty="0"/>
              <a:t> </a:t>
            </a:r>
          </a:p>
          <a:p>
            <a:r>
              <a:rPr lang="en-US" dirty="0"/>
              <a:t>5. Table A-2: Automatic features that appear as you type in Word. This table provides the name of each feature, a brief description of what you see as you type, and what you do in order to accept or to reject the automatic feature.</a:t>
            </a:r>
          </a:p>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21</a:t>
            </a:fld>
            <a:endParaRPr lang="en-US" dirty="0"/>
          </a:p>
        </p:txBody>
      </p:sp>
    </p:spTree>
    <p:extLst>
      <p:ext uri="{BB962C8B-B14F-4D97-AF65-F5344CB8AC3E}">
        <p14:creationId xmlns:p14="http://schemas.microsoft.com/office/powerpoint/2010/main" val="4078696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dirty="0" smtClean="0"/>
              <a:t>The Word provides words that are most</a:t>
            </a:r>
            <a:r>
              <a:rPr lang="en-CA" baseline="0" dirty="0" smtClean="0"/>
              <a:t> commonly used so that you can quickly insert suggested text into a document </a:t>
            </a:r>
            <a:r>
              <a:rPr lang="en-CA" dirty="0" smtClean="0"/>
              <a:t>auto complete </a:t>
            </a:r>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22</a:t>
            </a:fld>
            <a:endParaRPr lang="en-US" dirty="0"/>
          </a:p>
        </p:txBody>
      </p:sp>
    </p:spTree>
    <p:extLst>
      <p:ext uri="{BB962C8B-B14F-4D97-AF65-F5344CB8AC3E}">
        <p14:creationId xmlns:p14="http://schemas.microsoft.com/office/powerpoint/2010/main" val="4078696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Many times it takes any</a:t>
            </a:r>
            <a:r>
              <a:rPr lang="en-CA" baseline="0" dirty="0" smtClean="0"/>
              <a:t> where from several minutes up to hours or even days to create documents.  If there is any chance that a document will be used at a later date it is best to save the document.  Saving the document will allow you to open the document and edit saving time.  Memory is so cheap that it is silly not to save.  </a:t>
            </a:r>
          </a:p>
          <a:p>
            <a:endParaRPr lang="en-CA" baseline="0" dirty="0" smtClean="0"/>
          </a:p>
          <a:p>
            <a:r>
              <a:rPr lang="en-CA" baseline="0" dirty="0" smtClean="0"/>
              <a:t>Files created in Word 2010 is automatically given the .</a:t>
            </a:r>
            <a:r>
              <a:rPr lang="en-CA" baseline="0" dirty="0" err="1" smtClean="0"/>
              <a:t>docx</a:t>
            </a:r>
            <a:r>
              <a:rPr lang="en-CA" baseline="0" dirty="0" smtClean="0"/>
              <a:t> extension to distinguish them from files created in other software programs.  Once you have saved a document for the first time, you should save it again every few minutes and always before printing so that the saved file is updated to reflect your changes.  </a:t>
            </a:r>
          </a:p>
          <a:p>
            <a:endParaRPr lang="en-CA" baseline="0" dirty="0" smtClean="0"/>
          </a:p>
          <a:p>
            <a:r>
              <a:rPr lang="en-CA" baseline="0" dirty="0" smtClean="0"/>
              <a:t>When naming a document, the name should be descriptive so that you can quickly find the file that you need.  </a:t>
            </a:r>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23</a:t>
            </a:fld>
            <a:endParaRPr lang="en-US" dirty="0"/>
          </a:p>
        </p:txBody>
      </p:sp>
    </p:spTree>
    <p:extLst>
      <p:ext uri="{BB962C8B-B14F-4D97-AF65-F5344CB8AC3E}">
        <p14:creationId xmlns:p14="http://schemas.microsoft.com/office/powerpoint/2010/main" val="3223946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Refer to Figures A-5 and A-6 on page Word 8 to discuss the Save As dialog box. Reinforce the importance of saving a document as a file to a storage medium so that the file can be saved and reused. Remind students that saving a document as a file allows them to later open the file to print it or edit it. </a:t>
            </a:r>
          </a:p>
          <a:p>
            <a:pPr lvl="0"/>
            <a:r>
              <a:rPr lang="en-US" dirty="0"/>
              <a:t>Tell students where they should save their completed files, and demonstrate how to use the tools in the Save As dialog box to locate the drive and folder where the Data Files are located and student solution files should be stored. Review the function of each button in the Save As dialog box.</a:t>
            </a:r>
          </a:p>
          <a:p>
            <a:pPr lvl="0"/>
            <a:r>
              <a:rPr lang="en-US" dirty="0"/>
              <a:t>Reinforce the importance of giving a file a name that is descriptive of its contents. Although filenames can be up to 255 characters long, shorter filenames make it easier to locate and recognize files. Explain to students that file extensions might or might not appear in their Save As dialog box, depending on their Windows settings.</a:t>
            </a:r>
          </a:p>
          <a:p>
            <a:r>
              <a:rPr lang="en-US" dirty="0"/>
              <a:t> </a:t>
            </a:r>
          </a:p>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24</a:t>
            </a:fld>
            <a:endParaRPr lang="en-US" dirty="0"/>
          </a:p>
        </p:txBody>
      </p:sp>
    </p:spTree>
    <p:extLst>
      <p:ext uri="{BB962C8B-B14F-4D97-AF65-F5344CB8AC3E}">
        <p14:creationId xmlns:p14="http://schemas.microsoft.com/office/powerpoint/2010/main" val="3911650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Trouble: If you don’t see the extension.docx as part of the filename, the setting in Windows to display file extensions is not active.</a:t>
            </a:r>
          </a:p>
          <a:p>
            <a:r>
              <a:rPr lang="en-US" dirty="0"/>
              <a:t> </a:t>
            </a:r>
          </a:p>
          <a:p>
            <a:r>
              <a:rPr lang="en-US" dirty="0"/>
              <a:t>2. Quick Tip: To save a document so it can be opened in an older version of Word, click the Save as type list arrow, then click Word 97-2003 Document (*.doc).</a:t>
            </a:r>
          </a:p>
          <a:p>
            <a:r>
              <a:rPr lang="en-US" dirty="0"/>
              <a:t> </a:t>
            </a:r>
          </a:p>
          <a:p>
            <a:r>
              <a:rPr lang="en-US" dirty="0"/>
              <a:t>3. Table A-3: Save As dialog box buttons. This table shows each button in the Save As dialog box, each button name, and provides a brief description of what each button is used for.</a:t>
            </a:r>
          </a:p>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25</a:t>
            </a:fld>
            <a:endParaRPr lang="en-US" dirty="0"/>
          </a:p>
        </p:txBody>
      </p:sp>
    </p:spTree>
    <p:extLst>
      <p:ext uri="{BB962C8B-B14F-4D97-AF65-F5344CB8AC3E}">
        <p14:creationId xmlns:p14="http://schemas.microsoft.com/office/powerpoint/2010/main" val="3864275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Quick Quiz:</a:t>
            </a:r>
          </a:p>
          <a:p>
            <a:r>
              <a:rPr lang="en-US" dirty="0"/>
              <a:t>Show Figure A-5 (the Save As dialog box) on an overhead projection screen. Point to the different buttons, list arrows, and areas of the dialog box, and call on students to identify each feature and how they would use it. Make sure to quiz students on how to navigate to the correct drive and folder where their class files are stored. </a:t>
            </a:r>
          </a:p>
          <a:p>
            <a:r>
              <a:rPr lang="en-US" dirty="0"/>
              <a:t> </a:t>
            </a:r>
          </a:p>
          <a:p>
            <a:r>
              <a:rPr lang="en-US" dirty="0"/>
              <a:t>2. Class Discussion: </a:t>
            </a:r>
          </a:p>
          <a:p>
            <a:r>
              <a:rPr lang="en-US" dirty="0"/>
              <a:t>Discuss the importance of saving a document frequently. Have students list reasons for saving frequently and when they should save. Remind students they can use the shortcut keys [Ctrl][S] to save as they type. </a:t>
            </a:r>
          </a:p>
          <a:p>
            <a:r>
              <a:rPr lang="en-US" dirty="0"/>
              <a:t> </a:t>
            </a:r>
          </a:p>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26</a:t>
            </a:fld>
            <a:endParaRPr lang="en-US" dirty="0"/>
          </a:p>
        </p:txBody>
      </p:sp>
    </p:spTree>
    <p:extLst>
      <p:ext uri="{BB962C8B-B14F-4D97-AF65-F5344CB8AC3E}">
        <p14:creationId xmlns:p14="http://schemas.microsoft.com/office/powerpoint/2010/main" val="3050063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deleting, editing, or formatting text, you must select the text.  Selecting text involves clicking and dragging the I-beam pointer across the text to highlight it.  You can also click in the margin to the left of the text with the mouse pointer to select whole lines or paragraphs.  </a:t>
            </a:r>
          </a:p>
          <a:p>
            <a:endParaRPr lang="en-US" dirty="0"/>
          </a:p>
          <a:p>
            <a:r>
              <a:rPr lang="en-US" dirty="0"/>
              <a:t>1. Quick Tip: You deselect text by clicking anywhere in the document window.</a:t>
            </a:r>
          </a:p>
          <a:p>
            <a:r>
              <a:rPr lang="en-US" dirty="0"/>
              <a:t> </a:t>
            </a:r>
          </a:p>
          <a:p>
            <a:r>
              <a:rPr lang="en-US" dirty="0"/>
              <a:t>2. Trouble: If you delete text by mistake, immediately click the Undo button on the Quick Access toolbar to restore the deleted text to the document.</a:t>
            </a:r>
          </a:p>
          <a:p>
            <a:r>
              <a:rPr lang="en-US" dirty="0"/>
              <a:t> </a:t>
            </a:r>
          </a:p>
          <a:p>
            <a:r>
              <a:rPr lang="en-US" dirty="0"/>
              <a:t>3. Quick Tip: Always save before and after editing text.</a:t>
            </a:r>
          </a:p>
          <a:p>
            <a:r>
              <a:rPr lang="en-US" dirty="0"/>
              <a:t> </a:t>
            </a:r>
          </a:p>
          <a:p>
            <a:r>
              <a:rPr lang="en-US" dirty="0"/>
              <a:t>4. Table A-4: Methods for selecting text. This table names various methods for selecting (ranging from any amount of text to a single word to an entire document) and explains how to use the pointer to accomplish the task.</a:t>
            </a:r>
          </a:p>
          <a:p>
            <a:r>
              <a:rPr lang="en-US" dirty="0"/>
              <a:t> </a:t>
            </a:r>
          </a:p>
          <a:p>
            <a:r>
              <a:rPr lang="en-US" dirty="0"/>
              <a:t>TEACHER TIP</a:t>
            </a:r>
          </a:p>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27</a:t>
            </a:fld>
            <a:endParaRPr lang="en-US" dirty="0"/>
          </a:p>
        </p:txBody>
      </p:sp>
    </p:spTree>
    <p:extLst>
      <p:ext uri="{BB962C8B-B14F-4D97-AF65-F5344CB8AC3E}">
        <p14:creationId xmlns:p14="http://schemas.microsoft.com/office/powerpoint/2010/main" val="3050063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 select a word – double click the word.</a:t>
            </a:r>
          </a:p>
          <a:p>
            <a:endParaRPr lang="en-CA" dirty="0" smtClean="0"/>
          </a:p>
          <a:p>
            <a:r>
              <a:rPr lang="en-CA" dirty="0" smtClean="0"/>
              <a:t>Select a line of text – click in the left margin </a:t>
            </a:r>
          </a:p>
          <a:p>
            <a:endParaRPr lang="en-CA" dirty="0" smtClean="0"/>
          </a:p>
          <a:p>
            <a:r>
              <a:rPr lang="en-CA" dirty="0" smtClean="0"/>
              <a:t>Select a sentence – Hold down the control button and click the sentence.</a:t>
            </a:r>
          </a:p>
          <a:p>
            <a:endParaRPr lang="en-CA" dirty="0" smtClean="0"/>
          </a:p>
          <a:p>
            <a:r>
              <a:rPr lang="en-CA" dirty="0" smtClean="0"/>
              <a:t>Select a Paragraph – Triple</a:t>
            </a:r>
            <a:r>
              <a:rPr lang="en-CA" baseline="0" dirty="0" smtClean="0"/>
              <a:t> click the paragraph or double click in the left hand margin. </a:t>
            </a:r>
          </a:p>
          <a:p>
            <a:endParaRPr lang="en-CA" baseline="0" dirty="0" smtClean="0"/>
          </a:p>
          <a:p>
            <a:r>
              <a:rPr lang="en-CA" baseline="0" dirty="0" smtClean="0"/>
              <a:t>Select a large amount of text – click at the beginning and hold down the shift and click at the end of the text you want selected.  </a:t>
            </a:r>
          </a:p>
          <a:p>
            <a:endParaRPr lang="en-CA" baseline="0" dirty="0" smtClean="0"/>
          </a:p>
          <a:p>
            <a:r>
              <a:rPr lang="en-CA" baseline="0" dirty="0" smtClean="0"/>
              <a:t>Select text at various points throughout a document – select the first section, then press the Control button and select the additional sections you want selected.  </a:t>
            </a:r>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28</a:t>
            </a:fld>
            <a:endParaRPr lang="en-US" dirty="0"/>
          </a:p>
        </p:txBody>
      </p:sp>
    </p:spTree>
    <p:extLst>
      <p:ext uri="{BB962C8B-B14F-4D97-AF65-F5344CB8AC3E}">
        <p14:creationId xmlns:p14="http://schemas.microsoft.com/office/powerpoint/2010/main" val="1417282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that working with formatting marks displayed allows them to select text with precision. Demonstrate selecting text with and without formatting marks displayed. First select text without formatting marks displayed. Discuss what students think you have selected. With the text still selected, click the Show/Hide button in the Paragraph group on the Home tab to display paragraph marks. Notice if anything unexpected was selected such as space or a paragraph mark. Point out that without formatting marks displayed students might select a space or a paragraph mark they don’t want to select.</a:t>
            </a:r>
          </a:p>
          <a:p>
            <a:r>
              <a:rPr lang="en-US" dirty="0"/>
              <a:t> </a:t>
            </a:r>
          </a:p>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29</a:t>
            </a:fld>
            <a:endParaRPr lang="en-US" dirty="0"/>
          </a:p>
        </p:txBody>
      </p:sp>
    </p:spTree>
    <p:extLst>
      <p:ext uri="{BB962C8B-B14F-4D97-AF65-F5344CB8AC3E}">
        <p14:creationId xmlns:p14="http://schemas.microsoft.com/office/powerpoint/2010/main" val="94142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a:t>
            </a:fld>
            <a:endParaRPr lang="en-US" dirty="0"/>
          </a:p>
        </p:txBody>
      </p:sp>
    </p:spTree>
    <p:extLst>
      <p:ext uri="{BB962C8B-B14F-4D97-AF65-F5344CB8AC3E}">
        <p14:creationId xmlns:p14="http://schemas.microsoft.com/office/powerpoint/2010/main" val="1728472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30</a:t>
            </a:fld>
            <a:endParaRPr lang="en-US" dirty="0"/>
          </a:p>
        </p:txBody>
      </p:sp>
    </p:spTree>
    <p:extLst>
      <p:ext uri="{BB962C8B-B14F-4D97-AF65-F5344CB8AC3E}">
        <p14:creationId xmlns:p14="http://schemas.microsoft.com/office/powerpoint/2010/main" val="4017821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31</a:t>
            </a:fld>
            <a:endParaRPr lang="en-US" dirty="0"/>
          </a:p>
        </p:txBody>
      </p:sp>
    </p:spTree>
    <p:extLst>
      <p:ext uri="{BB962C8B-B14F-4D97-AF65-F5344CB8AC3E}">
        <p14:creationId xmlns:p14="http://schemas.microsoft.com/office/powerpoint/2010/main" val="458039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32</a:t>
            </a:fld>
            <a:endParaRPr lang="en-US" dirty="0"/>
          </a:p>
        </p:txBody>
      </p:sp>
    </p:spTree>
    <p:extLst>
      <p:ext uri="{BB962C8B-B14F-4D97-AF65-F5344CB8AC3E}">
        <p14:creationId xmlns:p14="http://schemas.microsoft.com/office/powerpoint/2010/main" val="3513255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33</a:t>
            </a:fld>
            <a:endParaRPr lang="en-US" dirty="0"/>
          </a:p>
        </p:txBody>
      </p:sp>
    </p:spTree>
    <p:extLst>
      <p:ext uri="{BB962C8B-B14F-4D97-AF65-F5344CB8AC3E}">
        <p14:creationId xmlns:p14="http://schemas.microsoft.com/office/powerpoint/2010/main" val="1091350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Stress the difference between using the Print command and the Quick Print command to print a document: The Print command opens the Print dialog box. The Print dialog box can be used to specify different print settings. For example, you can print more than one copy of the document, print only specific pages of the document, or change the printer to use. Review the options in the Print dialog box with students. Then demonstrate the Quick Print command, which prints the document using the default print settings. Usually the default print settings specify that one full copy of the current document prints. </a:t>
            </a:r>
          </a:p>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34</a:t>
            </a:fld>
            <a:endParaRPr lang="en-US" dirty="0"/>
          </a:p>
        </p:txBody>
      </p:sp>
    </p:spTree>
    <p:extLst>
      <p:ext uri="{BB962C8B-B14F-4D97-AF65-F5344CB8AC3E}">
        <p14:creationId xmlns:p14="http://schemas.microsoft.com/office/powerpoint/2010/main" val="3736711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35</a:t>
            </a:fld>
            <a:endParaRPr lang="en-US" dirty="0"/>
          </a:p>
        </p:txBody>
      </p:sp>
    </p:spTree>
    <p:extLst>
      <p:ext uri="{BB962C8B-B14F-4D97-AF65-F5344CB8AC3E}">
        <p14:creationId xmlns:p14="http://schemas.microsoft.com/office/powerpoint/2010/main" val="1852645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Word includes templates to help create a variety of professionally designed documents, such as resumes, memos, and letters. Templates contain placeholder text that you can replace with your own text. </a:t>
            </a:r>
          </a:p>
          <a:p>
            <a:pPr lvl="0"/>
            <a:endParaRPr lang="en-US" dirty="0"/>
          </a:p>
          <a:p>
            <a:pPr lvl="0"/>
            <a:r>
              <a:rPr lang="en-US" dirty="0"/>
              <a:t>Demonstrate how to create a memo using a memo template. Explain that when you use a template, you replace the placeholder text with your own text. Point out content controls in the template. Demonstrate how to delete a content control when it is not needed.</a:t>
            </a:r>
          </a:p>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36</a:t>
            </a:fld>
            <a:endParaRPr lang="en-US" dirty="0"/>
          </a:p>
        </p:txBody>
      </p:sp>
    </p:spTree>
    <p:extLst>
      <p:ext uri="{BB962C8B-B14F-4D97-AF65-F5344CB8AC3E}">
        <p14:creationId xmlns:p14="http://schemas.microsoft.com/office/powerpoint/2010/main" val="3868784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37</a:t>
            </a:fld>
            <a:endParaRPr lang="en-US" dirty="0"/>
          </a:p>
        </p:txBody>
      </p:sp>
    </p:spTree>
    <p:extLst>
      <p:ext uri="{BB962C8B-B14F-4D97-AF65-F5344CB8AC3E}">
        <p14:creationId xmlns:p14="http://schemas.microsoft.com/office/powerpoint/2010/main" val="946600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Quick Tip: To create a new blank document, click Create.</a:t>
            </a:r>
          </a:p>
          <a:p>
            <a:r>
              <a:rPr lang="en-US" dirty="0"/>
              <a:t> </a:t>
            </a:r>
          </a:p>
          <a:p>
            <a:r>
              <a:rPr lang="en-US" dirty="0"/>
              <a:t>2. Quick Tip: Double-clicking a template icon also opens a new document based on the template.</a:t>
            </a:r>
          </a:p>
          <a:p>
            <a:r>
              <a:rPr lang="en-US" dirty="0"/>
              <a:t> </a:t>
            </a:r>
          </a:p>
          <a:p>
            <a:r>
              <a:rPr lang="en-US" dirty="0"/>
              <a:t>3. Quick Tip: You can delete a content control by right-clicking it, and then clicking Remove Content Control on the menu that opens.</a:t>
            </a:r>
          </a:p>
          <a:p>
            <a:r>
              <a:rPr lang="en-US" dirty="0"/>
              <a:t> </a:t>
            </a:r>
          </a:p>
          <a:p>
            <a:r>
              <a:rPr lang="en-US" dirty="0"/>
              <a:t>4. Clues to Use: Using the Undo, Redo, and Repeat commands</a:t>
            </a:r>
          </a:p>
          <a:p>
            <a:r>
              <a:rPr lang="en-US" dirty="0"/>
              <a:t>Word remembers the editing and formatting changes you make so that you can easily reverse or repeat them. You can reverse the last action you took by clicking the Undo button on the Quick Access toolbar, or you can undo a series of actions by clicking the Undo list arrow and selecting the action you want to reverse. When you undo an action using the Undo list arrow, you also undo all the actions above it in the list—that is, all actions that were performed after the action you selected. Similarly, you can keep the change you just reversed by using the Redo button on the Quick Access toolbar. The Redo button appears only immediately after clicking the Undo button to undo a change. </a:t>
            </a:r>
          </a:p>
          <a:p>
            <a:r>
              <a:rPr lang="en-US" dirty="0"/>
              <a:t> </a:t>
            </a:r>
          </a:p>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38</a:t>
            </a:fld>
            <a:endParaRPr lang="en-US" dirty="0"/>
          </a:p>
        </p:txBody>
      </p:sp>
    </p:spTree>
    <p:extLst>
      <p:ext uri="{BB962C8B-B14F-4D97-AF65-F5344CB8AC3E}">
        <p14:creationId xmlns:p14="http://schemas.microsoft.com/office/powerpoint/2010/main" val="40948205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39</a:t>
            </a:fld>
            <a:endParaRPr lang="en-US" dirty="0"/>
          </a:p>
        </p:txBody>
      </p:sp>
    </p:spTree>
    <p:extLst>
      <p:ext uri="{BB962C8B-B14F-4D97-AF65-F5344CB8AC3E}">
        <p14:creationId xmlns:p14="http://schemas.microsoft.com/office/powerpoint/2010/main" val="1498480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a:t>
            </a:fld>
            <a:endParaRPr lang="en-US" dirty="0"/>
          </a:p>
        </p:txBody>
      </p:sp>
    </p:spTree>
    <p:extLst>
      <p:ext uri="{BB962C8B-B14F-4D97-AF65-F5344CB8AC3E}">
        <p14:creationId xmlns:p14="http://schemas.microsoft.com/office/powerpoint/2010/main" val="2623425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40</a:t>
            </a:fld>
            <a:endParaRPr lang="en-US" dirty="0"/>
          </a:p>
        </p:txBody>
      </p:sp>
    </p:spTree>
    <p:extLst>
      <p:ext uri="{BB962C8B-B14F-4D97-AF65-F5344CB8AC3E}">
        <p14:creationId xmlns:p14="http://schemas.microsoft.com/office/powerpoint/2010/main" val="16450383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Point out the Zoom button, Zoom slider, Zoom Out button, and Zoom In button, on the status bar to the left of the horizontal scroll bar.</a:t>
            </a:r>
          </a:p>
          <a:p>
            <a:pPr lvl="0"/>
            <a:r>
              <a:rPr lang="en-US" dirty="0"/>
              <a:t>Explain that changing the zoom level does not change the document view; it simply changes the magnification of the document in the document window. Remind students that using the Zoom feature can help them focus in on a detail they need to see more clearly or zoom out to see more of an area at once.</a:t>
            </a:r>
          </a:p>
          <a:p>
            <a:pPr lvl="0"/>
            <a:endParaRPr lang="en-US" dirty="0"/>
          </a:p>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41</a:t>
            </a:fld>
            <a:endParaRPr lang="en-US" dirty="0"/>
          </a:p>
        </p:txBody>
      </p:sp>
    </p:spTree>
    <p:extLst>
      <p:ext uri="{BB962C8B-B14F-4D97-AF65-F5344CB8AC3E}">
        <p14:creationId xmlns:p14="http://schemas.microsoft.com/office/powerpoint/2010/main" val="206203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Discuss the scroll bar. Demonstrate how to drag the scroll box or click the arrows to scroll up and down through the document. Call attention to the Previous Page and Next Page buttons, pointing out that these documents are useful when working with multipage documents.</a:t>
            </a:r>
          </a:p>
          <a:p>
            <a:pPr lvl="0"/>
            <a:endParaRPr lang="en-US" dirty="0"/>
          </a:p>
          <a:p>
            <a:pPr lvl="0"/>
            <a:endParaRPr lang="en-US" dirty="0"/>
          </a:p>
          <a:p>
            <a:pPr lvl="0"/>
            <a:r>
              <a:rPr lang="en-US" dirty="0"/>
              <a:t>Refer again to Figure A-13 to point out the view buttons. Explain that each document view is useful for accomplishing different types of tasks. Review the features and advantages of the document views outlined in the Clues to Use (Print Layout, Draft, Full Screen Reading, Web Layout, and Outline) and demonstrate how to switch between views using the view buttons on the status bar and the buttons in the Document Views group on the View tab. </a:t>
            </a:r>
          </a:p>
          <a:p>
            <a:pPr lvl="0"/>
            <a:endParaRPr lang="en-US" dirty="0"/>
          </a:p>
          <a:p>
            <a:pPr lvl="0"/>
            <a:r>
              <a:rPr lang="en-US" dirty="0"/>
              <a:t>Demonstrate for students how the same document—preferably a document that contains graphics, headers and footers, columns, headings, or other formatting features—appears in each of the Word views. </a:t>
            </a:r>
          </a:p>
          <a:p>
            <a:r>
              <a:rPr lang="en-US" dirty="0"/>
              <a:t> </a:t>
            </a:r>
          </a:p>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42</a:t>
            </a:fld>
            <a:endParaRPr lang="en-US" dirty="0"/>
          </a:p>
        </p:txBody>
      </p:sp>
    </p:spTree>
    <p:extLst>
      <p:ext uri="{BB962C8B-B14F-4D97-AF65-F5344CB8AC3E}">
        <p14:creationId xmlns:p14="http://schemas.microsoft.com/office/powerpoint/2010/main" val="589525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774">
              <a:defRPr/>
            </a:pPr>
            <a:r>
              <a:rPr lang="en-US" dirty="0"/>
              <a:t>Document </a:t>
            </a:r>
            <a:r>
              <a:rPr lang="en-US" b="1" dirty="0"/>
              <a:t>views</a:t>
            </a:r>
            <a:r>
              <a:rPr lang="en-US" dirty="0"/>
              <a:t> are different ways of displaying a document in the document window. Each Word view provides features that are useful for working on different types of documents. The default view, </a:t>
            </a:r>
            <a:r>
              <a:rPr lang="en-US" b="1" dirty="0"/>
              <a:t>Print Layout view</a:t>
            </a:r>
            <a:r>
              <a:rPr lang="en-US" dirty="0"/>
              <a:t>, displays a document as it will look on a printed page. Print Layout view is helpful for formatting text and pages, including adjusting document margins, creating columns of text, inserting graphics, and formatting headers and footers. </a:t>
            </a:r>
          </a:p>
          <a:p>
            <a:pPr defTabSz="931774">
              <a:defRPr/>
            </a:pPr>
            <a:endParaRPr lang="en-US" dirty="0"/>
          </a:p>
          <a:p>
            <a:pPr defTabSz="931774">
              <a:defRPr/>
            </a:pPr>
            <a:r>
              <a:rPr lang="en-US" dirty="0"/>
              <a:t>Also useful is </a:t>
            </a:r>
            <a:r>
              <a:rPr lang="en-US" b="1" dirty="0"/>
              <a:t>Draft view</a:t>
            </a:r>
            <a:r>
              <a:rPr lang="en-US" dirty="0"/>
              <a:t>, which shows a simplified layout of a document, without margins, headers and footers, or graphics. When you want to quickly type, edit, and format text, it’s often easiest to work in Draft view. </a:t>
            </a:r>
          </a:p>
          <a:p>
            <a:pPr defTabSz="931774">
              <a:defRPr/>
            </a:pPr>
            <a:endParaRPr lang="en-US" dirty="0"/>
          </a:p>
          <a:p>
            <a:pPr defTabSz="931774">
              <a:defRPr/>
            </a:pPr>
            <a:r>
              <a:rPr lang="en-US" dirty="0"/>
              <a:t>Other Word views are helpful for performing specialized tasks. </a:t>
            </a:r>
            <a:r>
              <a:rPr lang="en-US" b="1" dirty="0"/>
              <a:t>Full Screen Reading view</a:t>
            </a:r>
            <a:r>
              <a:rPr lang="en-US" dirty="0"/>
              <a:t> displays document text so that it is easy to read and annotate. You can easily highlight content, add comments, and track and review changes in Full Screen Reading view. </a:t>
            </a:r>
          </a:p>
          <a:p>
            <a:pPr defTabSz="931774">
              <a:defRPr/>
            </a:pPr>
            <a:endParaRPr lang="en-US" b="1" dirty="0"/>
          </a:p>
          <a:p>
            <a:pPr defTabSz="931774">
              <a:defRPr/>
            </a:pPr>
            <a:r>
              <a:rPr lang="en-US" b="1" dirty="0"/>
              <a:t>Web Layout view</a:t>
            </a:r>
            <a:r>
              <a:rPr lang="en-US" dirty="0"/>
              <a:t> allows you to format Web pages or documents that will be viewed on a computer screen. In Web Layout view, a document appears just as it will when viewed with a Web browser. </a:t>
            </a:r>
          </a:p>
          <a:p>
            <a:pPr defTabSz="931774">
              <a:defRPr/>
            </a:pPr>
            <a:endParaRPr lang="en-US" dirty="0"/>
          </a:p>
          <a:p>
            <a:pPr defTabSz="931774">
              <a:defRPr/>
            </a:pPr>
            <a:r>
              <a:rPr lang="en-US" dirty="0"/>
              <a:t>Finally, </a:t>
            </a:r>
            <a:r>
              <a:rPr lang="en-US" b="1" dirty="0"/>
              <a:t>Outline view</a:t>
            </a:r>
            <a:r>
              <a:rPr lang="en-US" dirty="0"/>
              <a:t> is useful for editing and formatting longer documents that include multiple headings. Outline view allows you to reorganize text by moving the headings. You switch between views by clicking the view buttons on the status bar or by using the commands on the View tab. Changing views does not affect how the printed document will appear. It simply changes the way you view the document in the document window.</a:t>
            </a:r>
          </a:p>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43</a:t>
            </a:fld>
            <a:endParaRPr lang="en-US" dirty="0"/>
          </a:p>
        </p:txBody>
      </p:sp>
    </p:spTree>
    <p:extLst>
      <p:ext uri="{BB962C8B-B14F-4D97-AF65-F5344CB8AC3E}">
        <p14:creationId xmlns:p14="http://schemas.microsoft.com/office/powerpoint/2010/main" val="412195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Critical Thinking:</a:t>
            </a:r>
          </a:p>
          <a:p>
            <a:r>
              <a:rPr lang="en-US" dirty="0"/>
              <a:t>What appears in the document window when you increase the zoom to 120% or higher? (The horizontal scroll bar.) Why is this feature necessary at that zoom? Why is it not necessary at a lower zoom percent? </a:t>
            </a:r>
          </a:p>
          <a:p>
            <a:r>
              <a:rPr lang="en-US" dirty="0"/>
              <a:t> </a:t>
            </a:r>
          </a:p>
          <a:p>
            <a:pPr lvl="0"/>
            <a:r>
              <a:rPr lang="en-US" dirty="0"/>
              <a:t>Group Project:</a:t>
            </a:r>
          </a:p>
          <a:p>
            <a:r>
              <a:rPr lang="en-US" dirty="0"/>
              <a:t>Word documents can be viewed in different views. Have students work in groups of four. Have students open the same document in Print Layout view. Then have each student select a different view and explore the document in the selected view. Have each student summarize for the group the benefits and drawbacks of the view they explored. Based on the summaries, have each student comment on which view he or she will work in most often and why?</a:t>
            </a:r>
          </a:p>
          <a:p>
            <a:r>
              <a:rPr lang="en-US"/>
              <a:t> </a:t>
            </a:r>
          </a:p>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44</a:t>
            </a:fld>
            <a:endParaRPr lang="en-US" dirty="0"/>
          </a:p>
        </p:txBody>
      </p:sp>
    </p:spTree>
    <p:extLst>
      <p:ext uri="{BB962C8B-B14F-4D97-AF65-F5344CB8AC3E}">
        <p14:creationId xmlns:p14="http://schemas.microsoft.com/office/powerpoint/2010/main" val="5673106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45</a:t>
            </a:fld>
            <a:endParaRPr lang="en-US" dirty="0"/>
          </a:p>
        </p:txBody>
      </p:sp>
    </p:spTree>
    <p:extLst>
      <p:ext uri="{BB962C8B-B14F-4D97-AF65-F5344CB8AC3E}">
        <p14:creationId xmlns:p14="http://schemas.microsoft.com/office/powerpoint/2010/main" val="30123192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46</a:t>
            </a:fld>
            <a:endParaRPr lang="en-US" dirty="0"/>
          </a:p>
        </p:txBody>
      </p:sp>
    </p:spTree>
    <p:extLst>
      <p:ext uri="{BB962C8B-B14F-4D97-AF65-F5344CB8AC3E}">
        <p14:creationId xmlns:p14="http://schemas.microsoft.com/office/powerpoint/2010/main" val="21885195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47</a:t>
            </a:fld>
            <a:endParaRPr lang="en-US" dirty="0"/>
          </a:p>
        </p:txBody>
      </p:sp>
    </p:spTree>
    <p:extLst>
      <p:ext uri="{BB962C8B-B14F-4D97-AF65-F5344CB8AC3E}">
        <p14:creationId xmlns:p14="http://schemas.microsoft.com/office/powerpoint/2010/main" val="218851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Microsoft Word</a:t>
            </a:r>
            <a:r>
              <a:rPr lang="en-CA" baseline="0" dirty="0" smtClean="0"/>
              <a:t> is a powerful word processing program that allows you to create and enhance a wide range of documents quickly and easily.  </a:t>
            </a:r>
          </a:p>
          <a:p>
            <a:pPr defTabSz="931774">
              <a:defRPr/>
            </a:pPr>
            <a:endParaRPr lang="en-US" dirty="0"/>
          </a:p>
          <a:p>
            <a:pPr defTabSz="931774">
              <a:defRPr/>
            </a:pPr>
            <a:r>
              <a:rPr lang="en-US" dirty="0"/>
              <a:t>Word processing software can be used to create a variety of documents. What are some documents you can create with word processing software? What type of document will you create most often using word processing software? Which of the word-processing features listed on page Word 2 will you use most often? Why?</a:t>
            </a:r>
          </a:p>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a:t>
            </a:fld>
            <a:endParaRPr lang="en-US" dirty="0"/>
          </a:p>
        </p:txBody>
      </p:sp>
    </p:spTree>
    <p:extLst>
      <p:ext uri="{BB962C8B-B14F-4D97-AF65-F5344CB8AC3E}">
        <p14:creationId xmlns:p14="http://schemas.microsoft.com/office/powerpoint/2010/main" val="353660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an example of a document that was</a:t>
            </a:r>
            <a:r>
              <a:rPr lang="en-CA" baseline="0" dirty="0" smtClean="0"/>
              <a:t> created in Microsoft Word.  It illustrates some of the Word features you can use to enhance your documents.  </a:t>
            </a:r>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a:t>
            </a:fld>
            <a:endParaRPr lang="en-US" dirty="0"/>
          </a:p>
        </p:txBody>
      </p:sp>
    </p:spTree>
    <p:extLst>
      <p:ext uri="{BB962C8B-B14F-4D97-AF65-F5344CB8AC3E}">
        <p14:creationId xmlns:p14="http://schemas.microsoft.com/office/powerpoint/2010/main" val="3670445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Before you create a new document, it’s a good idea to spend some time planning</a:t>
            </a:r>
            <a:r>
              <a:rPr lang="en-CA" baseline="0" dirty="0" smtClean="0"/>
              <a:t> it.  Identify the message you want to convey, the audience for your document, and the elements, such as tables or charts, you want to include.  You should also think about the tone and look of your document.  If you are writing a business letter, which should it be written in…a pleasant, but serious tone and have a formal appearance… or are you creating a flyer that must be colorful, eye-catching, and fun to read?  The purpose and audience for your document determine the appropriate design.  Planning the layout and design of a document involves deciding how to organize the text, selecting the fonts to use, identifying the graphics to include and selecting the formatting elements that will enhance the message and appeal of the document.  For longer documents, such as newsletters, it can be useful to sketch the layout and design of each page before you begin.  </a:t>
            </a:r>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7</a:t>
            </a:fld>
            <a:endParaRPr lang="en-US" dirty="0"/>
          </a:p>
        </p:txBody>
      </p:sp>
    </p:spTree>
    <p:extLst>
      <p:ext uri="{BB962C8B-B14F-4D97-AF65-F5344CB8AC3E}">
        <p14:creationId xmlns:p14="http://schemas.microsoft.com/office/powerpoint/2010/main" val="187461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a:t>
            </a:r>
            <a:r>
              <a:rPr lang="en-CA" dirty="0" smtClean="0">
                <a:solidFill>
                  <a:srgbClr val="FF0000"/>
                </a:solidFill>
              </a:rPr>
              <a:t>I beam pointer </a:t>
            </a:r>
            <a:r>
              <a:rPr lang="en-CA" dirty="0" smtClean="0"/>
              <a:t>– used to move the insertion point in a document or to select the</a:t>
            </a:r>
            <a:r>
              <a:rPr lang="en-CA" baseline="0" dirty="0" smtClean="0"/>
              <a:t> text.</a:t>
            </a:r>
          </a:p>
          <a:p>
            <a:r>
              <a:rPr lang="en-CA" baseline="0" dirty="0" smtClean="0"/>
              <a:t>The </a:t>
            </a:r>
            <a:r>
              <a:rPr lang="en-CA" baseline="0" dirty="0" smtClean="0">
                <a:solidFill>
                  <a:srgbClr val="FF0000"/>
                </a:solidFill>
              </a:rPr>
              <a:t>Insertion point </a:t>
            </a:r>
            <a:r>
              <a:rPr lang="en-CA" baseline="0" dirty="0" smtClean="0"/>
              <a:t>is where the text will be typed when keyed into the document. </a:t>
            </a:r>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8</a:t>
            </a:fld>
            <a:endParaRPr lang="en-US" dirty="0"/>
          </a:p>
        </p:txBody>
      </p:sp>
    </p:spTree>
    <p:extLst>
      <p:ext uri="{BB962C8B-B14F-4D97-AF65-F5344CB8AC3E}">
        <p14:creationId xmlns:p14="http://schemas.microsoft.com/office/powerpoint/2010/main" val="1376812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9</a:t>
            </a:fld>
            <a:endParaRPr lang="en-US" dirty="0"/>
          </a:p>
        </p:txBody>
      </p:sp>
    </p:spTree>
    <p:extLst>
      <p:ext uri="{BB962C8B-B14F-4D97-AF65-F5344CB8AC3E}">
        <p14:creationId xmlns:p14="http://schemas.microsoft.com/office/powerpoint/2010/main" val="2678837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DDFC2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524000"/>
            <a:ext cx="9144000" cy="1143000"/>
          </a:xfrm>
          <a:ln w="9525"/>
        </p:spPr>
        <p:txBody>
          <a:bodyPr/>
          <a:lstStyle>
            <a:lvl1pPr algn="ctr">
              <a:defRPr sz="3800">
                <a:solidFill>
                  <a:srgbClr val="B6382E"/>
                </a:solidFill>
                <a:effectLst>
                  <a:outerShdw blurRad="38100" dist="38100" dir="2700000" algn="tl">
                    <a:srgbClr val="000000"/>
                  </a:outerShdw>
                </a:effectLst>
              </a:defRPr>
            </a:lvl1pPr>
          </a:lstStyle>
          <a:p>
            <a:r>
              <a:rPr lang="en-US" smtClean="0"/>
              <a:t>Click to edit Master title style</a:t>
            </a:r>
            <a:endParaRPr lang="en-US" dirty="0"/>
          </a:p>
        </p:txBody>
      </p:sp>
      <p:sp>
        <p:nvSpPr>
          <p:cNvPr id="4099" name="Rectangle 3"/>
          <p:cNvSpPr>
            <a:spLocks noGrp="1" noChangeArrowheads="1"/>
          </p:cNvSpPr>
          <p:nvPr>
            <p:ph type="subTitle" sz="quarter" idx="1"/>
          </p:nvPr>
        </p:nvSpPr>
        <p:spPr>
          <a:xfrm>
            <a:off x="1295400" y="2895600"/>
            <a:ext cx="6705600" cy="712787"/>
          </a:xfrm>
        </p:spPr>
        <p:txBody>
          <a:bodyPr wrap="none" anchor="ctr"/>
          <a:lstStyle>
            <a:lvl1pPr marL="0" indent="0">
              <a:spcBef>
                <a:spcPct val="0"/>
              </a:spcBef>
              <a:buClrTx/>
              <a:buFontTx/>
              <a:buNone/>
              <a:defRPr sz="3600" b="1">
                <a:effectLst>
                  <a:outerShdw blurRad="38100" dist="38100" dir="2700000" algn="tl">
                    <a:srgbClr val="000000"/>
                  </a:outerShdw>
                </a:effectLst>
              </a:defRPr>
            </a:lvl1pPr>
          </a:lstStyle>
          <a:p>
            <a:r>
              <a:rPr lang="en-US" dirty="0"/>
              <a:t>Click to edit Master subtitle style</a:t>
            </a:r>
          </a:p>
        </p:txBody>
      </p:sp>
      <p:pic>
        <p:nvPicPr>
          <p:cNvPr id="1026" name="Picture 2"/>
          <p:cNvPicPr>
            <a:picLocks noChangeAspect="1" noChangeArrowheads="1"/>
          </p:cNvPicPr>
          <p:nvPr userDrawn="1"/>
        </p:nvPicPr>
        <p:blipFill>
          <a:blip r:embed="rId2" cstate="print"/>
          <a:srcRect/>
          <a:stretch>
            <a:fillRect/>
          </a:stretch>
        </p:blipFill>
        <p:spPr bwMode="auto">
          <a:xfrm>
            <a:off x="0" y="3886200"/>
            <a:ext cx="9144000" cy="2971800"/>
          </a:xfrm>
          <a:prstGeom prst="rect">
            <a:avLst/>
          </a:prstGeom>
          <a:noFill/>
          <a:ln w="9525">
            <a:noFill/>
            <a:miter lim="800000"/>
            <a:headEnd/>
            <a:tailEnd/>
          </a:ln>
          <a:effectLst/>
        </p:spPr>
      </p:pic>
      <p:pic>
        <p:nvPicPr>
          <p:cNvPr id="1027" name="Picture 3"/>
          <p:cNvPicPr>
            <a:picLocks noChangeAspect="1" noChangeArrowheads="1"/>
          </p:cNvPicPr>
          <p:nvPr userDrawn="1"/>
        </p:nvPicPr>
        <p:blipFill>
          <a:blip r:embed="rId3" cstate="print"/>
          <a:srcRect/>
          <a:stretch>
            <a:fillRect/>
          </a:stretch>
        </p:blipFill>
        <p:spPr bwMode="auto">
          <a:xfrm>
            <a:off x="0" y="0"/>
            <a:ext cx="9144000" cy="1295400"/>
          </a:xfrm>
          <a:prstGeom prst="rect">
            <a:avLst/>
          </a:prstGeom>
          <a:noFill/>
          <a:ln w="9525">
            <a:noFill/>
            <a:miter lim="800000"/>
            <a:headEnd/>
            <a:tailEnd/>
          </a:ln>
          <a:effectLst/>
        </p:spPr>
      </p:pic>
      <p:pic>
        <p:nvPicPr>
          <p:cNvPr id="1028" name="Picture 4"/>
          <p:cNvPicPr>
            <a:picLocks noChangeAspect="1" noChangeArrowheads="1"/>
          </p:cNvPicPr>
          <p:nvPr userDrawn="1"/>
        </p:nvPicPr>
        <p:blipFill>
          <a:blip r:embed="rId4" cstate="print"/>
          <a:srcRect/>
          <a:stretch>
            <a:fillRect/>
          </a:stretch>
        </p:blipFill>
        <p:spPr bwMode="auto">
          <a:xfrm>
            <a:off x="0" y="685800"/>
            <a:ext cx="923925" cy="657225"/>
          </a:xfrm>
          <a:prstGeom prst="rect">
            <a:avLst/>
          </a:prstGeom>
          <a:noFill/>
          <a:ln w="9525">
            <a:noFill/>
            <a:miter lim="800000"/>
            <a:headEnd/>
            <a:tailEnd/>
          </a:ln>
          <a:effectLst/>
        </p:spPr>
      </p:pic>
    </p:spTree>
    <p:extLst>
      <p:ext uri="{BB962C8B-B14F-4D97-AF65-F5344CB8AC3E}">
        <p14:creationId xmlns:p14="http://schemas.microsoft.com/office/powerpoint/2010/main" val="128432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vl1pPr>
          </a:lstStyle>
          <a:p>
            <a:pPr>
              <a:defRPr/>
            </a:pPr>
            <a:fld id="{7FD06CC9-EB98-4EBC-A906-085B59C347E9}" type="slidenum">
              <a:rPr lang="en-US"/>
              <a:pPr>
                <a:defRPr/>
              </a:pPr>
              <a:t>‹#›</a:t>
            </a:fld>
            <a:endParaRPr lang="en-US" dirty="0"/>
          </a:p>
        </p:txBody>
      </p:sp>
      <p:sp>
        <p:nvSpPr>
          <p:cNvPr id="5"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288146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8488" y="698500"/>
            <a:ext cx="1868487" cy="5480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1438" y="698500"/>
            <a:ext cx="5454650" cy="5480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vl1pPr>
          </a:lstStyle>
          <a:p>
            <a:pPr>
              <a:defRPr/>
            </a:pPr>
            <a:fld id="{AAF49F1F-778C-4B88-B6C9-1EE4BDA7E8E4}" type="slidenum">
              <a:rPr lang="en-US"/>
              <a:pPr>
                <a:defRPr/>
              </a:pPr>
              <a:t>‹#›</a:t>
            </a:fld>
            <a:endParaRPr lang="en-US" dirty="0"/>
          </a:p>
        </p:txBody>
      </p:sp>
      <p:sp>
        <p:nvSpPr>
          <p:cNvPr id="5"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197831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vl1pPr>
          </a:lstStyle>
          <a:p>
            <a:pPr>
              <a:defRPr/>
            </a:pPr>
            <a:fld id="{2C655725-C090-4B68-9F3A-FB011006F4FD}" type="slidenum">
              <a:rPr lang="en-US"/>
              <a:pPr>
                <a:defRPr/>
              </a:pPr>
              <a:t>‹#›</a:t>
            </a:fld>
            <a:endParaRPr lang="en-US" dirty="0"/>
          </a:p>
        </p:txBody>
      </p:sp>
      <p:sp>
        <p:nvSpPr>
          <p:cNvPr id="5"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36327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a:defRPr/>
            </a:lvl1pPr>
          </a:lstStyle>
          <a:p>
            <a:pPr>
              <a:defRPr/>
            </a:pPr>
            <a:fld id="{6EAD1DC0-0F16-4B7B-AB08-F2DCCB218905}" type="slidenum">
              <a:rPr lang="en-US"/>
              <a:pPr>
                <a:defRPr/>
              </a:pPr>
              <a:t>‹#›</a:t>
            </a:fld>
            <a:endParaRPr lang="en-US" dirty="0"/>
          </a:p>
        </p:txBody>
      </p:sp>
      <p:sp>
        <p:nvSpPr>
          <p:cNvPr id="5"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427194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17638" y="1682750"/>
            <a:ext cx="3622675"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92713" y="1682750"/>
            <a:ext cx="3624262"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a:defRPr/>
            </a:lvl1pPr>
          </a:lstStyle>
          <a:p>
            <a:pPr>
              <a:defRPr/>
            </a:pPr>
            <a:fld id="{3139E084-E458-4652-B2B4-69DC1B71ACB9}" type="slidenum">
              <a:rPr lang="en-US"/>
              <a:pPr>
                <a:defRPr/>
              </a:pPr>
              <a:t>‹#›</a:t>
            </a:fld>
            <a:endParaRPr lang="en-US" dirty="0"/>
          </a:p>
        </p:txBody>
      </p:sp>
      <p:sp>
        <p:nvSpPr>
          <p:cNvPr id="6"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31228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a:defRPr/>
            </a:lvl1pPr>
          </a:lstStyle>
          <a:p>
            <a:pPr>
              <a:defRPr/>
            </a:pPr>
            <a:fld id="{151F5298-5B69-4309-87F9-12D44A7A83D5}" type="slidenum">
              <a:rPr lang="en-US"/>
              <a:pPr>
                <a:defRPr/>
              </a:pPr>
              <a:t>‹#›</a:t>
            </a:fld>
            <a:endParaRPr lang="en-US" dirty="0"/>
          </a:p>
        </p:txBody>
      </p:sp>
      <p:sp>
        <p:nvSpPr>
          <p:cNvPr id="8"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417770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1pPr>
              <a:defRPr/>
            </a:lvl1pPr>
          </a:lstStyle>
          <a:p>
            <a:pPr>
              <a:defRPr/>
            </a:pPr>
            <a:fld id="{50B7B708-1CB7-48E6-B71D-A69FC555D362}" type="slidenum">
              <a:rPr lang="en-US"/>
              <a:pPr>
                <a:defRPr/>
              </a:pPr>
              <a:t>‹#›</a:t>
            </a:fld>
            <a:endParaRPr lang="en-US" dirty="0"/>
          </a:p>
        </p:txBody>
      </p:sp>
      <p:sp>
        <p:nvSpPr>
          <p:cNvPr id="4"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313985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F0D85517-F32C-4E4C-8BAF-893AFAE849D0}" type="slidenum">
              <a:rPr lang="en-US"/>
              <a:pPr>
                <a:defRPr/>
              </a:pPr>
              <a:t>‹#›</a:t>
            </a:fld>
            <a:endParaRPr lang="en-US" dirty="0"/>
          </a:p>
        </p:txBody>
      </p:sp>
      <p:sp>
        <p:nvSpPr>
          <p:cNvPr id="3"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11581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a:lvl1pPr>
          </a:lstStyle>
          <a:p>
            <a:pPr>
              <a:defRPr/>
            </a:pPr>
            <a:fld id="{0AB77E1A-4D9C-4701-AE8C-94B1E85EDB07}" type="slidenum">
              <a:rPr lang="en-US"/>
              <a:pPr>
                <a:defRPr/>
              </a:pPr>
              <a:t>‹#›</a:t>
            </a:fld>
            <a:endParaRPr lang="en-US" dirty="0"/>
          </a:p>
        </p:txBody>
      </p:sp>
      <p:sp>
        <p:nvSpPr>
          <p:cNvPr id="6"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3179013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a:lvl1pPr>
          </a:lstStyle>
          <a:p>
            <a:pPr>
              <a:defRPr/>
            </a:pPr>
            <a:fld id="{6E393275-6FB9-453D-8FE8-F94229D0B552}" type="slidenum">
              <a:rPr lang="en-US"/>
              <a:pPr>
                <a:defRPr/>
              </a:pPr>
              <a:t>‹#›</a:t>
            </a:fld>
            <a:endParaRPr lang="en-US" dirty="0"/>
          </a:p>
        </p:txBody>
      </p:sp>
      <p:sp>
        <p:nvSpPr>
          <p:cNvPr id="6"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2908728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41438" y="698500"/>
            <a:ext cx="6934200" cy="755650"/>
          </a:xfrm>
          <a:prstGeom prst="rect">
            <a:avLst/>
          </a:prstGeom>
          <a:noFill/>
          <a:ln w="19050">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3075" name="Rectangle 3"/>
          <p:cNvSpPr>
            <a:spLocks noGrp="1" noChangeArrowheads="1"/>
          </p:cNvSpPr>
          <p:nvPr>
            <p:ph type="body" idx="1"/>
          </p:nvPr>
        </p:nvSpPr>
        <p:spPr bwMode="auto">
          <a:xfrm>
            <a:off x="1417638" y="1682750"/>
            <a:ext cx="7399337"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sldNum" sz="quarter" idx="4"/>
          </p:nvPr>
        </p:nvSpPr>
        <p:spPr bwMode="auto">
          <a:xfrm>
            <a:off x="8270875" y="6477000"/>
            <a:ext cx="625475" cy="25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99"/>
                </a:solidFill>
                <a:latin typeface="Times New Roman" pitchFamily="18" charset="0"/>
              </a:defRPr>
            </a:lvl1pPr>
          </a:lstStyle>
          <a:p>
            <a:pPr>
              <a:defRPr/>
            </a:pPr>
            <a:fld id="{E119D9BD-422F-444B-B314-749C014399BB}" type="slidenum">
              <a:rPr lang="en-US"/>
              <a:pPr>
                <a:defRPr/>
              </a:pPr>
              <a:t>‹#›</a:t>
            </a:fld>
            <a:endParaRPr lang="en-US" dirty="0"/>
          </a:p>
        </p:txBody>
      </p:sp>
      <p:grpSp>
        <p:nvGrpSpPr>
          <p:cNvPr id="1030" name="Group 6"/>
          <p:cNvGrpSpPr>
            <a:grpSpLocks/>
          </p:cNvGrpSpPr>
          <p:nvPr/>
        </p:nvGrpSpPr>
        <p:grpSpPr bwMode="auto">
          <a:xfrm>
            <a:off x="955675" y="158750"/>
            <a:ext cx="149225" cy="6540500"/>
            <a:chOff x="952" y="100"/>
            <a:chExt cx="94" cy="4120"/>
          </a:xfrm>
        </p:grpSpPr>
        <p:sp>
          <p:nvSpPr>
            <p:cNvPr id="3079" name="Freeform 7"/>
            <p:cNvSpPr>
              <a:spLocks/>
            </p:cNvSpPr>
            <p:nvPr userDrawn="1"/>
          </p:nvSpPr>
          <p:spPr bwMode="auto">
            <a:xfrm>
              <a:off x="952" y="100"/>
              <a:ext cx="94" cy="4120"/>
            </a:xfrm>
            <a:custGeom>
              <a:avLst/>
              <a:gdLst/>
              <a:ahLst/>
              <a:cxnLst>
                <a:cxn ang="0">
                  <a:pos x="94" y="0"/>
                </a:cxn>
                <a:cxn ang="0">
                  <a:pos x="0" y="0"/>
                </a:cxn>
                <a:cxn ang="0">
                  <a:pos x="0" y="4120"/>
                </a:cxn>
              </a:cxnLst>
              <a:rect l="0" t="0" r="r" b="b"/>
              <a:pathLst>
                <a:path w="94" h="4120">
                  <a:moveTo>
                    <a:pt x="94" y="0"/>
                  </a:moveTo>
                  <a:lnTo>
                    <a:pt x="0" y="0"/>
                  </a:lnTo>
                  <a:lnTo>
                    <a:pt x="0" y="4120"/>
                  </a:lnTo>
                </a:path>
              </a:pathLst>
            </a:custGeom>
            <a:noFill/>
            <a:ln w="9525">
              <a:solidFill>
                <a:schemeClr val="tx1"/>
              </a:solidFill>
              <a:round/>
              <a:headEnd/>
              <a:tailEnd/>
            </a:ln>
            <a:effectLst/>
          </p:spPr>
          <p:txBody>
            <a:bodyPr/>
            <a:lstStyle/>
            <a:p>
              <a:pPr>
                <a:defRPr/>
              </a:pPr>
              <a:endParaRPr lang="en-US" dirty="0"/>
            </a:p>
          </p:txBody>
        </p:sp>
        <p:sp>
          <p:nvSpPr>
            <p:cNvPr id="3080" name="AutoShape 8"/>
            <p:cNvSpPr>
              <a:spLocks noChangeArrowheads="1"/>
            </p:cNvSpPr>
            <p:nvPr userDrawn="1"/>
          </p:nvSpPr>
          <p:spPr bwMode="auto">
            <a:xfrm rot="5400000">
              <a:off x="967" y="4147"/>
              <a:ext cx="61" cy="84"/>
            </a:xfrm>
            <a:prstGeom prst="triangle">
              <a:avLst>
                <a:gd name="adj" fmla="val 46574"/>
              </a:avLst>
            </a:prstGeom>
            <a:solidFill>
              <a:schemeClr val="tx1"/>
            </a:solidFill>
            <a:ln w="9525">
              <a:solidFill>
                <a:schemeClr val="tx1"/>
              </a:solidFill>
              <a:miter lim="800000"/>
              <a:headEnd/>
              <a:tailEnd/>
            </a:ln>
            <a:effectLst/>
          </p:spPr>
          <p:txBody>
            <a:bodyPr wrap="none" anchor="ctr"/>
            <a:lstStyle/>
            <a:p>
              <a:pPr>
                <a:defRPr/>
              </a:pPr>
              <a:endParaRPr lang="en-US" dirty="0"/>
            </a:p>
          </p:txBody>
        </p:sp>
      </p:grpSp>
      <p:sp>
        <p:nvSpPr>
          <p:cNvPr id="3081" name="Rectangle 9"/>
          <p:cNvSpPr>
            <a:spLocks noGrp="1" noChangeArrowheads="1"/>
          </p:cNvSpPr>
          <p:nvPr>
            <p:ph type="ftr" sz="quarter" idx="3"/>
          </p:nvPr>
        </p:nvSpPr>
        <p:spPr bwMode="auto">
          <a:xfrm>
            <a:off x="1122363" y="6477000"/>
            <a:ext cx="586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99"/>
                </a:solidFill>
                <a:latin typeface="Times New Roman" pitchFamily="18" charset="0"/>
              </a:defRPr>
            </a:lvl1pPr>
          </a:lstStyle>
          <a:p>
            <a:r>
              <a:rPr lang="en-US" dirty="0"/>
              <a:t>Microsoft Office 2007 - Illustrated</a:t>
            </a:r>
          </a:p>
        </p:txBody>
      </p:sp>
      <p:pic>
        <p:nvPicPr>
          <p:cNvPr id="2050" name="Picture 2"/>
          <p:cNvPicPr>
            <a:picLocks noChangeAspect="1" noChangeArrowheads="1"/>
          </p:cNvPicPr>
          <p:nvPr userDrawn="1"/>
        </p:nvPicPr>
        <p:blipFill>
          <a:blip r:embed="rId13" cstate="print"/>
          <a:srcRect/>
          <a:stretch>
            <a:fillRect/>
          </a:stretch>
        </p:blipFill>
        <p:spPr bwMode="auto">
          <a:xfrm>
            <a:off x="0" y="-1"/>
            <a:ext cx="914400" cy="6858001"/>
          </a:xfrm>
          <a:prstGeom prst="rect">
            <a:avLst/>
          </a:prstGeom>
          <a:noFill/>
          <a:ln w="9525">
            <a:noFill/>
            <a:miter lim="800000"/>
            <a:headEnd/>
            <a:tailEnd/>
          </a:ln>
          <a:effectLst/>
        </p:spPr>
      </p:pic>
      <p:pic>
        <p:nvPicPr>
          <p:cNvPr id="2051" name="Picture 3"/>
          <p:cNvPicPr>
            <a:picLocks noChangeAspect="1" noChangeArrowheads="1"/>
          </p:cNvPicPr>
          <p:nvPr userDrawn="1"/>
        </p:nvPicPr>
        <p:blipFill>
          <a:blip r:embed="rId14" cstate="print"/>
          <a:srcRect/>
          <a:stretch>
            <a:fillRect/>
          </a:stretch>
        </p:blipFill>
        <p:spPr bwMode="auto">
          <a:xfrm>
            <a:off x="8220075" y="0"/>
            <a:ext cx="923925" cy="657225"/>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dt="0"/>
  <p:txStyles>
    <p:titleStyle>
      <a:lvl1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2pPr>
      <a:lvl3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3pPr>
      <a:lvl4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4pPr>
      <a:lvl5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5pPr>
      <a:lvl6pPr marL="457200" algn="l" rtl="0" fontAlgn="base">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6pPr>
      <a:lvl7pPr marL="914400" algn="l" rtl="0" fontAlgn="base">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7pPr>
      <a:lvl8pPr marL="1371600" algn="l" rtl="0" fontAlgn="base">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8pPr>
      <a:lvl9pPr marL="1828800" algn="l" rtl="0" fontAlgn="base">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9pPr>
    </p:titleStyle>
    <p:bodyStyle>
      <a:lvl1pPr marL="457200" indent="-457200" algn="l" rtl="0" eaLnBrk="0" fontAlgn="base" hangingPunct="0">
        <a:spcBef>
          <a:spcPct val="20000"/>
        </a:spcBef>
        <a:spcAft>
          <a:spcPct val="0"/>
        </a:spcAft>
        <a:buClr>
          <a:srgbClr val="000099"/>
        </a:buClr>
        <a:buChar char="•"/>
        <a:defRPr sz="3200">
          <a:solidFill>
            <a:srgbClr val="000099"/>
          </a:solidFill>
          <a:effectLst>
            <a:outerShdw blurRad="38100" dist="38100" dir="2700000" algn="tl">
              <a:srgbClr val="C0C0C0"/>
            </a:outerShdw>
          </a:effectLst>
          <a:latin typeface="+mn-lt"/>
          <a:ea typeface="+mn-ea"/>
          <a:cs typeface="+mn-cs"/>
        </a:defRPr>
      </a:lvl1pPr>
      <a:lvl2pPr marL="914400" indent="-287338" algn="l" rtl="0" eaLnBrk="0" fontAlgn="base" hangingPunct="0">
        <a:spcBef>
          <a:spcPct val="20000"/>
        </a:spcBef>
        <a:spcAft>
          <a:spcPct val="0"/>
        </a:spcAft>
        <a:buClr>
          <a:srgbClr val="000099"/>
        </a:buClr>
        <a:buChar char="•"/>
        <a:defRPr sz="2800">
          <a:solidFill>
            <a:srgbClr val="000099"/>
          </a:solidFill>
          <a:effectLst>
            <a:outerShdw blurRad="38100" dist="38100" dir="2700000" algn="tl">
              <a:srgbClr val="C0C0C0"/>
            </a:outerShdw>
          </a:effectLst>
          <a:latin typeface="+mn-lt"/>
          <a:cs typeface="+mn-cs"/>
        </a:defRPr>
      </a:lvl2pPr>
      <a:lvl3pPr marL="1423988" indent="-279400" algn="l" rtl="0" eaLnBrk="0" fontAlgn="base" hangingPunct="0">
        <a:spcBef>
          <a:spcPct val="20000"/>
        </a:spcBef>
        <a:spcAft>
          <a:spcPct val="0"/>
        </a:spcAft>
        <a:buClr>
          <a:srgbClr val="000099"/>
        </a:buClr>
        <a:buChar char="•"/>
        <a:defRPr sz="2400">
          <a:solidFill>
            <a:srgbClr val="000099"/>
          </a:solidFill>
          <a:effectLst>
            <a:outerShdw blurRad="38100" dist="38100" dir="2700000" algn="tl">
              <a:srgbClr val="C0C0C0"/>
            </a:outerShdw>
          </a:effectLst>
          <a:latin typeface="+mn-lt"/>
          <a:cs typeface="+mn-cs"/>
        </a:defRPr>
      </a:lvl3pPr>
      <a:lvl4pPr marL="1828800" indent="-260350" algn="l" rtl="0" eaLnBrk="0" fontAlgn="base" hangingPunct="0">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4pPr>
      <a:lvl5pPr marL="2233613" indent="-212725" algn="l" rtl="0" eaLnBrk="0" fontAlgn="base" hangingPunct="0">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5pPr>
      <a:lvl6pPr marL="26908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6pPr>
      <a:lvl7pPr marL="31480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7pPr>
      <a:lvl8pPr marL="36052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8pPr>
      <a:lvl9pPr marL="40624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066800"/>
            <a:ext cx="9144000" cy="1143000"/>
          </a:xfrm>
        </p:spPr>
        <p:txBody>
          <a:bodyPr/>
          <a:lstStyle/>
          <a:p>
            <a:pPr eaLnBrk="1" hangingPunct="1"/>
            <a:r>
              <a:rPr lang="en-US" sz="3600" dirty="0" smtClean="0">
                <a:solidFill>
                  <a:srgbClr val="960000"/>
                </a:solidFill>
              </a:rPr>
              <a:t>Microsoft Word 2010 - Illustrated</a:t>
            </a:r>
          </a:p>
        </p:txBody>
      </p:sp>
      <p:sp>
        <p:nvSpPr>
          <p:cNvPr id="2051" name="Rectangle 3"/>
          <p:cNvSpPr>
            <a:spLocks noGrp="1" noChangeArrowheads="1"/>
          </p:cNvSpPr>
          <p:nvPr>
            <p:ph type="subTitle" idx="1"/>
          </p:nvPr>
        </p:nvSpPr>
        <p:spPr>
          <a:xfrm>
            <a:off x="1295400" y="2590800"/>
            <a:ext cx="6705600" cy="712787"/>
          </a:xfrm>
        </p:spPr>
        <p:txBody>
          <a:bodyPr/>
          <a:lstStyle/>
          <a:p>
            <a:pPr algn="ctr" eaLnBrk="1" hangingPunct="1">
              <a:defRPr/>
            </a:pPr>
            <a:r>
              <a:rPr lang="en-US" dirty="0" smtClean="0"/>
              <a:t>Unit A</a:t>
            </a:r>
          </a:p>
          <a:p>
            <a:pPr algn="ctr" eaLnBrk="1" hangingPunct="1">
              <a:defRPr/>
            </a:pPr>
            <a:r>
              <a:rPr lang="en-US" dirty="0" smtClean="0"/>
              <a:t>Creating Documents </a:t>
            </a:r>
          </a:p>
          <a:p>
            <a:pPr algn="ctr" eaLnBrk="1" hangingPunct="1">
              <a:defRPr/>
            </a:pPr>
            <a:r>
              <a:rPr lang="en-US" dirty="0" smtClean="0"/>
              <a:t>with Word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261" y="1738312"/>
            <a:ext cx="6094411" cy="457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44C1E21-049B-46FA-81B6-5FCA551D46EC}" type="slidenum">
              <a:rPr lang="en-US" smtClean="0">
                <a:solidFill>
                  <a:srgbClr val="000099"/>
                </a:solidFill>
                <a:latin typeface="Times New Roman" pitchFamily="18" charset="0"/>
              </a:rPr>
              <a:pPr eaLnBrk="1" hangingPunct="1"/>
              <a:t>10</a:t>
            </a:fld>
            <a:endParaRPr lang="en-US" dirty="0" smtClean="0">
              <a:solidFill>
                <a:srgbClr val="000099"/>
              </a:solidFill>
              <a:latin typeface="Times New Roman" pitchFamily="18" charset="0"/>
            </a:endParaRPr>
          </a:p>
        </p:txBody>
      </p:sp>
      <p:sp>
        <p:nvSpPr>
          <p:cNvPr id="77826" name="Rectangle 2"/>
          <p:cNvSpPr>
            <a:spLocks noGrp="1" noChangeArrowheads="1"/>
          </p:cNvSpPr>
          <p:nvPr>
            <p:ph type="title"/>
          </p:nvPr>
        </p:nvSpPr>
        <p:spPr>
          <a:xfrm>
            <a:off x="1341438" y="698500"/>
            <a:ext cx="7475537" cy="755650"/>
          </a:xfrm>
        </p:spPr>
        <p:txBody>
          <a:bodyPr/>
          <a:lstStyle/>
          <a:p>
            <a:pPr eaLnBrk="1" hangingPunct="1">
              <a:defRPr/>
            </a:pPr>
            <a:r>
              <a:rPr lang="en-US" sz="3400" dirty="0" smtClean="0"/>
              <a:t>Exploring the Word Program Window </a:t>
            </a:r>
            <a:r>
              <a:rPr lang="en-US" sz="3200" dirty="0"/>
              <a:t>(continued)</a:t>
            </a:r>
            <a:endParaRPr lang="en-US" sz="3400" dirty="0" smtClean="0"/>
          </a:p>
        </p:txBody>
      </p:sp>
      <p:sp>
        <p:nvSpPr>
          <p:cNvPr id="22533" name="Rectangle 4"/>
          <p:cNvSpPr>
            <a:spLocks noChangeArrowheads="1"/>
          </p:cNvSpPr>
          <p:nvPr/>
        </p:nvSpPr>
        <p:spPr bwMode="auto">
          <a:xfrm>
            <a:off x="4146550" y="3824287"/>
            <a:ext cx="1416050" cy="671513"/>
          </a:xfrm>
          <a:prstGeom prst="rect">
            <a:avLst/>
          </a:prstGeom>
          <a:gradFill rotWithShape="1">
            <a:gsLst>
              <a:gs pos="0">
                <a:srgbClr val="FFFFFF"/>
              </a:gs>
              <a:gs pos="100000">
                <a:srgbClr val="FF9900"/>
              </a:gs>
            </a:gsLst>
            <a:path path="shape">
              <a:fillToRect l="50000" t="50000" r="50000" b="50000"/>
            </a:path>
          </a:gradFill>
          <a:ln w="25400" algn="ctr">
            <a:solidFill>
              <a:srgbClr val="E40000"/>
            </a:solidFill>
            <a:miter lim="800000"/>
            <a:headEnd/>
            <a:tailEnd/>
          </a:ln>
        </p:spPr>
        <p:txBody>
          <a:bodyPr/>
          <a:lstStyle/>
          <a:p>
            <a:pPr algn="ctr"/>
            <a:r>
              <a:rPr lang="en-US" dirty="0"/>
              <a:t>Document window</a:t>
            </a:r>
          </a:p>
        </p:txBody>
      </p:sp>
      <p:sp>
        <p:nvSpPr>
          <p:cNvPr id="22534" name="AutoShape 5"/>
          <p:cNvSpPr>
            <a:spLocks/>
          </p:cNvSpPr>
          <p:nvPr/>
        </p:nvSpPr>
        <p:spPr bwMode="auto">
          <a:xfrm>
            <a:off x="646113" y="2970213"/>
            <a:ext cx="1190625" cy="396875"/>
          </a:xfrm>
          <a:prstGeom prst="borderCallout1">
            <a:avLst>
              <a:gd name="adj1" fmla="val -1372"/>
              <a:gd name="adj2" fmla="val 57330"/>
              <a:gd name="adj3" fmla="val -187656"/>
              <a:gd name="adj4" fmla="val 115944"/>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Ribbon</a:t>
            </a:r>
          </a:p>
        </p:txBody>
      </p:sp>
      <p:sp>
        <p:nvSpPr>
          <p:cNvPr id="22535" name="AutoShape 6"/>
          <p:cNvSpPr>
            <a:spLocks/>
          </p:cNvSpPr>
          <p:nvPr/>
        </p:nvSpPr>
        <p:spPr bwMode="auto">
          <a:xfrm>
            <a:off x="7994650" y="1738312"/>
            <a:ext cx="920750" cy="776288"/>
          </a:xfrm>
          <a:prstGeom prst="borderCallout1">
            <a:avLst>
              <a:gd name="adj1" fmla="val 1634"/>
              <a:gd name="adj2" fmla="val -1972"/>
              <a:gd name="adj3" fmla="val 9727"/>
              <a:gd name="adj4" fmla="val -254338"/>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Title bar</a:t>
            </a:r>
          </a:p>
        </p:txBody>
      </p:sp>
      <p:sp>
        <p:nvSpPr>
          <p:cNvPr id="22536" name="AutoShape 7"/>
          <p:cNvSpPr>
            <a:spLocks/>
          </p:cNvSpPr>
          <p:nvPr/>
        </p:nvSpPr>
        <p:spPr bwMode="auto">
          <a:xfrm>
            <a:off x="8153400" y="3613150"/>
            <a:ext cx="920750" cy="635000"/>
          </a:xfrm>
          <a:prstGeom prst="borderCallout1">
            <a:avLst>
              <a:gd name="adj1" fmla="val 8283"/>
              <a:gd name="adj2" fmla="val -1578"/>
              <a:gd name="adj3" fmla="val 34313"/>
              <a:gd name="adj4" fmla="val -19618"/>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Scroll bar</a:t>
            </a:r>
          </a:p>
        </p:txBody>
      </p:sp>
      <p:sp>
        <p:nvSpPr>
          <p:cNvPr id="22537" name="AutoShape 8"/>
          <p:cNvSpPr>
            <a:spLocks/>
          </p:cNvSpPr>
          <p:nvPr/>
        </p:nvSpPr>
        <p:spPr bwMode="auto">
          <a:xfrm>
            <a:off x="700088" y="4119563"/>
            <a:ext cx="1244173" cy="604837"/>
          </a:xfrm>
          <a:prstGeom prst="borderCallout1">
            <a:avLst>
              <a:gd name="adj1" fmla="val 3199"/>
              <a:gd name="adj2" fmla="val 100301"/>
              <a:gd name="adj3" fmla="val -374398"/>
              <a:gd name="adj4" fmla="val 213065"/>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smtClean="0"/>
              <a:t>Horizontal Ruler</a:t>
            </a:r>
            <a:endParaRPr lang="en-US" dirty="0"/>
          </a:p>
        </p:txBody>
      </p:sp>
      <p:sp>
        <p:nvSpPr>
          <p:cNvPr id="22538" name="AutoShape 9"/>
          <p:cNvSpPr>
            <a:spLocks/>
          </p:cNvSpPr>
          <p:nvPr/>
        </p:nvSpPr>
        <p:spPr bwMode="auto">
          <a:xfrm>
            <a:off x="506413" y="5159375"/>
            <a:ext cx="1201737" cy="631825"/>
          </a:xfrm>
          <a:prstGeom prst="borderCallout1">
            <a:avLst>
              <a:gd name="adj1" fmla="val 100791"/>
              <a:gd name="adj2" fmla="val 46862"/>
              <a:gd name="adj3" fmla="val 172502"/>
              <a:gd name="adj4" fmla="val 123788"/>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Status bar</a:t>
            </a:r>
          </a:p>
        </p:txBody>
      </p:sp>
      <p:sp>
        <p:nvSpPr>
          <p:cNvPr id="22539" name="AutoShape 10"/>
          <p:cNvSpPr>
            <a:spLocks/>
          </p:cNvSpPr>
          <p:nvPr/>
        </p:nvSpPr>
        <p:spPr bwMode="auto">
          <a:xfrm>
            <a:off x="533400" y="1600200"/>
            <a:ext cx="1128713" cy="838200"/>
          </a:xfrm>
          <a:prstGeom prst="borderCallout1">
            <a:avLst>
              <a:gd name="adj1" fmla="val 4546"/>
              <a:gd name="adj2" fmla="val 99083"/>
              <a:gd name="adj3" fmla="val 21600"/>
              <a:gd name="adj4" fmla="val 125470"/>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Quick Access toolbar</a:t>
            </a:r>
          </a:p>
        </p:txBody>
      </p:sp>
      <p:sp>
        <p:nvSpPr>
          <p:cNvPr id="22540" name="AutoShape 13"/>
          <p:cNvSpPr>
            <a:spLocks/>
          </p:cNvSpPr>
          <p:nvPr/>
        </p:nvSpPr>
        <p:spPr bwMode="auto">
          <a:xfrm>
            <a:off x="8077200" y="5410200"/>
            <a:ext cx="990600" cy="804863"/>
          </a:xfrm>
          <a:prstGeom prst="borderCallout1">
            <a:avLst>
              <a:gd name="adj1" fmla="val -227"/>
              <a:gd name="adj2" fmla="val 417"/>
              <a:gd name="adj3" fmla="val 97203"/>
              <a:gd name="adj4" fmla="val -150153"/>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View buttons</a:t>
            </a:r>
          </a:p>
        </p:txBody>
      </p:sp>
      <p:sp>
        <p:nvSpPr>
          <p:cNvPr id="22541" name="Rectangle 15"/>
          <p:cNvSpPr>
            <a:spLocks noChangeArrowheads="1"/>
          </p:cNvSpPr>
          <p:nvPr/>
        </p:nvSpPr>
        <p:spPr bwMode="auto">
          <a:xfrm>
            <a:off x="11430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
        <p:nvSpPr>
          <p:cNvPr id="14" name="AutoShape 8"/>
          <p:cNvSpPr>
            <a:spLocks/>
          </p:cNvSpPr>
          <p:nvPr/>
        </p:nvSpPr>
        <p:spPr bwMode="auto">
          <a:xfrm>
            <a:off x="2362200" y="3962400"/>
            <a:ext cx="1190625" cy="396875"/>
          </a:xfrm>
          <a:prstGeom prst="borderCallout1">
            <a:avLst>
              <a:gd name="adj1" fmla="val 3199"/>
              <a:gd name="adj2" fmla="val 100301"/>
              <a:gd name="adj3" fmla="val -374398"/>
              <a:gd name="adj4" fmla="val 213065"/>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smtClean="0"/>
              <a:t>Tab</a:t>
            </a:r>
            <a:endParaRPr lang="en-US" dirty="0"/>
          </a:p>
        </p:txBody>
      </p:sp>
      <p:sp>
        <p:nvSpPr>
          <p:cNvPr id="15" name="AutoShape 8"/>
          <p:cNvSpPr>
            <a:spLocks/>
          </p:cNvSpPr>
          <p:nvPr/>
        </p:nvSpPr>
        <p:spPr bwMode="auto">
          <a:xfrm>
            <a:off x="3524463" y="5172868"/>
            <a:ext cx="1244173" cy="604837"/>
          </a:xfrm>
          <a:prstGeom prst="borderCallout1">
            <a:avLst>
              <a:gd name="adj1" fmla="val 3199"/>
              <a:gd name="adj2" fmla="val 100301"/>
              <a:gd name="adj3" fmla="val -44548"/>
              <a:gd name="adj4" fmla="val -119665"/>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smtClean="0"/>
              <a:t>Vertical Ruler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836D81A-5169-4605-95A8-4A830EAF0C41}" type="slidenum">
              <a:rPr lang="en-US" smtClean="0">
                <a:solidFill>
                  <a:srgbClr val="000099"/>
                </a:solidFill>
                <a:latin typeface="Times New Roman" pitchFamily="18" charset="0"/>
              </a:rPr>
              <a:pPr eaLnBrk="1" hangingPunct="1"/>
              <a:t>11</a:t>
            </a:fld>
            <a:endParaRPr lang="en-US" dirty="0" smtClean="0">
              <a:solidFill>
                <a:srgbClr val="000099"/>
              </a:solidFill>
              <a:latin typeface="Times New Roman" pitchFamily="18" charset="0"/>
            </a:endParaRPr>
          </a:p>
        </p:txBody>
      </p:sp>
      <p:sp>
        <p:nvSpPr>
          <p:cNvPr id="73730" name="Rectangle 2"/>
          <p:cNvSpPr>
            <a:spLocks noGrp="1" noChangeArrowheads="1"/>
          </p:cNvSpPr>
          <p:nvPr>
            <p:ph type="title"/>
          </p:nvPr>
        </p:nvSpPr>
        <p:spPr>
          <a:xfrm>
            <a:off x="1341438" y="381000"/>
            <a:ext cx="6934200" cy="755650"/>
          </a:xfrm>
        </p:spPr>
        <p:txBody>
          <a:bodyPr/>
          <a:lstStyle/>
          <a:p>
            <a:pPr eaLnBrk="1" hangingPunct="1">
              <a:defRPr/>
            </a:pPr>
            <a:r>
              <a:rPr lang="en-US" sz="3400" dirty="0" smtClean="0"/>
              <a:t>Exploring the Word Program Window </a:t>
            </a:r>
            <a:r>
              <a:rPr lang="en-US" sz="3200" dirty="0"/>
              <a:t>(continued)</a:t>
            </a:r>
            <a:endParaRPr lang="en-US" sz="3400" dirty="0" smtClean="0"/>
          </a:p>
        </p:txBody>
      </p:sp>
      <p:sp>
        <p:nvSpPr>
          <p:cNvPr id="73731" name="Rectangle 3"/>
          <p:cNvSpPr>
            <a:spLocks noGrp="1" noChangeArrowheads="1"/>
          </p:cNvSpPr>
          <p:nvPr>
            <p:ph type="body" idx="1"/>
          </p:nvPr>
        </p:nvSpPr>
        <p:spPr>
          <a:xfrm>
            <a:off x="1150938" y="1219200"/>
            <a:ext cx="7154862" cy="2527300"/>
          </a:xfrm>
        </p:spPr>
        <p:txBody>
          <a:bodyPr/>
          <a:lstStyle/>
          <a:p>
            <a:pPr eaLnBrk="1" hangingPunct="1">
              <a:defRPr/>
            </a:pPr>
            <a:r>
              <a:rPr lang="en-US" sz="2800" dirty="0" smtClean="0"/>
              <a:t>The </a:t>
            </a:r>
            <a:r>
              <a:rPr lang="en-US" sz="2800" dirty="0" smtClean="0">
                <a:solidFill>
                  <a:srgbClr val="FF0000"/>
                </a:solidFill>
                <a:effectLst>
                  <a:outerShdw blurRad="38100" dist="38100" dir="2700000" algn="tl">
                    <a:srgbClr val="000000"/>
                  </a:outerShdw>
                </a:effectLst>
              </a:rPr>
              <a:t>Ribbon</a:t>
            </a:r>
            <a:r>
              <a:rPr lang="en-US" sz="2800" dirty="0" smtClean="0">
                <a:solidFill>
                  <a:srgbClr val="3399FF"/>
                </a:solidFill>
                <a:effectLst>
                  <a:outerShdw blurRad="38100" dist="38100" dir="2700000" algn="tl">
                    <a:srgbClr val="000000"/>
                  </a:outerShdw>
                </a:effectLst>
              </a:rPr>
              <a:t> </a:t>
            </a:r>
            <a:r>
              <a:rPr lang="en-US" sz="2800" dirty="0" smtClean="0"/>
              <a:t>contains tabs</a:t>
            </a:r>
          </a:p>
          <a:p>
            <a:pPr eaLnBrk="1" hangingPunct="1">
              <a:defRPr/>
            </a:pPr>
            <a:r>
              <a:rPr lang="en-US" sz="2800" dirty="0" smtClean="0">
                <a:solidFill>
                  <a:srgbClr val="FF0000"/>
                </a:solidFill>
                <a:effectLst>
                  <a:outerShdw blurRad="38100" dist="38100" dir="2700000" algn="tl">
                    <a:srgbClr val="000000"/>
                  </a:outerShdw>
                </a:effectLst>
              </a:rPr>
              <a:t>Tabs</a:t>
            </a:r>
            <a:r>
              <a:rPr lang="en-US" sz="2800" dirty="0" smtClean="0"/>
              <a:t> include buttons for commands related to editing and formatting documents</a:t>
            </a:r>
          </a:p>
          <a:p>
            <a:pPr lvl="1" eaLnBrk="1" hangingPunct="1">
              <a:defRPr/>
            </a:pPr>
            <a:r>
              <a:rPr lang="en-US" sz="2400" dirty="0" smtClean="0"/>
              <a:t>Commands are organized in groups</a:t>
            </a:r>
          </a:p>
          <a:p>
            <a:pPr eaLnBrk="1" hangingPunct="1">
              <a:defRPr/>
            </a:pPr>
            <a:r>
              <a:rPr lang="en-US" sz="2800" dirty="0" smtClean="0">
                <a:solidFill>
                  <a:srgbClr val="FF0000"/>
                </a:solidFill>
                <a:effectLst>
                  <a:outerShdw blurRad="38100" dist="38100" dir="2700000" algn="tl">
                    <a:srgbClr val="000000"/>
                  </a:outerShdw>
                </a:effectLst>
              </a:rPr>
              <a:t>Quick Access toolbar </a:t>
            </a:r>
            <a:r>
              <a:rPr lang="en-US" sz="2800" dirty="0" smtClean="0"/>
              <a:t>contains frequently used commands and is customizable</a:t>
            </a:r>
          </a:p>
        </p:txBody>
      </p:sp>
      <p:sp>
        <p:nvSpPr>
          <p:cNvPr id="23558" name="Rectangle 8"/>
          <p:cNvSpPr>
            <a:spLocks noChangeArrowheads="1"/>
          </p:cNvSpPr>
          <p:nvPr/>
        </p:nvSpPr>
        <p:spPr bwMode="auto">
          <a:xfrm>
            <a:off x="11430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2619"/>
          <a:stretch/>
        </p:blipFill>
        <p:spPr bwMode="auto">
          <a:xfrm>
            <a:off x="1283413" y="5105400"/>
            <a:ext cx="7620000" cy="99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1" y="5602051"/>
            <a:ext cx="1143000" cy="496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5638800"/>
            <a:ext cx="1207213" cy="369332"/>
          </a:xfrm>
          <a:prstGeom prst="rect">
            <a:avLst/>
          </a:prstGeom>
          <a:noFill/>
        </p:spPr>
        <p:txBody>
          <a:bodyPr wrap="square" rtlCol="0">
            <a:spAutoFit/>
          </a:bodyPr>
          <a:lstStyle/>
          <a:p>
            <a:r>
              <a:rPr lang="en-US" b="1" dirty="0" smtClean="0">
                <a:solidFill>
                  <a:schemeClr val="bg1"/>
                </a:solidFill>
              </a:rPr>
              <a:t>Ribbon</a:t>
            </a:r>
            <a:endParaRPr lang="en-US" b="1" dirty="0">
              <a:solidFill>
                <a:schemeClr val="bg1"/>
              </a:solidFill>
            </a:endParaRPr>
          </a:p>
        </p:txBody>
      </p:sp>
      <p:sp>
        <p:nvSpPr>
          <p:cNvPr id="4" name="Right Arrow 3"/>
          <p:cNvSpPr/>
          <p:nvPr/>
        </p:nvSpPr>
        <p:spPr>
          <a:xfrm rot="5400000">
            <a:off x="1568290" y="4628278"/>
            <a:ext cx="773987" cy="509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400000">
            <a:off x="2001123" y="4628278"/>
            <a:ext cx="773987" cy="509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2558890" y="4628278"/>
            <a:ext cx="773987" cy="509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400000">
            <a:off x="3168490" y="4628278"/>
            <a:ext cx="773987" cy="509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3778090" y="4628278"/>
            <a:ext cx="773987" cy="509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4311490" y="4628278"/>
            <a:ext cx="773987" cy="509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5400000">
            <a:off x="4820523" y="4628278"/>
            <a:ext cx="773987" cy="509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5302090" y="4628278"/>
            <a:ext cx="773987" cy="509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67400" y="4495800"/>
            <a:ext cx="2514600" cy="646331"/>
          </a:xfrm>
          <a:prstGeom prst="rect">
            <a:avLst/>
          </a:prstGeom>
          <a:noFill/>
        </p:spPr>
        <p:txBody>
          <a:bodyPr wrap="square" rtlCol="0">
            <a:spAutoFit/>
          </a:bodyPr>
          <a:lstStyle/>
          <a:p>
            <a:r>
              <a:rPr lang="en-US" sz="3600" b="1" dirty="0" smtClean="0"/>
              <a:t>Tabs</a:t>
            </a:r>
            <a:r>
              <a:rPr lang="en-US" dirty="0" smtClean="0"/>
              <a:t>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59C3DA0-D411-4D72-80A5-A0753F4CD064}" type="slidenum">
              <a:rPr lang="en-US" smtClean="0">
                <a:solidFill>
                  <a:srgbClr val="000099"/>
                </a:solidFill>
                <a:latin typeface="Times New Roman" pitchFamily="18" charset="0"/>
              </a:rPr>
              <a:pPr eaLnBrk="1" hangingPunct="1"/>
              <a:t>12</a:t>
            </a:fld>
            <a:endParaRPr lang="en-US" dirty="0" smtClean="0">
              <a:solidFill>
                <a:srgbClr val="000099"/>
              </a:solidFill>
              <a:latin typeface="Times New Roman" pitchFamily="18" charset="0"/>
            </a:endParaRPr>
          </a:p>
        </p:txBody>
      </p:sp>
      <p:sp>
        <p:nvSpPr>
          <p:cNvPr id="57346" name="Rectangle 2"/>
          <p:cNvSpPr>
            <a:spLocks noGrp="1" noChangeArrowheads="1"/>
          </p:cNvSpPr>
          <p:nvPr>
            <p:ph type="title"/>
          </p:nvPr>
        </p:nvSpPr>
        <p:spPr>
          <a:xfrm>
            <a:off x="1341438" y="698500"/>
            <a:ext cx="7475537" cy="755650"/>
          </a:xfrm>
        </p:spPr>
        <p:txBody>
          <a:bodyPr/>
          <a:lstStyle/>
          <a:p>
            <a:pPr eaLnBrk="1" hangingPunct="1">
              <a:defRPr/>
            </a:pPr>
            <a:r>
              <a:rPr lang="en-US" sz="3400" dirty="0" smtClean="0"/>
              <a:t>Exploring the Word Program Window </a:t>
            </a:r>
            <a:r>
              <a:rPr lang="en-US" sz="3200" dirty="0"/>
              <a:t>(continued)</a:t>
            </a:r>
            <a:endParaRPr lang="en-US" sz="3400" dirty="0" smtClean="0"/>
          </a:p>
        </p:txBody>
      </p:sp>
      <p:sp>
        <p:nvSpPr>
          <p:cNvPr id="57357" name="Rectangle 13"/>
          <p:cNvSpPr>
            <a:spLocks noGrp="1" noChangeArrowheads="1"/>
          </p:cNvSpPr>
          <p:nvPr>
            <p:ph type="body" idx="1"/>
          </p:nvPr>
        </p:nvSpPr>
        <p:spPr>
          <a:xfrm>
            <a:off x="1403350" y="1682750"/>
            <a:ext cx="7413625" cy="4657725"/>
          </a:xfrm>
        </p:spPr>
        <p:txBody>
          <a:bodyPr/>
          <a:lstStyle/>
          <a:p>
            <a:pPr eaLnBrk="1" hangingPunct="1">
              <a:lnSpc>
                <a:spcPct val="90000"/>
              </a:lnSpc>
              <a:defRPr/>
            </a:pPr>
            <a:r>
              <a:rPr lang="en-US" dirty="0" smtClean="0"/>
              <a:t>The Word program window</a:t>
            </a:r>
          </a:p>
          <a:p>
            <a:pPr lvl="1" eaLnBrk="1" hangingPunct="1">
              <a:lnSpc>
                <a:spcPct val="90000"/>
              </a:lnSpc>
              <a:buClr>
                <a:schemeClr val="tx1"/>
              </a:buClr>
              <a:defRPr/>
            </a:pPr>
            <a:r>
              <a:rPr lang="en-US" dirty="0" smtClean="0">
                <a:solidFill>
                  <a:srgbClr val="FF0000"/>
                </a:solidFill>
                <a:effectLst>
                  <a:outerShdw blurRad="38100" dist="38100" dir="2700000" algn="tl">
                    <a:srgbClr val="000000"/>
                  </a:outerShdw>
                </a:effectLst>
              </a:rPr>
              <a:t>Title</a:t>
            </a:r>
            <a:r>
              <a:rPr lang="en-US" dirty="0" smtClean="0">
                <a:solidFill>
                  <a:srgbClr val="FF0000"/>
                </a:solidFill>
              </a:rPr>
              <a:t> </a:t>
            </a:r>
            <a:r>
              <a:rPr lang="en-US" dirty="0" smtClean="0">
                <a:solidFill>
                  <a:srgbClr val="FF0000"/>
                </a:solidFill>
                <a:effectLst>
                  <a:outerShdw blurRad="38100" dist="38100" dir="2700000" algn="tl">
                    <a:srgbClr val="000000"/>
                  </a:outerShdw>
                </a:effectLst>
              </a:rPr>
              <a:t>bar</a:t>
            </a:r>
            <a:r>
              <a:rPr lang="en-US" dirty="0" smtClean="0">
                <a:solidFill>
                  <a:srgbClr val="FF0000"/>
                </a:solidFill>
              </a:rPr>
              <a:t> </a:t>
            </a:r>
            <a:r>
              <a:rPr lang="en-US" dirty="0" smtClean="0"/>
              <a:t>displays the program and document names</a:t>
            </a:r>
          </a:p>
          <a:p>
            <a:pPr lvl="1" eaLnBrk="1" hangingPunct="1">
              <a:lnSpc>
                <a:spcPct val="90000"/>
              </a:lnSpc>
              <a:buClr>
                <a:schemeClr val="tx1"/>
              </a:buClr>
              <a:defRPr/>
            </a:pPr>
            <a:r>
              <a:rPr lang="en-US" dirty="0" smtClean="0">
                <a:solidFill>
                  <a:srgbClr val="FF0000"/>
                </a:solidFill>
                <a:effectLst>
                  <a:outerShdw blurRad="38100" dist="38100" dir="2700000" algn="tl">
                    <a:srgbClr val="000000"/>
                  </a:outerShdw>
                </a:effectLst>
              </a:rPr>
              <a:t>File tab </a:t>
            </a:r>
            <a:r>
              <a:rPr lang="en-US" dirty="0" smtClean="0"/>
              <a:t>provides access to Backstage view, which contains commands related to managing and sharing documents:</a:t>
            </a:r>
          </a:p>
          <a:p>
            <a:pPr lvl="2" eaLnBrk="1" hangingPunct="1">
              <a:lnSpc>
                <a:spcPct val="90000"/>
              </a:lnSpc>
              <a:buClr>
                <a:schemeClr val="tx1"/>
              </a:buClr>
              <a:defRPr/>
            </a:pPr>
            <a:r>
              <a:rPr lang="en-US" dirty="0" smtClean="0"/>
              <a:t>Create, </a:t>
            </a:r>
            <a:r>
              <a:rPr lang="en-US" dirty="0"/>
              <a:t>o</a:t>
            </a:r>
            <a:r>
              <a:rPr lang="en-US" dirty="0" smtClean="0"/>
              <a:t>pen, save, and print a document</a:t>
            </a:r>
          </a:p>
          <a:p>
            <a:pPr lvl="2" eaLnBrk="1" hangingPunct="1">
              <a:lnSpc>
                <a:spcPct val="90000"/>
              </a:lnSpc>
              <a:buClr>
                <a:schemeClr val="tx1"/>
              </a:buClr>
              <a:defRPr/>
            </a:pPr>
            <a:r>
              <a:rPr lang="en-US" dirty="0" smtClean="0"/>
              <a:t>Share a document</a:t>
            </a:r>
          </a:p>
          <a:p>
            <a:pPr lvl="2" eaLnBrk="1" hangingPunct="1">
              <a:lnSpc>
                <a:spcPct val="90000"/>
              </a:lnSpc>
              <a:buClr>
                <a:schemeClr val="tx1"/>
              </a:buClr>
              <a:defRPr/>
            </a:pPr>
            <a:r>
              <a:rPr lang="en-US" dirty="0" smtClean="0"/>
              <a:t>Access Word Options dialog box</a:t>
            </a:r>
          </a:p>
          <a:p>
            <a:pPr lvl="1" eaLnBrk="1" hangingPunct="1">
              <a:lnSpc>
                <a:spcPct val="90000"/>
              </a:lnSpc>
              <a:buClr>
                <a:schemeClr val="tx1"/>
              </a:buClr>
              <a:defRPr/>
            </a:pPr>
            <a:r>
              <a:rPr lang="en-US" dirty="0" smtClean="0">
                <a:solidFill>
                  <a:srgbClr val="FF0000"/>
                </a:solidFill>
                <a:effectLst>
                  <a:outerShdw blurRad="38100" dist="38100" dir="2700000" algn="tl">
                    <a:srgbClr val="000000"/>
                  </a:outerShdw>
                </a:effectLst>
              </a:rPr>
              <a:t>Microsoft Office Help button </a:t>
            </a:r>
            <a:r>
              <a:rPr lang="en-US" dirty="0" smtClean="0"/>
              <a:t>provides access to the Word Help system</a:t>
            </a:r>
          </a:p>
        </p:txBody>
      </p:sp>
      <p:sp>
        <p:nvSpPr>
          <p:cNvPr id="24581" name="Rectangle 7"/>
          <p:cNvSpPr>
            <a:spLocks noChangeArrowheads="1"/>
          </p:cNvSpPr>
          <p:nvPr/>
        </p:nvSpPr>
        <p:spPr bwMode="auto">
          <a:xfrm>
            <a:off x="12192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16DFF2-B994-4CB4-BB0B-23DD6CC00899}" type="slidenum">
              <a:rPr lang="en-US" smtClean="0">
                <a:solidFill>
                  <a:srgbClr val="000099"/>
                </a:solidFill>
                <a:latin typeface="Times New Roman" pitchFamily="18" charset="0"/>
              </a:rPr>
              <a:pPr eaLnBrk="1" hangingPunct="1"/>
              <a:t>13</a:t>
            </a:fld>
            <a:endParaRPr lang="en-US" dirty="0" smtClean="0">
              <a:solidFill>
                <a:srgbClr val="000099"/>
              </a:solidFill>
              <a:latin typeface="Times New Roman" pitchFamily="18" charset="0"/>
            </a:endParaRPr>
          </a:p>
        </p:txBody>
      </p:sp>
      <p:sp>
        <p:nvSpPr>
          <p:cNvPr id="78850" name="Rectangle 2"/>
          <p:cNvSpPr>
            <a:spLocks noGrp="1" noChangeArrowheads="1"/>
          </p:cNvSpPr>
          <p:nvPr>
            <p:ph type="title"/>
          </p:nvPr>
        </p:nvSpPr>
        <p:spPr>
          <a:xfrm>
            <a:off x="1341438" y="698500"/>
            <a:ext cx="7475537" cy="755650"/>
          </a:xfrm>
        </p:spPr>
        <p:txBody>
          <a:bodyPr/>
          <a:lstStyle/>
          <a:p>
            <a:pPr eaLnBrk="1" hangingPunct="1">
              <a:defRPr/>
            </a:pPr>
            <a:r>
              <a:rPr lang="en-US" sz="3400" dirty="0" smtClean="0"/>
              <a:t>Exploring the Word Program Window </a:t>
            </a:r>
            <a:r>
              <a:rPr lang="en-US" sz="3200" dirty="0"/>
              <a:t>(continued)</a:t>
            </a:r>
            <a:endParaRPr lang="en-US" sz="3400" dirty="0" smtClean="0"/>
          </a:p>
        </p:txBody>
      </p:sp>
      <p:sp>
        <p:nvSpPr>
          <p:cNvPr id="78851" name="Rectangle 3"/>
          <p:cNvSpPr>
            <a:spLocks noGrp="1" noChangeArrowheads="1"/>
          </p:cNvSpPr>
          <p:nvPr>
            <p:ph type="body" idx="1"/>
          </p:nvPr>
        </p:nvSpPr>
        <p:spPr>
          <a:xfrm>
            <a:off x="1403350" y="1682750"/>
            <a:ext cx="7413625" cy="4495800"/>
          </a:xfrm>
        </p:spPr>
        <p:txBody>
          <a:bodyPr/>
          <a:lstStyle/>
          <a:p>
            <a:pPr eaLnBrk="1" hangingPunct="1">
              <a:defRPr/>
            </a:pPr>
            <a:r>
              <a:rPr lang="en-US" dirty="0" smtClean="0"/>
              <a:t>The Word program window (cont.)</a:t>
            </a:r>
          </a:p>
          <a:p>
            <a:pPr lvl="1" eaLnBrk="1" hangingPunct="1">
              <a:buClr>
                <a:schemeClr val="tx1"/>
              </a:buClr>
              <a:defRPr/>
            </a:pPr>
            <a:r>
              <a:rPr lang="en-US" dirty="0" smtClean="0">
                <a:solidFill>
                  <a:srgbClr val="FF0000"/>
                </a:solidFill>
                <a:effectLst>
                  <a:outerShdw blurRad="38100" dist="38100" dir="2700000" algn="tl">
                    <a:srgbClr val="000000"/>
                  </a:outerShdw>
                </a:effectLst>
              </a:rPr>
              <a:t>Document</a:t>
            </a:r>
            <a:r>
              <a:rPr lang="en-US" dirty="0" smtClean="0">
                <a:solidFill>
                  <a:srgbClr val="FF0000"/>
                </a:solidFill>
              </a:rPr>
              <a:t> </a:t>
            </a:r>
            <a:r>
              <a:rPr lang="en-US" dirty="0" smtClean="0">
                <a:solidFill>
                  <a:srgbClr val="FF0000"/>
                </a:solidFill>
                <a:effectLst>
                  <a:outerShdw blurRad="38100" dist="38100" dir="2700000" algn="tl">
                    <a:srgbClr val="000000"/>
                  </a:outerShdw>
                </a:effectLst>
              </a:rPr>
              <a:t>window</a:t>
            </a:r>
            <a:r>
              <a:rPr lang="en-US" dirty="0" smtClean="0">
                <a:solidFill>
                  <a:srgbClr val="FF0000"/>
                </a:solidFill>
              </a:rPr>
              <a:t> </a:t>
            </a:r>
            <a:r>
              <a:rPr lang="en-US" dirty="0" smtClean="0"/>
              <a:t>displays the current document</a:t>
            </a:r>
          </a:p>
          <a:p>
            <a:pPr lvl="1" eaLnBrk="1" hangingPunct="1">
              <a:buClr>
                <a:schemeClr val="tx1"/>
              </a:buClr>
              <a:defRPr/>
            </a:pPr>
            <a:r>
              <a:rPr lang="en-US" dirty="0" smtClean="0">
                <a:solidFill>
                  <a:srgbClr val="FF0000"/>
                </a:solidFill>
                <a:effectLst>
                  <a:outerShdw blurRad="38100" dist="38100" dir="2700000" algn="tl">
                    <a:srgbClr val="000000"/>
                  </a:outerShdw>
                </a:effectLst>
              </a:rPr>
              <a:t>Rulers</a:t>
            </a:r>
            <a:r>
              <a:rPr lang="en-US" dirty="0" smtClean="0"/>
              <a:t> show margin, tab, and indent settings</a:t>
            </a:r>
          </a:p>
          <a:p>
            <a:pPr lvl="1" eaLnBrk="1" hangingPunct="1">
              <a:buClr>
                <a:schemeClr val="tx1"/>
              </a:buClr>
              <a:defRPr/>
            </a:pPr>
            <a:r>
              <a:rPr lang="en-US" dirty="0" smtClean="0">
                <a:solidFill>
                  <a:srgbClr val="FF0000"/>
                </a:solidFill>
                <a:effectLst>
                  <a:outerShdw blurRad="38100" dist="38100" dir="2700000" algn="tl">
                    <a:srgbClr val="000000"/>
                  </a:outerShdw>
                </a:effectLst>
              </a:rPr>
              <a:t>Scroll</a:t>
            </a:r>
            <a:r>
              <a:rPr lang="en-US" dirty="0" smtClean="0">
                <a:solidFill>
                  <a:srgbClr val="FF0000"/>
                </a:solidFill>
              </a:rPr>
              <a:t> </a:t>
            </a:r>
            <a:r>
              <a:rPr lang="en-US" dirty="0" smtClean="0">
                <a:solidFill>
                  <a:srgbClr val="FF0000"/>
                </a:solidFill>
                <a:effectLst>
                  <a:outerShdw blurRad="38100" dist="38100" dir="2700000" algn="tl">
                    <a:srgbClr val="000000"/>
                  </a:outerShdw>
                </a:effectLst>
              </a:rPr>
              <a:t>bars</a:t>
            </a:r>
            <a:r>
              <a:rPr lang="en-US" dirty="0" smtClean="0">
                <a:solidFill>
                  <a:srgbClr val="FF0000"/>
                </a:solidFill>
              </a:rPr>
              <a:t> </a:t>
            </a:r>
            <a:r>
              <a:rPr lang="en-US" dirty="0" smtClean="0"/>
              <a:t>are used to display different parts of the document in the document window</a:t>
            </a:r>
          </a:p>
          <a:p>
            <a:pPr lvl="1" eaLnBrk="1" hangingPunct="1">
              <a:buClr>
                <a:schemeClr val="tx1"/>
              </a:buClr>
              <a:defRPr/>
            </a:pPr>
            <a:endParaRPr lang="en-US" dirty="0" smtClean="0"/>
          </a:p>
        </p:txBody>
      </p:sp>
      <p:sp>
        <p:nvSpPr>
          <p:cNvPr id="25605" name="Rectangle 7"/>
          <p:cNvSpPr>
            <a:spLocks noChangeArrowheads="1"/>
          </p:cNvSpPr>
          <p:nvPr/>
        </p:nvSpPr>
        <p:spPr bwMode="auto">
          <a:xfrm>
            <a:off x="1219200" y="6324600"/>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FEDB0DF-6C3F-4948-A706-31547BA4C622}" type="slidenum">
              <a:rPr lang="en-US" smtClean="0">
                <a:solidFill>
                  <a:srgbClr val="000099"/>
                </a:solidFill>
                <a:latin typeface="Times New Roman" pitchFamily="18" charset="0"/>
              </a:rPr>
              <a:pPr eaLnBrk="1" hangingPunct="1"/>
              <a:t>14</a:t>
            </a:fld>
            <a:endParaRPr lang="en-US" dirty="0" smtClean="0">
              <a:solidFill>
                <a:srgbClr val="000099"/>
              </a:solidFill>
              <a:latin typeface="Times New Roman" pitchFamily="18" charset="0"/>
            </a:endParaRPr>
          </a:p>
        </p:txBody>
      </p:sp>
      <p:sp>
        <p:nvSpPr>
          <p:cNvPr id="89090" name="Rectangle 2"/>
          <p:cNvSpPr>
            <a:spLocks noGrp="1" noChangeArrowheads="1"/>
          </p:cNvSpPr>
          <p:nvPr>
            <p:ph type="title"/>
          </p:nvPr>
        </p:nvSpPr>
        <p:spPr>
          <a:xfrm>
            <a:off x="1341438" y="698500"/>
            <a:ext cx="7475537" cy="755650"/>
          </a:xfrm>
        </p:spPr>
        <p:txBody>
          <a:bodyPr/>
          <a:lstStyle/>
          <a:p>
            <a:pPr eaLnBrk="1" hangingPunct="1">
              <a:defRPr/>
            </a:pPr>
            <a:r>
              <a:rPr lang="en-US" sz="3400" dirty="0" smtClean="0"/>
              <a:t>Exploring the Word Program Window </a:t>
            </a:r>
            <a:r>
              <a:rPr lang="en-US" sz="3200" dirty="0"/>
              <a:t>(continued)</a:t>
            </a:r>
            <a:endParaRPr lang="en-US" sz="3400" dirty="0" smtClean="0"/>
          </a:p>
        </p:txBody>
      </p:sp>
      <p:sp>
        <p:nvSpPr>
          <p:cNvPr id="89091" name="Rectangle 3"/>
          <p:cNvSpPr>
            <a:spLocks noGrp="1" noChangeArrowheads="1"/>
          </p:cNvSpPr>
          <p:nvPr>
            <p:ph type="body" idx="1"/>
          </p:nvPr>
        </p:nvSpPr>
        <p:spPr>
          <a:xfrm>
            <a:off x="1403350" y="1682750"/>
            <a:ext cx="7413625" cy="4495800"/>
          </a:xfrm>
        </p:spPr>
        <p:txBody>
          <a:bodyPr/>
          <a:lstStyle/>
          <a:p>
            <a:pPr eaLnBrk="1" hangingPunct="1">
              <a:defRPr/>
            </a:pPr>
            <a:r>
              <a:rPr lang="en-US" dirty="0" smtClean="0"/>
              <a:t>The Word program window (cont.)</a:t>
            </a:r>
          </a:p>
          <a:p>
            <a:pPr lvl="1" eaLnBrk="1" hangingPunct="1">
              <a:buClr>
                <a:schemeClr val="tx1"/>
              </a:buClr>
              <a:defRPr/>
            </a:pPr>
            <a:r>
              <a:rPr lang="en-US" dirty="0">
                <a:solidFill>
                  <a:srgbClr val="FF0000"/>
                </a:solidFill>
                <a:effectLst>
                  <a:outerShdw blurRad="38100" dist="38100" dir="2700000" algn="tl">
                    <a:srgbClr val="000000"/>
                  </a:outerShdw>
                </a:effectLst>
              </a:rPr>
              <a:t>Status</a:t>
            </a:r>
            <a:r>
              <a:rPr lang="en-US" dirty="0">
                <a:solidFill>
                  <a:srgbClr val="FF0000"/>
                </a:solidFill>
              </a:rPr>
              <a:t> </a:t>
            </a:r>
            <a:r>
              <a:rPr lang="en-US" dirty="0">
                <a:solidFill>
                  <a:srgbClr val="FF0000"/>
                </a:solidFill>
                <a:effectLst>
                  <a:outerShdw blurRad="38100" dist="38100" dir="2700000" algn="tl">
                    <a:srgbClr val="000000"/>
                  </a:outerShdw>
                </a:effectLst>
              </a:rPr>
              <a:t>bar</a:t>
            </a:r>
            <a:r>
              <a:rPr lang="en-US" dirty="0">
                <a:solidFill>
                  <a:srgbClr val="FF0000"/>
                </a:solidFill>
              </a:rPr>
              <a:t> </a:t>
            </a:r>
            <a:r>
              <a:rPr lang="en-US" dirty="0"/>
              <a:t>shows page information, the location of the insertion point, and the on/off status of several Word features</a:t>
            </a:r>
          </a:p>
          <a:p>
            <a:pPr lvl="1" eaLnBrk="1" hangingPunct="1">
              <a:buClr>
                <a:schemeClr val="tx1"/>
              </a:buClr>
              <a:defRPr/>
            </a:pPr>
            <a:r>
              <a:rPr lang="en-US" dirty="0" smtClean="0"/>
              <a:t>Status bar includes:</a:t>
            </a:r>
          </a:p>
          <a:p>
            <a:pPr lvl="2" eaLnBrk="1" hangingPunct="1">
              <a:buClr>
                <a:schemeClr val="tx1"/>
              </a:buClr>
              <a:defRPr/>
            </a:pPr>
            <a:r>
              <a:rPr lang="en-US" dirty="0" smtClean="0">
                <a:solidFill>
                  <a:srgbClr val="FF0000"/>
                </a:solidFill>
                <a:effectLst>
                  <a:outerShdw blurRad="38100" dist="38100" dir="2700000" algn="tl">
                    <a:srgbClr val="000000"/>
                  </a:outerShdw>
                </a:effectLst>
              </a:rPr>
              <a:t>View</a:t>
            </a:r>
            <a:r>
              <a:rPr lang="en-US" dirty="0" smtClean="0">
                <a:solidFill>
                  <a:srgbClr val="FF0000"/>
                </a:solidFill>
              </a:rPr>
              <a:t> </a:t>
            </a:r>
            <a:r>
              <a:rPr lang="en-US" dirty="0" smtClean="0">
                <a:solidFill>
                  <a:srgbClr val="FF0000"/>
                </a:solidFill>
                <a:effectLst>
                  <a:outerShdw blurRad="38100" dist="38100" dir="2700000" algn="tl">
                    <a:srgbClr val="000000"/>
                  </a:outerShdw>
                </a:effectLst>
              </a:rPr>
              <a:t>buttons</a:t>
            </a:r>
          </a:p>
          <a:p>
            <a:pPr lvl="2" eaLnBrk="1" hangingPunct="1">
              <a:buClr>
                <a:schemeClr val="tx1"/>
              </a:buClr>
              <a:defRPr/>
            </a:pPr>
            <a:r>
              <a:rPr lang="en-US" dirty="0" smtClean="0">
                <a:solidFill>
                  <a:srgbClr val="FF0000"/>
                </a:solidFill>
                <a:effectLst>
                  <a:outerShdw blurRad="38100" dist="38100" dir="2700000" algn="tl">
                    <a:srgbClr val="000000"/>
                  </a:outerShdw>
                </a:effectLst>
              </a:rPr>
              <a:t>Zoom level button </a:t>
            </a:r>
            <a:r>
              <a:rPr lang="en-US" dirty="0" smtClean="0"/>
              <a:t>and</a:t>
            </a:r>
            <a:r>
              <a:rPr lang="en-US" dirty="0" smtClean="0">
                <a:solidFill>
                  <a:srgbClr val="3399FF"/>
                </a:solidFill>
                <a:effectLst>
                  <a:outerShdw blurRad="38100" dist="38100" dir="2700000" algn="tl">
                    <a:srgbClr val="000000"/>
                  </a:outerShdw>
                </a:effectLst>
              </a:rPr>
              <a:t> </a:t>
            </a:r>
            <a:r>
              <a:rPr lang="en-US" dirty="0" smtClean="0">
                <a:solidFill>
                  <a:srgbClr val="FF0000"/>
                </a:solidFill>
                <a:effectLst>
                  <a:outerShdw blurRad="38100" dist="38100" dir="2700000" algn="tl">
                    <a:srgbClr val="000000"/>
                  </a:outerShdw>
                </a:effectLst>
              </a:rPr>
              <a:t>Zoom slider</a:t>
            </a:r>
          </a:p>
        </p:txBody>
      </p:sp>
      <p:sp>
        <p:nvSpPr>
          <p:cNvPr id="26629" name="Rectangle 7"/>
          <p:cNvSpPr>
            <a:spLocks noChangeArrowheads="1"/>
          </p:cNvSpPr>
          <p:nvPr/>
        </p:nvSpPr>
        <p:spPr bwMode="auto">
          <a:xfrm>
            <a:off x="11430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63550"/>
            <a:ext cx="6934200" cy="755650"/>
          </a:xfrm>
        </p:spPr>
        <p:txBody>
          <a:bodyPr/>
          <a:lstStyle/>
          <a:p>
            <a:r>
              <a:rPr lang="en-US" dirty="0" smtClean="0"/>
              <a:t>Print Layout View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55725-C090-4B68-9F3A-FB011006F4FD}"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smtClean="0"/>
              <a:t>Microsoft Office 2007 - Illustrated Introductory, Windows Vista Edition</a:t>
            </a:r>
          </a:p>
          <a:p>
            <a:pPr>
              <a:defRPr/>
            </a:pPr>
            <a:r>
              <a:rPr lang="en-US" smtClean="0"/>
              <a:t>Creating Documents with Word 2007</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19200"/>
            <a:ext cx="71628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626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Screen View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55725-C090-4B68-9F3A-FB011006F4FD}"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US" smtClean="0"/>
              <a:t>Microsoft Office 2007 - Illustrated Introductory, Windows Vista Edition</a:t>
            </a:r>
          </a:p>
          <a:p>
            <a:pPr>
              <a:defRPr/>
            </a:pPr>
            <a:r>
              <a:rPr lang="en-US" smtClean="0"/>
              <a:t>Creating Documents with Word 2007</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278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View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55725-C090-4B68-9F3A-FB011006F4FD}"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US" smtClean="0"/>
              <a:t>Microsoft Office 2007 - Illustrated Introductory, Windows Vista Edition</a:t>
            </a:r>
          </a:p>
          <a:p>
            <a:pPr>
              <a:defRPr/>
            </a:pPr>
            <a:r>
              <a:rPr lang="en-US" smtClean="0"/>
              <a:t>Creating Documents with Word 2007</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1511643"/>
            <a:ext cx="6908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876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View</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55725-C090-4B68-9F3A-FB011006F4FD}" type="slidenum">
              <a:rPr lang="en-US" smtClean="0"/>
              <a:pPr>
                <a:defRPr/>
              </a:pPr>
              <a:t>18</a:t>
            </a:fld>
            <a:endParaRPr lang="en-US" dirty="0"/>
          </a:p>
        </p:txBody>
      </p:sp>
      <p:sp>
        <p:nvSpPr>
          <p:cNvPr id="5" name="Footer Placeholder 4"/>
          <p:cNvSpPr>
            <a:spLocks noGrp="1"/>
          </p:cNvSpPr>
          <p:nvPr>
            <p:ph type="ftr" sz="quarter" idx="11"/>
          </p:nvPr>
        </p:nvSpPr>
        <p:spPr/>
        <p:txBody>
          <a:bodyPr/>
          <a:lstStyle/>
          <a:p>
            <a:pPr>
              <a:defRPr/>
            </a:pPr>
            <a:r>
              <a:rPr lang="en-US" smtClean="0"/>
              <a:t>Microsoft Office 2007 - Illustrated Introductory, Windows Vista Edition</a:t>
            </a:r>
          </a:p>
          <a:p>
            <a:pPr>
              <a:defRPr/>
            </a:pPr>
            <a:r>
              <a:rPr lang="en-US" smtClean="0"/>
              <a:t>Creating Documents with Word 2007</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4770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322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758852"/>
            <a:ext cx="4419600" cy="263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EA8FF39-F251-4644-9091-DE541C3B5877}" type="slidenum">
              <a:rPr lang="en-US" smtClean="0">
                <a:solidFill>
                  <a:srgbClr val="000099"/>
                </a:solidFill>
                <a:latin typeface="Times New Roman" pitchFamily="18" charset="0"/>
              </a:rPr>
              <a:pPr eaLnBrk="1" hangingPunct="1"/>
              <a:t>19</a:t>
            </a:fld>
            <a:endParaRPr lang="en-US" dirty="0" smtClean="0">
              <a:solidFill>
                <a:srgbClr val="000099"/>
              </a:solidFill>
              <a:latin typeface="Times New Roman" pitchFamily="18" charset="0"/>
            </a:endParaRPr>
          </a:p>
        </p:txBody>
      </p:sp>
      <p:sp>
        <p:nvSpPr>
          <p:cNvPr id="58370" name="Rectangle 2"/>
          <p:cNvSpPr>
            <a:spLocks noGrp="1" noChangeArrowheads="1"/>
          </p:cNvSpPr>
          <p:nvPr>
            <p:ph type="title"/>
          </p:nvPr>
        </p:nvSpPr>
        <p:spPr>
          <a:xfrm>
            <a:off x="1104900" y="304800"/>
            <a:ext cx="6934200" cy="755650"/>
          </a:xfrm>
        </p:spPr>
        <p:txBody>
          <a:bodyPr/>
          <a:lstStyle/>
          <a:p>
            <a:pPr eaLnBrk="1" hangingPunct="1">
              <a:defRPr/>
            </a:pPr>
            <a:r>
              <a:rPr lang="en-US" sz="3400" dirty="0" smtClean="0"/>
              <a:t>Starting a Document</a:t>
            </a:r>
          </a:p>
        </p:txBody>
      </p:sp>
      <p:sp>
        <p:nvSpPr>
          <p:cNvPr id="58371" name="Rectangle 3"/>
          <p:cNvSpPr>
            <a:spLocks noGrp="1" noChangeArrowheads="1"/>
          </p:cNvSpPr>
          <p:nvPr>
            <p:ph type="body" idx="1"/>
          </p:nvPr>
        </p:nvSpPr>
        <p:spPr>
          <a:xfrm>
            <a:off x="1143000" y="990600"/>
            <a:ext cx="7399338" cy="4167188"/>
          </a:xfrm>
        </p:spPr>
        <p:txBody>
          <a:bodyPr/>
          <a:lstStyle/>
          <a:p>
            <a:pPr eaLnBrk="1" hangingPunct="1">
              <a:defRPr/>
            </a:pPr>
            <a:r>
              <a:rPr lang="en-US" sz="2400" dirty="0" smtClean="0"/>
              <a:t>Begin a new document by typing in a blank document in the document window</a:t>
            </a:r>
          </a:p>
          <a:p>
            <a:pPr eaLnBrk="1" hangingPunct="1">
              <a:defRPr/>
            </a:pPr>
            <a:r>
              <a:rPr lang="en-US" sz="2400" dirty="0" smtClean="0"/>
              <a:t>Word includes a </a:t>
            </a:r>
            <a:r>
              <a:rPr lang="en-US" sz="2400" dirty="0" smtClean="0">
                <a:solidFill>
                  <a:srgbClr val="FF0000"/>
                </a:solidFill>
                <a:effectLst>
                  <a:outerShdw blurRad="38100" dist="38100" dir="2700000" algn="tl">
                    <a:srgbClr val="000000"/>
                  </a:outerShdw>
                </a:effectLst>
              </a:rPr>
              <a:t>word-wrap</a:t>
            </a:r>
            <a:r>
              <a:rPr lang="en-US" sz="2400" dirty="0" smtClean="0">
                <a:solidFill>
                  <a:srgbClr val="FF0000"/>
                </a:solidFill>
              </a:rPr>
              <a:t> </a:t>
            </a:r>
            <a:r>
              <a:rPr lang="en-US" sz="2400" dirty="0" smtClean="0"/>
              <a:t>feature</a:t>
            </a:r>
          </a:p>
          <a:p>
            <a:pPr lvl="1" eaLnBrk="1" hangingPunct="1">
              <a:defRPr/>
            </a:pPr>
            <a:r>
              <a:rPr lang="en-US" sz="2000" dirty="0" smtClean="0"/>
              <a:t>As you type, the insertion point moves automatically to the next line when you reach the right margin</a:t>
            </a:r>
          </a:p>
          <a:p>
            <a:pPr lvl="1" eaLnBrk="1" hangingPunct="1">
              <a:defRPr/>
            </a:pPr>
            <a:r>
              <a:rPr lang="en-US" sz="2000" dirty="0" smtClean="0"/>
              <a:t>Press [Enter] only when you want to start a new paragraph or insert a blank line</a:t>
            </a:r>
          </a:p>
        </p:txBody>
      </p:sp>
      <p:sp>
        <p:nvSpPr>
          <p:cNvPr id="27654" name="AutoShape 5"/>
          <p:cNvSpPr>
            <a:spLocks/>
          </p:cNvSpPr>
          <p:nvPr/>
        </p:nvSpPr>
        <p:spPr bwMode="auto">
          <a:xfrm>
            <a:off x="6553200" y="5075237"/>
            <a:ext cx="1627188" cy="396875"/>
          </a:xfrm>
          <a:prstGeom prst="borderCallout1">
            <a:avLst>
              <a:gd name="adj1" fmla="val 53487"/>
              <a:gd name="adj2" fmla="val -2009"/>
              <a:gd name="adj3" fmla="val 269946"/>
              <a:gd name="adj4" fmla="val -106606"/>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Wrapped text</a:t>
            </a:r>
          </a:p>
        </p:txBody>
      </p:sp>
      <p:sp>
        <p:nvSpPr>
          <p:cNvPr id="27655" name="Rectangle 9"/>
          <p:cNvSpPr>
            <a:spLocks noChangeArrowheads="1"/>
          </p:cNvSpPr>
          <p:nvPr/>
        </p:nvSpPr>
        <p:spPr bwMode="auto">
          <a:xfrm>
            <a:off x="12192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E16B262-AA2B-4B97-B0FE-FE3A9DECED68}" type="slidenum">
              <a:rPr lang="en-US" smtClean="0">
                <a:solidFill>
                  <a:srgbClr val="000099"/>
                </a:solidFill>
                <a:latin typeface="Times New Roman" pitchFamily="18" charset="0"/>
              </a:rPr>
              <a:pPr eaLnBrk="1" hangingPunct="1"/>
              <a:t>2</a:t>
            </a:fld>
            <a:endParaRPr lang="en-US" dirty="0" smtClean="0">
              <a:solidFill>
                <a:srgbClr val="000099"/>
              </a:solidFill>
              <a:latin typeface="Times New Roman" pitchFamily="18" charset="0"/>
            </a:endParaRPr>
          </a:p>
        </p:txBody>
      </p:sp>
      <p:sp>
        <p:nvSpPr>
          <p:cNvPr id="4118" name="Rectangle 22"/>
          <p:cNvSpPr>
            <a:spLocks noGrp="1" noChangeArrowheads="1"/>
          </p:cNvSpPr>
          <p:nvPr>
            <p:ph type="body" idx="1"/>
          </p:nvPr>
        </p:nvSpPr>
        <p:spPr/>
        <p:txBody>
          <a:bodyPr/>
          <a:lstStyle/>
          <a:p>
            <a:pPr eaLnBrk="1" hangingPunct="1">
              <a:defRPr/>
            </a:pPr>
            <a:r>
              <a:rPr lang="en-US" dirty="0" smtClean="0"/>
              <a:t>Understand word processing software</a:t>
            </a:r>
          </a:p>
          <a:p>
            <a:pPr eaLnBrk="1" hangingPunct="1">
              <a:defRPr/>
            </a:pPr>
            <a:r>
              <a:rPr lang="en-US" dirty="0" smtClean="0"/>
              <a:t>Explore the Word program window</a:t>
            </a:r>
          </a:p>
          <a:p>
            <a:pPr eaLnBrk="1" hangingPunct="1">
              <a:defRPr/>
            </a:pPr>
            <a:r>
              <a:rPr lang="en-US" dirty="0" smtClean="0"/>
              <a:t>Start a document</a:t>
            </a:r>
          </a:p>
          <a:p>
            <a:pPr eaLnBrk="1" hangingPunct="1">
              <a:defRPr/>
            </a:pPr>
            <a:r>
              <a:rPr lang="en-US" dirty="0" smtClean="0"/>
              <a:t>Save a document</a:t>
            </a:r>
          </a:p>
          <a:p>
            <a:pPr eaLnBrk="1" hangingPunct="1">
              <a:defRPr/>
            </a:pPr>
            <a:endParaRPr lang="en-US" dirty="0" smtClean="0"/>
          </a:p>
        </p:txBody>
      </p:sp>
      <p:sp>
        <p:nvSpPr>
          <p:cNvPr id="4122" name="Rectangle 26"/>
          <p:cNvSpPr>
            <a:spLocks noGrp="1" noChangeArrowheads="1"/>
          </p:cNvSpPr>
          <p:nvPr>
            <p:ph type="title"/>
          </p:nvPr>
        </p:nvSpPr>
        <p:spPr/>
        <p:txBody>
          <a:bodyPr/>
          <a:lstStyle/>
          <a:p>
            <a:pPr eaLnBrk="1" hangingPunct="1">
              <a:defRPr/>
            </a:pPr>
            <a:r>
              <a:rPr lang="en-US" dirty="0" smtClean="0"/>
              <a:t>Objectives</a:t>
            </a:r>
          </a:p>
        </p:txBody>
      </p:sp>
      <p:sp>
        <p:nvSpPr>
          <p:cNvPr id="14341" name="Rectangle 9"/>
          <p:cNvSpPr>
            <a:spLocks noChangeArrowheads="1"/>
          </p:cNvSpPr>
          <p:nvPr/>
        </p:nvSpPr>
        <p:spPr bwMode="auto">
          <a:xfrm>
            <a:off x="1143000" y="6515100"/>
            <a:ext cx="46752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smtClean="0">
                <a:solidFill>
                  <a:srgbClr val="000099"/>
                </a:solidFill>
              </a:rPr>
              <a:t>Microsoft Office Word 2010 - Illustrated Complete</a:t>
            </a:r>
            <a:endParaRPr lang="en-US" sz="1600" dirty="0">
              <a:solidFill>
                <a:srgbClr val="00009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ABF7E8-9DEC-4147-9E64-65EA7FC33565}" type="slidenum">
              <a:rPr lang="en-US" smtClean="0">
                <a:solidFill>
                  <a:srgbClr val="000099"/>
                </a:solidFill>
                <a:latin typeface="Times New Roman" pitchFamily="18" charset="0"/>
              </a:rPr>
              <a:pPr eaLnBrk="1" hangingPunct="1"/>
              <a:t>20</a:t>
            </a:fld>
            <a:endParaRPr lang="en-US" dirty="0" smtClean="0">
              <a:solidFill>
                <a:srgbClr val="000099"/>
              </a:solidFill>
              <a:latin typeface="Times New Roman" pitchFamily="18" charset="0"/>
            </a:endParaRPr>
          </a:p>
        </p:txBody>
      </p:sp>
      <p:sp>
        <p:nvSpPr>
          <p:cNvPr id="79874" name="Rectangle 2"/>
          <p:cNvSpPr>
            <a:spLocks noGrp="1" noChangeArrowheads="1"/>
          </p:cNvSpPr>
          <p:nvPr>
            <p:ph type="title"/>
          </p:nvPr>
        </p:nvSpPr>
        <p:spPr/>
        <p:txBody>
          <a:bodyPr/>
          <a:lstStyle/>
          <a:p>
            <a:pPr eaLnBrk="1" hangingPunct="1">
              <a:defRPr/>
            </a:pPr>
            <a:r>
              <a:rPr lang="en-US" sz="3400" dirty="0" smtClean="0"/>
              <a:t>Starting a Document </a:t>
            </a:r>
            <a:r>
              <a:rPr lang="en-US" sz="3200" dirty="0"/>
              <a:t>(continued)</a:t>
            </a:r>
            <a:endParaRPr lang="en-US" sz="3400" dirty="0" smtClean="0"/>
          </a:p>
        </p:txBody>
      </p:sp>
      <p:sp>
        <p:nvSpPr>
          <p:cNvPr id="79875" name="Rectangle 3"/>
          <p:cNvSpPr>
            <a:spLocks noGrp="1" noChangeArrowheads="1"/>
          </p:cNvSpPr>
          <p:nvPr>
            <p:ph type="body" idx="1"/>
          </p:nvPr>
        </p:nvSpPr>
        <p:spPr/>
        <p:txBody>
          <a:bodyPr/>
          <a:lstStyle/>
          <a:p>
            <a:pPr eaLnBrk="1" hangingPunct="1">
              <a:lnSpc>
                <a:spcPct val="90000"/>
              </a:lnSpc>
              <a:defRPr/>
            </a:pPr>
            <a:r>
              <a:rPr lang="en-US" dirty="0" smtClean="0">
                <a:solidFill>
                  <a:srgbClr val="FF0000"/>
                </a:solidFill>
                <a:effectLst>
                  <a:outerShdw blurRad="38100" dist="38100" dir="2700000" algn="tl">
                    <a:srgbClr val="000000"/>
                  </a:outerShdw>
                </a:effectLst>
              </a:rPr>
              <a:t>Insert</a:t>
            </a:r>
            <a:r>
              <a:rPr lang="en-US" dirty="0" smtClean="0">
                <a:solidFill>
                  <a:srgbClr val="FF0000"/>
                </a:solidFill>
              </a:rPr>
              <a:t> </a:t>
            </a:r>
            <a:r>
              <a:rPr lang="en-US" dirty="0" smtClean="0"/>
              <a:t>text in a document by clicking to move the insertion point and then typing</a:t>
            </a:r>
          </a:p>
          <a:p>
            <a:pPr eaLnBrk="1" hangingPunct="1">
              <a:lnSpc>
                <a:spcPct val="90000"/>
              </a:lnSpc>
              <a:defRPr/>
            </a:pPr>
            <a:r>
              <a:rPr lang="en-US" dirty="0" smtClean="0"/>
              <a:t>Press </a:t>
            </a:r>
            <a:r>
              <a:rPr lang="en-US" dirty="0">
                <a:solidFill>
                  <a:srgbClr val="FF0000"/>
                </a:solidFill>
                <a:effectLst>
                  <a:outerShdw blurRad="38100" dist="38100" dir="2700000" algn="tl">
                    <a:srgbClr val="000000"/>
                  </a:outerShdw>
                </a:effectLst>
              </a:rPr>
              <a:t>[Tab] </a:t>
            </a:r>
            <a:r>
              <a:rPr lang="en-US" dirty="0" smtClean="0"/>
              <a:t>to indent text</a:t>
            </a:r>
          </a:p>
          <a:p>
            <a:pPr eaLnBrk="1" hangingPunct="1">
              <a:lnSpc>
                <a:spcPct val="90000"/>
              </a:lnSpc>
              <a:defRPr/>
            </a:pPr>
            <a:r>
              <a:rPr lang="en-US" dirty="0" smtClean="0">
                <a:solidFill>
                  <a:srgbClr val="FF0000"/>
                </a:solidFill>
                <a:effectLst>
                  <a:outerShdw blurRad="38100" dist="38100" dir="2700000" algn="tl">
                    <a:srgbClr val="000000"/>
                  </a:outerShdw>
                </a:effectLst>
              </a:rPr>
              <a:t>Delete</a:t>
            </a:r>
            <a:r>
              <a:rPr lang="en-US" dirty="0" smtClean="0"/>
              <a:t> text</a:t>
            </a:r>
          </a:p>
          <a:p>
            <a:pPr lvl="1" eaLnBrk="1" hangingPunct="1">
              <a:lnSpc>
                <a:spcPct val="90000"/>
              </a:lnSpc>
              <a:buClr>
                <a:schemeClr val="tx1"/>
              </a:buClr>
              <a:defRPr/>
            </a:pPr>
            <a:r>
              <a:rPr lang="en-US" dirty="0" smtClean="0"/>
              <a:t>Press</a:t>
            </a:r>
            <a:r>
              <a:rPr lang="en-US" dirty="0" smtClean="0">
                <a:solidFill>
                  <a:srgbClr val="3399FF"/>
                </a:solidFill>
                <a:effectLst>
                  <a:outerShdw blurRad="38100" dist="38100" dir="2700000" algn="tl">
                    <a:srgbClr val="000000"/>
                  </a:outerShdw>
                </a:effectLst>
              </a:rPr>
              <a:t> </a:t>
            </a:r>
            <a:r>
              <a:rPr lang="en-US" dirty="0" smtClean="0">
                <a:solidFill>
                  <a:srgbClr val="FF0000"/>
                </a:solidFill>
                <a:effectLst>
                  <a:outerShdw blurRad="38100" dist="38100" dir="2700000" algn="tl">
                    <a:srgbClr val="000000"/>
                  </a:outerShdw>
                </a:effectLst>
              </a:rPr>
              <a:t>[Backspace]</a:t>
            </a:r>
            <a:r>
              <a:rPr lang="en-US" dirty="0" smtClean="0">
                <a:solidFill>
                  <a:srgbClr val="FF0000"/>
                </a:solidFill>
              </a:rPr>
              <a:t> </a:t>
            </a:r>
            <a:r>
              <a:rPr lang="en-US" dirty="0" smtClean="0"/>
              <a:t>to delete the text before the insertion point</a:t>
            </a:r>
          </a:p>
          <a:p>
            <a:pPr lvl="1" eaLnBrk="1" hangingPunct="1">
              <a:lnSpc>
                <a:spcPct val="90000"/>
              </a:lnSpc>
              <a:buClr>
                <a:schemeClr val="tx1"/>
              </a:buClr>
              <a:defRPr/>
            </a:pPr>
            <a:r>
              <a:rPr lang="en-US" dirty="0" smtClean="0"/>
              <a:t>Press</a:t>
            </a:r>
            <a:r>
              <a:rPr lang="en-US" dirty="0" smtClean="0">
                <a:solidFill>
                  <a:srgbClr val="3399FF"/>
                </a:solidFill>
                <a:effectLst>
                  <a:outerShdw blurRad="38100" dist="38100" dir="2700000" algn="tl">
                    <a:srgbClr val="000000"/>
                  </a:outerShdw>
                </a:effectLst>
              </a:rPr>
              <a:t> </a:t>
            </a:r>
            <a:r>
              <a:rPr lang="en-US" dirty="0" smtClean="0">
                <a:solidFill>
                  <a:srgbClr val="FF0000"/>
                </a:solidFill>
                <a:effectLst>
                  <a:outerShdw blurRad="38100" dist="38100" dir="2700000" algn="tl">
                    <a:srgbClr val="000000"/>
                  </a:outerShdw>
                </a:effectLst>
              </a:rPr>
              <a:t>[Delete]</a:t>
            </a:r>
            <a:r>
              <a:rPr lang="en-US" dirty="0" smtClean="0">
                <a:solidFill>
                  <a:srgbClr val="FF0000"/>
                </a:solidFill>
              </a:rPr>
              <a:t> </a:t>
            </a:r>
            <a:r>
              <a:rPr lang="en-US" dirty="0" smtClean="0"/>
              <a:t>to delete the text after the insertion point</a:t>
            </a:r>
            <a:endParaRPr lang="en-US" dirty="0" smtClean="0">
              <a:solidFill>
                <a:srgbClr val="3399FF"/>
              </a:solidFill>
              <a:effectLst>
                <a:outerShdw blurRad="38100" dist="38100" dir="2700000" algn="tl">
                  <a:srgbClr val="000000"/>
                </a:outerShdw>
              </a:effectLst>
            </a:endParaRPr>
          </a:p>
        </p:txBody>
      </p:sp>
      <p:sp>
        <p:nvSpPr>
          <p:cNvPr id="28677" name="Rectangle 7"/>
          <p:cNvSpPr>
            <a:spLocks noChangeArrowheads="1"/>
          </p:cNvSpPr>
          <p:nvPr/>
        </p:nvSpPr>
        <p:spPr bwMode="auto">
          <a:xfrm>
            <a:off x="1143000" y="6324600"/>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BA1023-FCF9-49AE-B965-958D9614C0C2}" type="slidenum">
              <a:rPr lang="en-US" smtClean="0">
                <a:solidFill>
                  <a:srgbClr val="000099"/>
                </a:solidFill>
                <a:latin typeface="Times New Roman" pitchFamily="18" charset="0"/>
              </a:rPr>
              <a:pPr eaLnBrk="1" hangingPunct="1"/>
              <a:t>21</a:t>
            </a:fld>
            <a:endParaRPr lang="en-US" dirty="0" smtClean="0">
              <a:solidFill>
                <a:srgbClr val="000099"/>
              </a:solidFill>
              <a:latin typeface="Times New Roman" pitchFamily="18" charset="0"/>
            </a:endParaRPr>
          </a:p>
        </p:txBody>
      </p:sp>
      <p:sp>
        <p:nvSpPr>
          <p:cNvPr id="80898" name="Rectangle 2"/>
          <p:cNvSpPr>
            <a:spLocks noGrp="1" noChangeArrowheads="1"/>
          </p:cNvSpPr>
          <p:nvPr>
            <p:ph type="title"/>
          </p:nvPr>
        </p:nvSpPr>
        <p:spPr>
          <a:xfrm>
            <a:off x="1103313" y="460375"/>
            <a:ext cx="6934200" cy="755650"/>
          </a:xfrm>
        </p:spPr>
        <p:txBody>
          <a:bodyPr/>
          <a:lstStyle/>
          <a:p>
            <a:pPr eaLnBrk="1" hangingPunct="1">
              <a:defRPr/>
            </a:pPr>
            <a:r>
              <a:rPr lang="en-US" sz="3400" dirty="0" smtClean="0"/>
              <a:t>Starting a Document</a:t>
            </a:r>
            <a:r>
              <a:rPr lang="en-US" sz="3200" dirty="0"/>
              <a:t> (continued)</a:t>
            </a:r>
            <a:endParaRPr lang="en-US" sz="3400" dirty="0" smtClean="0"/>
          </a:p>
        </p:txBody>
      </p:sp>
      <p:sp>
        <p:nvSpPr>
          <p:cNvPr id="80899" name="Rectangle 3"/>
          <p:cNvSpPr>
            <a:spLocks noGrp="1" noChangeArrowheads="1"/>
          </p:cNvSpPr>
          <p:nvPr>
            <p:ph type="body" idx="1"/>
          </p:nvPr>
        </p:nvSpPr>
        <p:spPr>
          <a:xfrm>
            <a:off x="1204913" y="1368425"/>
            <a:ext cx="7399337" cy="3355975"/>
          </a:xfrm>
        </p:spPr>
        <p:txBody>
          <a:bodyPr/>
          <a:lstStyle/>
          <a:p>
            <a:pPr eaLnBrk="1" hangingPunct="1">
              <a:defRPr/>
            </a:pPr>
            <a:r>
              <a:rPr lang="en-US" sz="2800" dirty="0" smtClean="0"/>
              <a:t>Automatic features that might appear as you type:</a:t>
            </a:r>
          </a:p>
          <a:p>
            <a:pPr lvl="1" eaLnBrk="1" hangingPunct="1">
              <a:defRPr/>
            </a:pPr>
            <a:r>
              <a:rPr lang="en-US" sz="2400" dirty="0" smtClean="0"/>
              <a:t>AutoComplete</a:t>
            </a:r>
          </a:p>
          <a:p>
            <a:pPr lvl="1" eaLnBrk="1" hangingPunct="1">
              <a:defRPr/>
            </a:pPr>
            <a:r>
              <a:rPr lang="en-US" sz="2400" dirty="0" smtClean="0"/>
              <a:t>AutoCorrect</a:t>
            </a:r>
          </a:p>
          <a:p>
            <a:pPr lvl="1" eaLnBrk="1" hangingPunct="1">
              <a:defRPr/>
            </a:pPr>
            <a:r>
              <a:rPr lang="en-US" sz="2400" dirty="0" smtClean="0"/>
              <a:t>Spelling and Grammar</a:t>
            </a:r>
          </a:p>
          <a:p>
            <a:pPr eaLnBrk="1" hangingPunct="1">
              <a:defRPr/>
            </a:pPr>
            <a:endParaRPr lang="en-US" dirty="0" smtClean="0"/>
          </a:p>
          <a:p>
            <a:pPr eaLnBrk="1" hangingPunct="1">
              <a:defRPr/>
            </a:pPr>
            <a:endParaRPr lang="en-US" sz="2800" dirty="0" smtClean="0">
              <a:solidFill>
                <a:srgbClr val="3399FF"/>
              </a:solidFill>
              <a:effectLst>
                <a:outerShdw blurRad="38100" dist="38100" dir="2700000" algn="tl">
                  <a:srgbClr val="000000"/>
                </a:outerShdw>
              </a:effectLst>
            </a:endParaRPr>
          </a:p>
        </p:txBody>
      </p:sp>
      <p:sp>
        <p:nvSpPr>
          <p:cNvPr id="29701" name="Rectangle 7"/>
          <p:cNvSpPr>
            <a:spLocks noChangeArrowheads="1"/>
          </p:cNvSpPr>
          <p:nvPr/>
        </p:nvSpPr>
        <p:spPr bwMode="auto">
          <a:xfrm>
            <a:off x="11430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BA1023-FCF9-49AE-B965-958D9614C0C2}" type="slidenum">
              <a:rPr lang="en-US" smtClean="0">
                <a:solidFill>
                  <a:srgbClr val="000099"/>
                </a:solidFill>
                <a:latin typeface="Times New Roman" pitchFamily="18" charset="0"/>
              </a:rPr>
              <a:pPr eaLnBrk="1" hangingPunct="1"/>
              <a:t>22</a:t>
            </a:fld>
            <a:endParaRPr lang="en-US" dirty="0" smtClean="0">
              <a:solidFill>
                <a:srgbClr val="000099"/>
              </a:solidFill>
              <a:latin typeface="Times New Roman" pitchFamily="18" charset="0"/>
            </a:endParaRPr>
          </a:p>
        </p:txBody>
      </p:sp>
      <p:sp>
        <p:nvSpPr>
          <p:cNvPr id="80898" name="Rectangle 2"/>
          <p:cNvSpPr>
            <a:spLocks noGrp="1" noChangeArrowheads="1"/>
          </p:cNvSpPr>
          <p:nvPr>
            <p:ph type="title"/>
          </p:nvPr>
        </p:nvSpPr>
        <p:spPr>
          <a:xfrm>
            <a:off x="1103313" y="460375"/>
            <a:ext cx="6934200" cy="755650"/>
          </a:xfrm>
        </p:spPr>
        <p:txBody>
          <a:bodyPr/>
          <a:lstStyle/>
          <a:p>
            <a:pPr eaLnBrk="1" hangingPunct="1">
              <a:defRPr/>
            </a:pPr>
            <a:r>
              <a:rPr lang="en-US" sz="3400" dirty="0" smtClean="0"/>
              <a:t>Complete Word Unit Page 6</a:t>
            </a:r>
          </a:p>
        </p:txBody>
      </p:sp>
      <p:sp>
        <p:nvSpPr>
          <p:cNvPr id="80899" name="Rectangle 3"/>
          <p:cNvSpPr>
            <a:spLocks noGrp="1" noChangeArrowheads="1"/>
          </p:cNvSpPr>
          <p:nvPr>
            <p:ph type="body" idx="1"/>
          </p:nvPr>
        </p:nvSpPr>
        <p:spPr>
          <a:xfrm>
            <a:off x="1204913" y="1368425"/>
            <a:ext cx="7399337" cy="3355975"/>
          </a:xfrm>
        </p:spPr>
        <p:txBody>
          <a:bodyPr/>
          <a:lstStyle/>
          <a:p>
            <a:pPr eaLnBrk="1" hangingPunct="1">
              <a:defRPr/>
            </a:pPr>
            <a:r>
              <a:rPr lang="en-US" sz="2800" dirty="0" smtClean="0"/>
              <a:t>Automatic features that might appear as you type:</a:t>
            </a:r>
          </a:p>
          <a:p>
            <a:pPr lvl="1" eaLnBrk="1" hangingPunct="1">
              <a:defRPr/>
            </a:pPr>
            <a:r>
              <a:rPr lang="en-US" sz="2400" dirty="0" smtClean="0"/>
              <a:t>AutoComplete</a:t>
            </a:r>
          </a:p>
          <a:p>
            <a:pPr lvl="1" eaLnBrk="1" hangingPunct="1">
              <a:defRPr/>
            </a:pPr>
            <a:r>
              <a:rPr lang="en-US" sz="2400" dirty="0" smtClean="0"/>
              <a:t>AutoCorrect</a:t>
            </a:r>
          </a:p>
          <a:p>
            <a:pPr lvl="1" eaLnBrk="1" hangingPunct="1">
              <a:defRPr/>
            </a:pPr>
            <a:r>
              <a:rPr lang="en-US" sz="2400" dirty="0" smtClean="0"/>
              <a:t>Spelling and Grammar</a:t>
            </a:r>
          </a:p>
          <a:p>
            <a:pPr eaLnBrk="1" hangingPunct="1">
              <a:defRPr/>
            </a:pPr>
            <a:endParaRPr lang="en-US" dirty="0" smtClean="0"/>
          </a:p>
          <a:p>
            <a:pPr eaLnBrk="1" hangingPunct="1">
              <a:defRPr/>
            </a:pPr>
            <a:endParaRPr lang="en-US" sz="2800" dirty="0" smtClean="0">
              <a:solidFill>
                <a:srgbClr val="3399FF"/>
              </a:solidFill>
              <a:effectLst>
                <a:outerShdw blurRad="38100" dist="38100" dir="2700000" algn="tl">
                  <a:srgbClr val="000000"/>
                </a:outerShdw>
              </a:effectLst>
            </a:endParaRPr>
          </a:p>
        </p:txBody>
      </p:sp>
      <p:sp>
        <p:nvSpPr>
          <p:cNvPr id="29701" name="Rectangle 7"/>
          <p:cNvSpPr>
            <a:spLocks noChangeArrowheads="1"/>
          </p:cNvSpPr>
          <p:nvPr/>
        </p:nvSpPr>
        <p:spPr bwMode="auto">
          <a:xfrm>
            <a:off x="11430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extLst>
      <p:ext uri="{BB962C8B-B14F-4D97-AF65-F5344CB8AC3E}">
        <p14:creationId xmlns:p14="http://schemas.microsoft.com/office/powerpoint/2010/main" val="3642944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719674D-63AE-4FF1-9997-B0866D4EF7DF}" type="slidenum">
              <a:rPr lang="en-US" smtClean="0">
                <a:solidFill>
                  <a:srgbClr val="000099"/>
                </a:solidFill>
                <a:latin typeface="Times New Roman" pitchFamily="18" charset="0"/>
              </a:rPr>
              <a:pPr eaLnBrk="1" hangingPunct="1"/>
              <a:t>23</a:t>
            </a:fld>
            <a:endParaRPr lang="en-US" dirty="0" smtClean="0">
              <a:solidFill>
                <a:srgbClr val="000099"/>
              </a:solidFill>
              <a:latin typeface="Times New Roman" pitchFamily="18" charset="0"/>
            </a:endParaRPr>
          </a:p>
        </p:txBody>
      </p:sp>
      <p:sp>
        <p:nvSpPr>
          <p:cNvPr id="60418" name="Rectangle 2"/>
          <p:cNvSpPr>
            <a:spLocks noGrp="1" noChangeArrowheads="1"/>
          </p:cNvSpPr>
          <p:nvPr>
            <p:ph type="title"/>
          </p:nvPr>
        </p:nvSpPr>
        <p:spPr>
          <a:xfrm>
            <a:off x="990600" y="304800"/>
            <a:ext cx="6934200" cy="755650"/>
          </a:xfrm>
        </p:spPr>
        <p:txBody>
          <a:bodyPr/>
          <a:lstStyle/>
          <a:p>
            <a:pPr eaLnBrk="1" hangingPunct="1">
              <a:defRPr/>
            </a:pPr>
            <a:r>
              <a:rPr lang="en-US" sz="3400" dirty="0" smtClean="0"/>
              <a:t>Saving a Document</a:t>
            </a:r>
          </a:p>
        </p:txBody>
      </p:sp>
      <p:sp>
        <p:nvSpPr>
          <p:cNvPr id="60419" name="Rectangle 3"/>
          <p:cNvSpPr>
            <a:spLocks noGrp="1" noChangeArrowheads="1"/>
          </p:cNvSpPr>
          <p:nvPr>
            <p:ph type="body" idx="1"/>
          </p:nvPr>
        </p:nvSpPr>
        <p:spPr>
          <a:xfrm>
            <a:off x="1219200" y="1295400"/>
            <a:ext cx="7399337" cy="4495800"/>
          </a:xfrm>
        </p:spPr>
        <p:txBody>
          <a:bodyPr/>
          <a:lstStyle/>
          <a:p>
            <a:pPr eaLnBrk="1" hangingPunct="1">
              <a:defRPr/>
            </a:pPr>
            <a:r>
              <a:rPr lang="en-US" sz="2800" dirty="0" smtClean="0"/>
              <a:t>To store a document permanently, you must save it as a </a:t>
            </a:r>
            <a:r>
              <a:rPr lang="en-US" sz="2800" dirty="0" smtClean="0">
                <a:solidFill>
                  <a:srgbClr val="FF0000"/>
                </a:solidFill>
                <a:effectLst>
                  <a:outerShdw blurRad="38100" dist="38100" dir="2700000" algn="tl">
                    <a:srgbClr val="000000"/>
                  </a:outerShdw>
                </a:effectLst>
              </a:rPr>
              <a:t>file</a:t>
            </a:r>
          </a:p>
          <a:p>
            <a:pPr eaLnBrk="1" hangingPunct="1">
              <a:defRPr/>
            </a:pPr>
            <a:r>
              <a:rPr lang="en-US" sz="2800" dirty="0" smtClean="0"/>
              <a:t>When you </a:t>
            </a:r>
            <a:r>
              <a:rPr lang="en-US" sz="2800" dirty="0" smtClean="0">
                <a:solidFill>
                  <a:srgbClr val="FF0000"/>
                </a:solidFill>
                <a:effectLst>
                  <a:outerShdw blurRad="38100" dist="38100" dir="2700000" algn="tl">
                    <a:srgbClr val="000000"/>
                  </a:outerShdw>
                </a:effectLst>
              </a:rPr>
              <a:t>save</a:t>
            </a:r>
            <a:r>
              <a:rPr lang="en-US" sz="2800" dirty="0" smtClean="0"/>
              <a:t> a file you give it a name, called a </a:t>
            </a:r>
            <a:r>
              <a:rPr lang="en-US" sz="2800" dirty="0" smtClean="0">
                <a:solidFill>
                  <a:srgbClr val="FF0000"/>
                </a:solidFill>
                <a:effectLst>
                  <a:outerShdw blurRad="38100" dist="38100" dir="2700000" algn="tl">
                    <a:srgbClr val="000000"/>
                  </a:outerShdw>
                </a:effectLst>
              </a:rPr>
              <a:t>filename</a:t>
            </a:r>
            <a:r>
              <a:rPr lang="en-US" sz="2800" dirty="0" smtClean="0"/>
              <a:t>, and indicate the location to store the file</a:t>
            </a:r>
          </a:p>
          <a:p>
            <a:pPr lvl="1" eaLnBrk="1" hangingPunct="1">
              <a:defRPr/>
            </a:pPr>
            <a:r>
              <a:rPr lang="en-US" sz="2400" dirty="0" smtClean="0"/>
              <a:t>A filename identifies the file </a:t>
            </a:r>
          </a:p>
          <a:p>
            <a:pPr lvl="1" eaLnBrk="1" hangingPunct="1">
              <a:defRPr/>
            </a:pPr>
            <a:r>
              <a:rPr lang="en-US" sz="2400" dirty="0" smtClean="0"/>
              <a:t>Files can be stored on an internal hard disk, on a CD or jump drive, or in another location</a:t>
            </a:r>
          </a:p>
          <a:p>
            <a:pPr eaLnBrk="1" hangingPunct="1">
              <a:defRPr/>
            </a:pPr>
            <a:r>
              <a:rPr lang="en-US" sz="2800" dirty="0" smtClean="0"/>
              <a:t>Saving a file allows you to close the file and open it later for editing or printing</a:t>
            </a:r>
          </a:p>
        </p:txBody>
      </p:sp>
      <p:sp>
        <p:nvSpPr>
          <p:cNvPr id="30725" name="Rectangle 7"/>
          <p:cNvSpPr>
            <a:spLocks noChangeArrowheads="1"/>
          </p:cNvSpPr>
          <p:nvPr/>
        </p:nvSpPr>
        <p:spPr bwMode="auto">
          <a:xfrm>
            <a:off x="12192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5558" y="3071674"/>
            <a:ext cx="4257675" cy="315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FBE1767-AC48-4059-A6BB-3C64BCE1EC38}" type="slidenum">
              <a:rPr lang="en-US" smtClean="0">
                <a:solidFill>
                  <a:srgbClr val="000099"/>
                </a:solidFill>
                <a:latin typeface="Times New Roman" pitchFamily="18" charset="0"/>
              </a:rPr>
              <a:pPr eaLnBrk="1" hangingPunct="1"/>
              <a:t>24</a:t>
            </a:fld>
            <a:endParaRPr lang="en-US" dirty="0" smtClean="0">
              <a:solidFill>
                <a:srgbClr val="000099"/>
              </a:solidFill>
              <a:latin typeface="Times New Roman" pitchFamily="18" charset="0"/>
            </a:endParaRPr>
          </a:p>
        </p:txBody>
      </p:sp>
      <p:sp>
        <p:nvSpPr>
          <p:cNvPr id="81922" name="Rectangle 2"/>
          <p:cNvSpPr>
            <a:spLocks noGrp="1" noChangeArrowheads="1"/>
          </p:cNvSpPr>
          <p:nvPr>
            <p:ph type="title"/>
          </p:nvPr>
        </p:nvSpPr>
        <p:spPr>
          <a:xfrm>
            <a:off x="1154113" y="398463"/>
            <a:ext cx="6934200" cy="755650"/>
          </a:xfrm>
        </p:spPr>
        <p:txBody>
          <a:bodyPr/>
          <a:lstStyle/>
          <a:p>
            <a:pPr eaLnBrk="1" hangingPunct="1">
              <a:defRPr/>
            </a:pPr>
            <a:r>
              <a:rPr lang="en-US" sz="3400" dirty="0" smtClean="0"/>
              <a:t>Saving a Document </a:t>
            </a:r>
            <a:r>
              <a:rPr lang="en-US" sz="3200" dirty="0"/>
              <a:t>(continued)</a:t>
            </a:r>
            <a:endParaRPr lang="en-US" sz="3400" dirty="0" smtClean="0"/>
          </a:p>
        </p:txBody>
      </p:sp>
      <p:sp>
        <p:nvSpPr>
          <p:cNvPr id="81923" name="Rectangle 3"/>
          <p:cNvSpPr>
            <a:spLocks noGrp="1" noChangeArrowheads="1"/>
          </p:cNvSpPr>
          <p:nvPr>
            <p:ph type="body" idx="1"/>
          </p:nvPr>
        </p:nvSpPr>
        <p:spPr>
          <a:xfrm>
            <a:off x="1330325" y="1257300"/>
            <a:ext cx="7399338" cy="1770063"/>
          </a:xfrm>
        </p:spPr>
        <p:txBody>
          <a:bodyPr/>
          <a:lstStyle/>
          <a:p>
            <a:pPr eaLnBrk="1" hangingPunct="1">
              <a:lnSpc>
                <a:spcPct val="80000"/>
              </a:lnSpc>
              <a:defRPr/>
            </a:pPr>
            <a:r>
              <a:rPr lang="en-US" sz="2400" dirty="0" smtClean="0"/>
              <a:t>Save a file for the first time using the </a:t>
            </a:r>
            <a:r>
              <a:rPr lang="en-US" sz="2400" dirty="0" smtClean="0">
                <a:solidFill>
                  <a:srgbClr val="3399FF"/>
                </a:solidFill>
                <a:effectLst>
                  <a:outerShdw blurRad="38100" dist="38100" dir="2700000" algn="tl">
                    <a:srgbClr val="000000"/>
                  </a:outerShdw>
                </a:effectLst>
              </a:rPr>
              <a:t>Save button</a:t>
            </a:r>
            <a:r>
              <a:rPr lang="en-US" sz="2400" dirty="0" smtClean="0"/>
              <a:t> on the Quick Access toolbar or the </a:t>
            </a:r>
            <a:r>
              <a:rPr lang="en-US" sz="2400" dirty="0" smtClean="0">
                <a:solidFill>
                  <a:srgbClr val="3399FF"/>
                </a:solidFill>
                <a:effectLst>
                  <a:outerShdw blurRad="38100" dist="38100" dir="2700000" algn="tl">
                    <a:srgbClr val="000000"/>
                  </a:outerShdw>
                </a:effectLst>
              </a:rPr>
              <a:t>Save command</a:t>
            </a:r>
            <a:r>
              <a:rPr lang="en-US" sz="2400" dirty="0" smtClean="0"/>
              <a:t> on the File tab</a:t>
            </a:r>
          </a:p>
          <a:p>
            <a:pPr eaLnBrk="1" hangingPunct="1">
              <a:lnSpc>
                <a:spcPct val="80000"/>
              </a:lnSpc>
              <a:defRPr/>
            </a:pPr>
            <a:r>
              <a:rPr lang="en-US" sz="2400" dirty="0" smtClean="0"/>
              <a:t>Assign a filename and a file location to a document using the </a:t>
            </a:r>
            <a:r>
              <a:rPr lang="en-US" sz="2400" dirty="0" smtClean="0">
                <a:solidFill>
                  <a:srgbClr val="3399FF"/>
                </a:solidFill>
                <a:effectLst>
                  <a:outerShdw blurRad="38100" dist="38100" dir="2700000" algn="tl">
                    <a:srgbClr val="000000"/>
                  </a:outerShdw>
                </a:effectLst>
              </a:rPr>
              <a:t>Save As</a:t>
            </a:r>
            <a:r>
              <a:rPr lang="en-US" sz="2400" dirty="0" smtClean="0"/>
              <a:t> </a:t>
            </a:r>
            <a:r>
              <a:rPr lang="en-US" sz="2400" dirty="0" smtClean="0">
                <a:solidFill>
                  <a:srgbClr val="3399FF"/>
                </a:solidFill>
                <a:effectLst>
                  <a:outerShdw blurRad="38100" dist="38100" dir="2700000" algn="tl">
                    <a:srgbClr val="000000"/>
                  </a:outerShdw>
                </a:effectLst>
              </a:rPr>
              <a:t>dialog box</a:t>
            </a:r>
          </a:p>
        </p:txBody>
      </p:sp>
      <p:sp>
        <p:nvSpPr>
          <p:cNvPr id="31749" name="Rectangle 11"/>
          <p:cNvSpPr>
            <a:spLocks noChangeArrowheads="1"/>
          </p:cNvSpPr>
          <p:nvPr/>
        </p:nvSpPr>
        <p:spPr bwMode="auto">
          <a:xfrm>
            <a:off x="1295400" y="6324600"/>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
        <p:nvSpPr>
          <p:cNvPr id="31751" name="AutoShape 5"/>
          <p:cNvSpPr>
            <a:spLocks/>
          </p:cNvSpPr>
          <p:nvPr/>
        </p:nvSpPr>
        <p:spPr bwMode="auto">
          <a:xfrm>
            <a:off x="762000" y="3352800"/>
            <a:ext cx="2509838" cy="411163"/>
          </a:xfrm>
          <a:prstGeom prst="borderCallout1">
            <a:avLst>
              <a:gd name="adj1" fmla="val 48981"/>
              <a:gd name="adj2" fmla="val 100148"/>
              <a:gd name="adj3" fmla="val 8768"/>
              <a:gd name="adj4" fmla="val 166546"/>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Location of the file</a:t>
            </a:r>
          </a:p>
        </p:txBody>
      </p:sp>
      <p:sp>
        <p:nvSpPr>
          <p:cNvPr id="31752" name="AutoShape 6"/>
          <p:cNvSpPr>
            <a:spLocks/>
          </p:cNvSpPr>
          <p:nvPr/>
        </p:nvSpPr>
        <p:spPr bwMode="auto">
          <a:xfrm>
            <a:off x="762000" y="4191000"/>
            <a:ext cx="2509838" cy="681038"/>
          </a:xfrm>
          <a:prstGeom prst="borderCallout1">
            <a:avLst>
              <a:gd name="adj1" fmla="val 3995"/>
              <a:gd name="adj2" fmla="val 100148"/>
              <a:gd name="adj3" fmla="val 141430"/>
              <a:gd name="adj4" fmla="val 178235"/>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Filenames should be brief and descriptive</a:t>
            </a:r>
          </a:p>
        </p:txBody>
      </p:sp>
      <p:sp>
        <p:nvSpPr>
          <p:cNvPr id="31753" name="AutoShape 7"/>
          <p:cNvSpPr>
            <a:spLocks/>
          </p:cNvSpPr>
          <p:nvPr/>
        </p:nvSpPr>
        <p:spPr bwMode="auto">
          <a:xfrm>
            <a:off x="838200" y="5334000"/>
            <a:ext cx="2509838" cy="890588"/>
          </a:xfrm>
          <a:prstGeom prst="borderCallout1">
            <a:avLst>
              <a:gd name="adj1" fmla="val 85639"/>
              <a:gd name="adj2" fmla="val 99325"/>
              <a:gd name="adj3" fmla="val 6335"/>
              <a:gd name="adj4" fmla="val 201055"/>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a:t>
            </a:r>
            <a:r>
              <a:rPr lang="en-US" dirty="0" err="1"/>
              <a:t>docx</a:t>
            </a:r>
            <a:r>
              <a:rPr lang="en-US" dirty="0"/>
              <a:t> file extension indicates the file is a Word document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8FDFC74-A4C1-4919-A51E-71701102B483}" type="slidenum">
              <a:rPr lang="en-US" smtClean="0">
                <a:solidFill>
                  <a:srgbClr val="000099"/>
                </a:solidFill>
                <a:latin typeface="Times New Roman" pitchFamily="18" charset="0"/>
              </a:rPr>
              <a:pPr eaLnBrk="1" hangingPunct="1"/>
              <a:t>25</a:t>
            </a:fld>
            <a:endParaRPr lang="en-US" smtClean="0">
              <a:solidFill>
                <a:srgbClr val="000099"/>
              </a:solidFill>
              <a:latin typeface="Times New Roman" pitchFamily="18" charset="0"/>
            </a:endParaRPr>
          </a:p>
        </p:txBody>
      </p:sp>
      <p:sp>
        <p:nvSpPr>
          <p:cNvPr id="82946" name="Rectangle 2"/>
          <p:cNvSpPr>
            <a:spLocks noGrp="1" noChangeArrowheads="1"/>
          </p:cNvSpPr>
          <p:nvPr>
            <p:ph type="title"/>
          </p:nvPr>
        </p:nvSpPr>
        <p:spPr/>
        <p:txBody>
          <a:bodyPr/>
          <a:lstStyle/>
          <a:p>
            <a:pPr eaLnBrk="1" hangingPunct="1">
              <a:defRPr/>
            </a:pPr>
            <a:r>
              <a:rPr lang="en-US" sz="3400" dirty="0" smtClean="0"/>
              <a:t>Saving a Document </a:t>
            </a:r>
            <a:r>
              <a:rPr lang="en-US" sz="3200" dirty="0"/>
              <a:t>(continued)</a:t>
            </a:r>
            <a:endParaRPr lang="en-US" sz="3400" dirty="0" smtClean="0"/>
          </a:p>
        </p:txBody>
      </p:sp>
      <p:sp>
        <p:nvSpPr>
          <p:cNvPr id="82947" name="Rectangle 3"/>
          <p:cNvSpPr>
            <a:spLocks noGrp="1" noChangeArrowheads="1"/>
          </p:cNvSpPr>
          <p:nvPr>
            <p:ph type="body" idx="1"/>
          </p:nvPr>
        </p:nvSpPr>
        <p:spPr>
          <a:xfrm>
            <a:off x="1417638" y="1682750"/>
            <a:ext cx="7399337" cy="4657725"/>
          </a:xfrm>
        </p:spPr>
        <p:txBody>
          <a:bodyPr/>
          <a:lstStyle/>
          <a:p>
            <a:pPr eaLnBrk="1" hangingPunct="1">
              <a:defRPr/>
            </a:pPr>
            <a:r>
              <a:rPr lang="en-US" dirty="0" smtClean="0"/>
              <a:t>After you save a file for the first time, save frequently as you work </a:t>
            </a:r>
          </a:p>
          <a:p>
            <a:pPr lvl="1" eaLnBrk="1" hangingPunct="1">
              <a:defRPr/>
            </a:pPr>
            <a:r>
              <a:rPr lang="en-US" dirty="0" smtClean="0"/>
              <a:t>Saving updates the stored copy of the file with your changes</a:t>
            </a:r>
          </a:p>
          <a:p>
            <a:pPr lvl="1" eaLnBrk="1" hangingPunct="1">
              <a:defRPr/>
            </a:pPr>
            <a:r>
              <a:rPr lang="en-US" dirty="0" smtClean="0"/>
              <a:t>Save changes using the </a:t>
            </a:r>
            <a:r>
              <a:rPr lang="en-US" dirty="0" smtClean="0">
                <a:solidFill>
                  <a:srgbClr val="FF0000"/>
                </a:solidFill>
                <a:effectLst>
                  <a:outerShdw blurRad="38100" dist="38100" dir="2700000" algn="tl">
                    <a:srgbClr val="000000"/>
                  </a:outerShdw>
                </a:effectLst>
              </a:rPr>
              <a:t>Save button</a:t>
            </a:r>
            <a:r>
              <a:rPr lang="en-US" dirty="0" smtClean="0"/>
              <a:t>,</a:t>
            </a:r>
            <a:r>
              <a:rPr lang="en-US" dirty="0" smtClean="0">
                <a:solidFill>
                  <a:srgbClr val="3399FF"/>
                </a:solidFill>
                <a:effectLst>
                  <a:outerShdw blurRad="38100" dist="38100" dir="2700000" algn="tl">
                    <a:srgbClr val="000000"/>
                  </a:outerShdw>
                </a:effectLst>
              </a:rPr>
              <a:t> </a:t>
            </a:r>
            <a:r>
              <a:rPr lang="en-US" dirty="0" smtClean="0"/>
              <a:t> the </a:t>
            </a:r>
            <a:r>
              <a:rPr lang="en-US" dirty="0" smtClean="0">
                <a:solidFill>
                  <a:srgbClr val="FF0000"/>
                </a:solidFill>
                <a:effectLst>
                  <a:outerShdw blurRad="38100" dist="38100" dir="2700000" algn="tl">
                    <a:srgbClr val="000000"/>
                  </a:outerShdw>
                </a:effectLst>
              </a:rPr>
              <a:t>Save command</a:t>
            </a:r>
            <a:r>
              <a:rPr lang="en-US" dirty="0" smtClean="0"/>
              <a:t>, or [Ctrl][S]</a:t>
            </a:r>
          </a:p>
        </p:txBody>
      </p:sp>
      <p:sp>
        <p:nvSpPr>
          <p:cNvPr id="32773" name="Rectangle 7"/>
          <p:cNvSpPr>
            <a:spLocks noChangeArrowheads="1"/>
          </p:cNvSpPr>
          <p:nvPr/>
        </p:nvSpPr>
        <p:spPr bwMode="auto">
          <a:xfrm>
            <a:off x="12192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DE5B2B1-F7CB-4B91-9AB8-96E26451569D}" type="slidenum">
              <a:rPr lang="en-US" smtClean="0">
                <a:solidFill>
                  <a:srgbClr val="000099"/>
                </a:solidFill>
                <a:latin typeface="Times New Roman" pitchFamily="18" charset="0"/>
              </a:rPr>
              <a:pPr eaLnBrk="1" hangingPunct="1"/>
              <a:t>26</a:t>
            </a:fld>
            <a:endParaRPr lang="en-US" smtClean="0">
              <a:solidFill>
                <a:srgbClr val="000099"/>
              </a:solidFill>
              <a:latin typeface="Times New Roman" pitchFamily="18" charset="0"/>
            </a:endParaRPr>
          </a:p>
        </p:txBody>
      </p:sp>
      <p:sp>
        <p:nvSpPr>
          <p:cNvPr id="53250" name="Rectangle 2"/>
          <p:cNvSpPr>
            <a:spLocks noGrp="1" noChangeArrowheads="1"/>
          </p:cNvSpPr>
          <p:nvPr>
            <p:ph type="title"/>
          </p:nvPr>
        </p:nvSpPr>
        <p:spPr>
          <a:xfrm>
            <a:off x="1295400" y="0"/>
            <a:ext cx="6934200" cy="755650"/>
          </a:xfrm>
        </p:spPr>
        <p:txBody>
          <a:bodyPr/>
          <a:lstStyle/>
          <a:p>
            <a:pPr eaLnBrk="1" hangingPunct="1">
              <a:defRPr/>
            </a:pPr>
            <a:r>
              <a:rPr lang="en-US" sz="3400" dirty="0" smtClean="0"/>
              <a:t>Show What You Know</a:t>
            </a:r>
          </a:p>
        </p:txBody>
      </p:sp>
      <p:sp>
        <p:nvSpPr>
          <p:cNvPr id="33797" name="Rectangle 7"/>
          <p:cNvSpPr>
            <a:spLocks noChangeArrowheads="1"/>
          </p:cNvSpPr>
          <p:nvPr/>
        </p:nvSpPr>
        <p:spPr bwMode="auto">
          <a:xfrm>
            <a:off x="1219200" y="6324600"/>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pic>
        <p:nvPicPr>
          <p:cNvPr id="7" name="Content Placeholder 6" descr="FigA-05.bmp"/>
          <p:cNvPicPr>
            <a:picLocks noGrp="1" noChangeAspect="1"/>
          </p:cNvPicPr>
          <p:nvPr>
            <p:ph idx="1"/>
          </p:nvPr>
        </p:nvPicPr>
        <p:blipFill>
          <a:blip r:embed="rId3" cstate="print"/>
          <a:stretch>
            <a:fillRect/>
          </a:stretch>
        </p:blipFill>
        <p:spPr>
          <a:xfrm>
            <a:off x="1044182" y="914400"/>
            <a:ext cx="7414017" cy="549026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DE5B2B1-F7CB-4B91-9AB8-96E26451569D}" type="slidenum">
              <a:rPr lang="en-US" smtClean="0">
                <a:solidFill>
                  <a:srgbClr val="000099"/>
                </a:solidFill>
                <a:latin typeface="Times New Roman" pitchFamily="18" charset="0"/>
              </a:rPr>
              <a:pPr eaLnBrk="1" hangingPunct="1"/>
              <a:t>27</a:t>
            </a:fld>
            <a:endParaRPr lang="en-US" smtClean="0">
              <a:solidFill>
                <a:srgbClr val="000099"/>
              </a:solidFill>
              <a:latin typeface="Times New Roman" pitchFamily="18" charset="0"/>
            </a:endParaRPr>
          </a:p>
        </p:txBody>
      </p:sp>
      <p:sp>
        <p:nvSpPr>
          <p:cNvPr id="53250" name="Rectangle 2"/>
          <p:cNvSpPr>
            <a:spLocks noGrp="1" noChangeArrowheads="1"/>
          </p:cNvSpPr>
          <p:nvPr>
            <p:ph type="title"/>
          </p:nvPr>
        </p:nvSpPr>
        <p:spPr/>
        <p:txBody>
          <a:bodyPr/>
          <a:lstStyle/>
          <a:p>
            <a:pPr eaLnBrk="1" hangingPunct="1">
              <a:defRPr/>
            </a:pPr>
            <a:r>
              <a:rPr lang="en-US" sz="3400" dirty="0" smtClean="0"/>
              <a:t>Selecting Text</a:t>
            </a:r>
          </a:p>
        </p:txBody>
      </p:sp>
      <p:sp>
        <p:nvSpPr>
          <p:cNvPr id="53251" name="Rectangle 3"/>
          <p:cNvSpPr>
            <a:spLocks noGrp="1" noChangeArrowheads="1"/>
          </p:cNvSpPr>
          <p:nvPr>
            <p:ph type="body" idx="1"/>
          </p:nvPr>
        </p:nvSpPr>
        <p:spPr>
          <a:xfrm>
            <a:off x="1295400" y="1676400"/>
            <a:ext cx="7399338" cy="4657725"/>
          </a:xfrm>
        </p:spPr>
        <p:txBody>
          <a:bodyPr/>
          <a:lstStyle/>
          <a:p>
            <a:pPr eaLnBrk="1" hangingPunct="1">
              <a:defRPr/>
            </a:pPr>
            <a:r>
              <a:rPr lang="en-US" dirty="0" smtClean="0"/>
              <a:t>You must </a:t>
            </a:r>
            <a:r>
              <a:rPr lang="en-US" dirty="0" smtClean="0">
                <a:solidFill>
                  <a:srgbClr val="FF0000"/>
                </a:solidFill>
                <a:effectLst>
                  <a:outerShdw blurRad="38100" dist="38100" dir="2700000" algn="tl">
                    <a:srgbClr val="000000"/>
                  </a:outerShdw>
                </a:effectLst>
              </a:rPr>
              <a:t>select</a:t>
            </a:r>
            <a:r>
              <a:rPr lang="en-US" dirty="0" smtClean="0"/>
              <a:t> text before deleting, editing, or formatting it</a:t>
            </a:r>
          </a:p>
          <a:p>
            <a:pPr lvl="1" eaLnBrk="1" hangingPunct="1">
              <a:defRPr/>
            </a:pPr>
            <a:r>
              <a:rPr lang="en-US" dirty="0" smtClean="0"/>
              <a:t>Click and drag the I-beam pointer across text to select it</a:t>
            </a:r>
          </a:p>
          <a:p>
            <a:pPr lvl="1" eaLnBrk="1" hangingPunct="1">
              <a:defRPr/>
            </a:pPr>
            <a:r>
              <a:rPr lang="en-US" dirty="0" smtClean="0"/>
              <a:t>Selected text is highlighted</a:t>
            </a:r>
            <a:endParaRPr lang="en-US" dirty="0"/>
          </a:p>
        </p:txBody>
      </p:sp>
      <p:sp>
        <p:nvSpPr>
          <p:cNvPr id="33797" name="Rectangle 7"/>
          <p:cNvSpPr>
            <a:spLocks noChangeArrowheads="1"/>
          </p:cNvSpPr>
          <p:nvPr/>
        </p:nvSpPr>
        <p:spPr bwMode="auto">
          <a:xfrm>
            <a:off x="1219200" y="6324600"/>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041029"/>
            <a:ext cx="7467600" cy="3369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909E8EB-375A-433F-BE7E-9E2D72F02E3A}" type="slidenum">
              <a:rPr lang="en-US" smtClean="0">
                <a:solidFill>
                  <a:srgbClr val="000099"/>
                </a:solidFill>
                <a:latin typeface="Times New Roman" pitchFamily="18" charset="0"/>
              </a:rPr>
              <a:pPr eaLnBrk="1" hangingPunct="1"/>
              <a:t>28</a:t>
            </a:fld>
            <a:endParaRPr lang="en-US" smtClean="0">
              <a:solidFill>
                <a:srgbClr val="000099"/>
              </a:solidFill>
              <a:latin typeface="Times New Roman" pitchFamily="18" charset="0"/>
            </a:endParaRPr>
          </a:p>
        </p:txBody>
      </p:sp>
      <p:sp>
        <p:nvSpPr>
          <p:cNvPr id="54274" name="Rectangle 2"/>
          <p:cNvSpPr>
            <a:spLocks noGrp="1" noChangeArrowheads="1"/>
          </p:cNvSpPr>
          <p:nvPr>
            <p:ph type="title"/>
          </p:nvPr>
        </p:nvSpPr>
        <p:spPr>
          <a:xfrm>
            <a:off x="1143000" y="539750"/>
            <a:ext cx="6934200" cy="755650"/>
          </a:xfrm>
        </p:spPr>
        <p:txBody>
          <a:bodyPr/>
          <a:lstStyle/>
          <a:p>
            <a:pPr eaLnBrk="1" hangingPunct="1">
              <a:defRPr/>
            </a:pPr>
            <a:r>
              <a:rPr lang="en-US" sz="3400" dirty="0" smtClean="0"/>
              <a:t>Selecting Text </a:t>
            </a:r>
            <a:r>
              <a:rPr lang="en-US" sz="3200" dirty="0"/>
              <a:t>(continued)</a:t>
            </a:r>
            <a:endParaRPr lang="en-US" sz="3400" dirty="0" smtClean="0"/>
          </a:p>
        </p:txBody>
      </p:sp>
      <p:sp>
        <p:nvSpPr>
          <p:cNvPr id="34821" name="AutoShape 7"/>
          <p:cNvSpPr>
            <a:spLocks/>
          </p:cNvSpPr>
          <p:nvPr/>
        </p:nvSpPr>
        <p:spPr bwMode="auto">
          <a:xfrm>
            <a:off x="1066800" y="3962400"/>
            <a:ext cx="1668463" cy="363538"/>
          </a:xfrm>
          <a:prstGeom prst="borderCallout1">
            <a:avLst>
              <a:gd name="adj1" fmla="val 47412"/>
              <a:gd name="adj2" fmla="val 101083"/>
              <a:gd name="adj3" fmla="val -81029"/>
              <a:gd name="adj4" fmla="val 160773"/>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Selected text</a:t>
            </a:r>
          </a:p>
        </p:txBody>
      </p:sp>
      <p:sp>
        <p:nvSpPr>
          <p:cNvPr id="34822" name="Rectangle 8"/>
          <p:cNvSpPr>
            <a:spLocks noChangeArrowheads="1"/>
          </p:cNvSpPr>
          <p:nvPr/>
        </p:nvSpPr>
        <p:spPr bwMode="auto">
          <a:xfrm>
            <a:off x="1143000" y="6324600"/>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54" t="7099" r="57023" b="25894"/>
          <a:stretch/>
        </p:blipFill>
        <p:spPr bwMode="auto">
          <a:xfrm>
            <a:off x="5596847" y="2895600"/>
            <a:ext cx="3318553" cy="2948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587DB01-8B3D-43F3-A23B-90C69B1735A4}" type="slidenum">
              <a:rPr lang="en-US" smtClean="0">
                <a:solidFill>
                  <a:srgbClr val="000099"/>
                </a:solidFill>
                <a:latin typeface="Times New Roman" pitchFamily="18" charset="0"/>
              </a:rPr>
              <a:pPr eaLnBrk="1" hangingPunct="1"/>
              <a:t>29</a:t>
            </a:fld>
            <a:endParaRPr lang="en-US" smtClean="0">
              <a:solidFill>
                <a:srgbClr val="000099"/>
              </a:solidFill>
              <a:latin typeface="Times New Roman" pitchFamily="18" charset="0"/>
            </a:endParaRPr>
          </a:p>
        </p:txBody>
      </p:sp>
      <p:sp>
        <p:nvSpPr>
          <p:cNvPr id="57346" name="Rectangle 2"/>
          <p:cNvSpPr>
            <a:spLocks noGrp="1" noChangeArrowheads="1"/>
          </p:cNvSpPr>
          <p:nvPr>
            <p:ph type="title"/>
          </p:nvPr>
        </p:nvSpPr>
        <p:spPr>
          <a:xfrm>
            <a:off x="1066800" y="304800"/>
            <a:ext cx="7072313" cy="755650"/>
          </a:xfrm>
        </p:spPr>
        <p:txBody>
          <a:bodyPr/>
          <a:lstStyle/>
          <a:p>
            <a:pPr eaLnBrk="1" hangingPunct="1">
              <a:defRPr/>
            </a:pPr>
            <a:r>
              <a:rPr lang="en-US" sz="3400" dirty="0" smtClean="0"/>
              <a:t>Selecting Text </a:t>
            </a:r>
            <a:r>
              <a:rPr lang="en-US" sz="3200" dirty="0"/>
              <a:t>(continued)</a:t>
            </a:r>
            <a:endParaRPr lang="en-US" sz="3400" dirty="0" smtClean="0"/>
          </a:p>
        </p:txBody>
      </p:sp>
      <p:sp>
        <p:nvSpPr>
          <p:cNvPr id="57347" name="Rectangle 3"/>
          <p:cNvSpPr>
            <a:spLocks noGrp="1" noChangeArrowheads="1"/>
          </p:cNvSpPr>
          <p:nvPr>
            <p:ph type="body" idx="1"/>
          </p:nvPr>
        </p:nvSpPr>
        <p:spPr>
          <a:xfrm>
            <a:off x="1417638" y="1682750"/>
            <a:ext cx="7399337" cy="1517650"/>
          </a:xfrm>
        </p:spPr>
        <p:txBody>
          <a:bodyPr/>
          <a:lstStyle/>
          <a:p>
            <a:pPr eaLnBrk="1" hangingPunct="1">
              <a:defRPr/>
            </a:pPr>
            <a:r>
              <a:rPr lang="en-US" sz="2800" dirty="0" smtClean="0">
                <a:solidFill>
                  <a:srgbClr val="FF0000"/>
                </a:solidFill>
                <a:effectLst>
                  <a:outerShdw blurRad="38100" dist="38100" dir="2700000" algn="tl">
                    <a:srgbClr val="000000"/>
                  </a:outerShdw>
                </a:effectLst>
              </a:rPr>
              <a:t>Formatting marks</a:t>
            </a:r>
            <a:r>
              <a:rPr lang="en-US" sz="2800" dirty="0" smtClean="0">
                <a:solidFill>
                  <a:srgbClr val="FF0000"/>
                </a:solidFill>
              </a:rPr>
              <a:t> </a:t>
            </a:r>
            <a:r>
              <a:rPr lang="en-US" sz="2800" dirty="0" smtClean="0"/>
              <a:t>are special characters that appear on screen to help you edit and format text</a:t>
            </a:r>
          </a:p>
        </p:txBody>
      </p:sp>
      <p:sp>
        <p:nvSpPr>
          <p:cNvPr id="35846" name="AutoShape 6"/>
          <p:cNvSpPr>
            <a:spLocks/>
          </p:cNvSpPr>
          <p:nvPr/>
        </p:nvSpPr>
        <p:spPr bwMode="auto">
          <a:xfrm>
            <a:off x="7099300" y="2830513"/>
            <a:ext cx="2044700" cy="1074737"/>
          </a:xfrm>
          <a:prstGeom prst="borderCallout1">
            <a:avLst>
              <a:gd name="adj1" fmla="val 99603"/>
              <a:gd name="adj2" fmla="val 82462"/>
              <a:gd name="adj3" fmla="val 160977"/>
              <a:gd name="adj4" fmla="val 67924"/>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sz="1600" dirty="0"/>
              <a:t>This formatting mark indicates a blank line or the </a:t>
            </a:r>
          </a:p>
          <a:p>
            <a:pPr algn="ctr"/>
            <a:r>
              <a:rPr lang="en-US" sz="1600" dirty="0"/>
              <a:t>end of a paragraph</a:t>
            </a:r>
          </a:p>
        </p:txBody>
      </p:sp>
      <p:sp>
        <p:nvSpPr>
          <p:cNvPr id="9" name="Rectangle 8"/>
          <p:cNvSpPr/>
          <p:nvPr/>
        </p:nvSpPr>
        <p:spPr>
          <a:xfrm>
            <a:off x="1354138" y="3048000"/>
            <a:ext cx="4437062" cy="2678113"/>
          </a:xfrm>
          <a:prstGeom prst="rect">
            <a:avLst/>
          </a:prstGeom>
        </p:spPr>
        <p:txBody>
          <a:bodyPr>
            <a:spAutoFit/>
          </a:bodyPr>
          <a:lstStyle/>
          <a:p>
            <a:pPr marL="682625" lvl="1" indent="-225425">
              <a:buFont typeface="Arial" pitchFamily="34" charset="0"/>
              <a:buChar char="•"/>
              <a:tabLst>
                <a:tab pos="682625" algn="l"/>
              </a:tabLst>
              <a:defRPr/>
            </a:pPr>
            <a:r>
              <a:rPr lang="en-US" sz="2800" dirty="0">
                <a:solidFill>
                  <a:srgbClr val="000099"/>
                </a:solidFill>
                <a:effectLst>
                  <a:outerShdw blurRad="38100" dist="38100" dir="2700000" algn="tl">
                    <a:srgbClr val="C0C0C0"/>
                  </a:outerShdw>
                </a:effectLst>
                <a:latin typeface="+mn-lt"/>
                <a:cs typeface="+mn-cs"/>
              </a:rPr>
              <a:t>Formatting marks do not print</a:t>
            </a:r>
          </a:p>
          <a:p>
            <a:pPr marL="682625" lvl="1" indent="-225425">
              <a:buFont typeface="Arial" pitchFamily="34" charset="0"/>
              <a:buChar char="•"/>
              <a:tabLst>
                <a:tab pos="682625" algn="l"/>
              </a:tabLst>
              <a:defRPr/>
            </a:pPr>
            <a:r>
              <a:rPr lang="en-US" sz="2800" dirty="0">
                <a:solidFill>
                  <a:srgbClr val="000099"/>
                </a:solidFill>
                <a:effectLst>
                  <a:outerShdw blurRad="38100" dist="38100" dir="2700000" algn="tl">
                    <a:srgbClr val="C0C0C0"/>
                  </a:outerShdw>
                </a:effectLst>
              </a:rPr>
              <a:t>Use the Show/Hide ¶ button </a:t>
            </a:r>
            <a:r>
              <a:rPr lang="en-US" sz="2800" dirty="0" smtClean="0">
                <a:solidFill>
                  <a:srgbClr val="000099"/>
                </a:solidFill>
                <a:effectLst>
                  <a:outerShdw blurRad="38100" dist="38100" dir="2700000" algn="tl">
                    <a:srgbClr val="C0C0C0"/>
                  </a:outerShdw>
                </a:effectLst>
              </a:rPr>
              <a:t>to </a:t>
            </a:r>
            <a:r>
              <a:rPr lang="en-US" sz="2800" dirty="0" smtClean="0">
                <a:solidFill>
                  <a:srgbClr val="000099"/>
                </a:solidFill>
                <a:effectLst>
                  <a:outerShdw blurRad="38100" dist="38100" dir="2700000" algn="tl">
                    <a:srgbClr val="C0C0C0"/>
                  </a:outerShdw>
                </a:effectLst>
                <a:latin typeface="+mn-lt"/>
                <a:cs typeface="+mn-cs"/>
              </a:rPr>
              <a:t>turn </a:t>
            </a:r>
            <a:r>
              <a:rPr lang="en-US" sz="2800" dirty="0">
                <a:solidFill>
                  <a:srgbClr val="000099"/>
                </a:solidFill>
                <a:effectLst>
                  <a:outerShdw blurRad="38100" dist="38100" dir="2700000" algn="tl">
                    <a:srgbClr val="C0C0C0"/>
                  </a:outerShdw>
                </a:effectLst>
                <a:latin typeface="+mn-lt"/>
                <a:cs typeface="+mn-cs"/>
              </a:rPr>
              <a:t>the display of formatting marks off and on</a:t>
            </a:r>
          </a:p>
        </p:txBody>
      </p:sp>
      <p:sp>
        <p:nvSpPr>
          <p:cNvPr id="35848" name="Rectangle 10"/>
          <p:cNvSpPr>
            <a:spLocks noChangeArrowheads="1"/>
          </p:cNvSpPr>
          <p:nvPr/>
        </p:nvSpPr>
        <p:spPr bwMode="auto">
          <a:xfrm>
            <a:off x="11430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0A2CCB0-2C2E-40DB-952C-4E7E7C937A62}" type="slidenum">
              <a:rPr lang="en-US" smtClean="0">
                <a:solidFill>
                  <a:srgbClr val="000099"/>
                </a:solidFill>
                <a:latin typeface="Times New Roman" pitchFamily="18" charset="0"/>
              </a:rPr>
              <a:pPr eaLnBrk="1" hangingPunct="1"/>
              <a:t>3</a:t>
            </a:fld>
            <a:endParaRPr lang="en-US" dirty="0" smtClean="0">
              <a:solidFill>
                <a:srgbClr val="000099"/>
              </a:solidFill>
              <a:latin typeface="Times New Roman" pitchFamily="18" charset="0"/>
            </a:endParaRPr>
          </a:p>
        </p:txBody>
      </p:sp>
      <p:sp>
        <p:nvSpPr>
          <p:cNvPr id="50179" name="Rectangle 3"/>
          <p:cNvSpPr>
            <a:spLocks noGrp="1" noChangeArrowheads="1"/>
          </p:cNvSpPr>
          <p:nvPr>
            <p:ph type="body" idx="1"/>
          </p:nvPr>
        </p:nvSpPr>
        <p:spPr/>
        <p:txBody>
          <a:bodyPr/>
          <a:lstStyle/>
          <a:p>
            <a:pPr eaLnBrk="1" hangingPunct="1">
              <a:defRPr/>
            </a:pPr>
            <a:r>
              <a:rPr lang="en-US" dirty="0" smtClean="0"/>
              <a:t>Select text</a:t>
            </a:r>
          </a:p>
          <a:p>
            <a:pPr eaLnBrk="1" hangingPunct="1">
              <a:defRPr/>
            </a:pPr>
            <a:r>
              <a:rPr lang="en-US" dirty="0" smtClean="0"/>
              <a:t>Format text using the Mini toolbar</a:t>
            </a:r>
          </a:p>
          <a:p>
            <a:pPr eaLnBrk="1" hangingPunct="1">
              <a:defRPr/>
            </a:pPr>
            <a:r>
              <a:rPr lang="en-US" dirty="0" smtClean="0"/>
              <a:t>Create a document using a template</a:t>
            </a:r>
          </a:p>
          <a:p>
            <a:pPr eaLnBrk="1" hangingPunct="1">
              <a:defRPr/>
            </a:pPr>
            <a:r>
              <a:rPr lang="en-US" dirty="0" smtClean="0"/>
              <a:t>View and navigate a document</a:t>
            </a:r>
          </a:p>
          <a:p>
            <a:pPr eaLnBrk="1" hangingPunct="1">
              <a:defRPr/>
            </a:pPr>
            <a:endParaRPr lang="en-US" dirty="0" smtClean="0"/>
          </a:p>
        </p:txBody>
      </p:sp>
      <p:sp>
        <p:nvSpPr>
          <p:cNvPr id="50183" name="Rectangle 7"/>
          <p:cNvSpPr>
            <a:spLocks noGrp="1" noChangeArrowheads="1"/>
          </p:cNvSpPr>
          <p:nvPr>
            <p:ph type="title"/>
          </p:nvPr>
        </p:nvSpPr>
        <p:spPr/>
        <p:txBody>
          <a:bodyPr/>
          <a:lstStyle/>
          <a:p>
            <a:pPr eaLnBrk="1" hangingPunct="1">
              <a:defRPr/>
            </a:pPr>
            <a:r>
              <a:rPr lang="en-US" dirty="0"/>
              <a:t>Objectives (continued)</a:t>
            </a:r>
            <a:endParaRPr lang="en-US" dirty="0" smtClean="0"/>
          </a:p>
        </p:txBody>
      </p:sp>
      <p:sp>
        <p:nvSpPr>
          <p:cNvPr id="15365" name="Rectangle 8"/>
          <p:cNvSpPr>
            <a:spLocks noChangeArrowheads="1"/>
          </p:cNvSpPr>
          <p:nvPr/>
        </p:nvSpPr>
        <p:spPr bwMode="auto">
          <a:xfrm>
            <a:off x="11430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324D02A-9B91-40CD-855B-4D7119A6997F}" type="slidenum">
              <a:rPr lang="en-US" smtClean="0">
                <a:solidFill>
                  <a:srgbClr val="000099"/>
                </a:solidFill>
                <a:latin typeface="Times New Roman" pitchFamily="18" charset="0"/>
              </a:rPr>
              <a:pPr eaLnBrk="1" hangingPunct="1"/>
              <a:t>30</a:t>
            </a:fld>
            <a:endParaRPr lang="en-US" smtClean="0">
              <a:solidFill>
                <a:srgbClr val="000099"/>
              </a:solidFill>
              <a:latin typeface="Times New Roman" pitchFamily="18" charset="0"/>
            </a:endParaRPr>
          </a:p>
        </p:txBody>
      </p:sp>
      <p:sp>
        <p:nvSpPr>
          <p:cNvPr id="77826" name="Rectangle 2"/>
          <p:cNvSpPr>
            <a:spLocks noGrp="1" noChangeArrowheads="1"/>
          </p:cNvSpPr>
          <p:nvPr>
            <p:ph type="title"/>
          </p:nvPr>
        </p:nvSpPr>
        <p:spPr>
          <a:xfrm>
            <a:off x="1239838" y="355600"/>
            <a:ext cx="6934200" cy="755650"/>
          </a:xfrm>
        </p:spPr>
        <p:txBody>
          <a:bodyPr/>
          <a:lstStyle/>
          <a:p>
            <a:pPr eaLnBrk="1" hangingPunct="1">
              <a:defRPr/>
            </a:pPr>
            <a:r>
              <a:rPr lang="en-US" sz="3400" dirty="0" smtClean="0"/>
              <a:t>Selecting Text </a:t>
            </a:r>
            <a:r>
              <a:rPr lang="en-US" sz="3200" dirty="0"/>
              <a:t>(continued)</a:t>
            </a:r>
            <a:endParaRPr lang="en-US" sz="3400" dirty="0" smtClean="0"/>
          </a:p>
        </p:txBody>
      </p:sp>
      <p:sp>
        <p:nvSpPr>
          <p:cNvPr id="36868" name="Text Box 4"/>
          <p:cNvSpPr txBox="1">
            <a:spLocks noChangeArrowheads="1"/>
          </p:cNvSpPr>
          <p:nvPr/>
        </p:nvSpPr>
        <p:spPr bwMode="auto">
          <a:xfrm>
            <a:off x="1371600" y="2743200"/>
            <a:ext cx="39004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a:solidFill>
                  <a:srgbClr val="000099"/>
                </a:solidFill>
                <a:effectLst>
                  <a:outerShdw blurRad="38100" dist="38100" dir="2700000" algn="tl">
                    <a:srgbClr val="C0C0C0"/>
                  </a:outerShdw>
                </a:effectLst>
                <a:latin typeface="+mn-lt"/>
                <a:cs typeface="+mn-cs"/>
              </a:rPr>
              <a:t>Methods for selecting text</a:t>
            </a:r>
          </a:p>
        </p:txBody>
      </p:sp>
      <p:sp>
        <p:nvSpPr>
          <p:cNvPr id="77830" name="Rectangle 6"/>
          <p:cNvSpPr>
            <a:spLocks noGrp="1" noChangeArrowheads="1"/>
          </p:cNvSpPr>
          <p:nvPr>
            <p:ph type="body" idx="1"/>
          </p:nvPr>
        </p:nvSpPr>
        <p:spPr>
          <a:xfrm>
            <a:off x="1303338" y="1276350"/>
            <a:ext cx="7399337" cy="1504950"/>
          </a:xfrm>
        </p:spPr>
        <p:txBody>
          <a:bodyPr/>
          <a:lstStyle/>
          <a:p>
            <a:pPr eaLnBrk="1" hangingPunct="1">
              <a:defRPr/>
            </a:pPr>
            <a:r>
              <a:rPr lang="en-US" sz="2800" dirty="0" smtClean="0"/>
              <a:t>To select text quickly, learn to use the mouse to select words, lines, paragraphs, and other large blocks of text</a:t>
            </a:r>
          </a:p>
          <a:p>
            <a:pPr lvl="1" eaLnBrk="1" hangingPunct="1">
              <a:defRPr/>
            </a:pPr>
            <a:endParaRPr lang="en-US" sz="2400" dirty="0" smtClean="0"/>
          </a:p>
        </p:txBody>
      </p:sp>
      <p:sp>
        <p:nvSpPr>
          <p:cNvPr id="36901" name="Rectangle 39"/>
          <p:cNvSpPr>
            <a:spLocks noChangeArrowheads="1"/>
          </p:cNvSpPr>
          <p:nvPr/>
        </p:nvSpPr>
        <p:spPr bwMode="auto">
          <a:xfrm>
            <a:off x="12192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71" t="48154" r="13467" b="6920"/>
          <a:stretch/>
        </p:blipFill>
        <p:spPr bwMode="auto">
          <a:xfrm>
            <a:off x="1296816" y="3200400"/>
            <a:ext cx="7542384" cy="3027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DE60255-33D2-4A90-8EB3-677435853676}" type="slidenum">
              <a:rPr lang="en-US" smtClean="0">
                <a:solidFill>
                  <a:srgbClr val="000099"/>
                </a:solidFill>
                <a:latin typeface="Times New Roman" pitchFamily="18" charset="0"/>
              </a:rPr>
              <a:pPr eaLnBrk="1" hangingPunct="1"/>
              <a:t>31</a:t>
            </a:fld>
            <a:endParaRPr lang="en-US" smtClean="0">
              <a:solidFill>
                <a:srgbClr val="000099"/>
              </a:solidFill>
              <a:latin typeface="Times New Roman" pitchFamily="18" charset="0"/>
            </a:endParaRPr>
          </a:p>
        </p:txBody>
      </p:sp>
      <p:sp>
        <p:nvSpPr>
          <p:cNvPr id="77826" name="Rectangle 2"/>
          <p:cNvSpPr>
            <a:spLocks noGrp="1" noChangeArrowheads="1"/>
          </p:cNvSpPr>
          <p:nvPr>
            <p:ph type="title"/>
          </p:nvPr>
        </p:nvSpPr>
        <p:spPr>
          <a:xfrm>
            <a:off x="1239838" y="355600"/>
            <a:ext cx="6934200" cy="755650"/>
          </a:xfrm>
        </p:spPr>
        <p:txBody>
          <a:bodyPr/>
          <a:lstStyle/>
          <a:p>
            <a:pPr eaLnBrk="1" hangingPunct="1">
              <a:defRPr/>
            </a:pPr>
            <a:r>
              <a:rPr lang="en-US" sz="3400" dirty="0" smtClean="0"/>
              <a:t>Formatting Text Using the Mini Toolbar </a:t>
            </a:r>
          </a:p>
        </p:txBody>
      </p:sp>
      <p:sp>
        <p:nvSpPr>
          <p:cNvPr id="77830" name="Rectangle 6"/>
          <p:cNvSpPr>
            <a:spLocks noGrp="1" noChangeArrowheads="1"/>
          </p:cNvSpPr>
          <p:nvPr>
            <p:ph type="body" idx="1"/>
          </p:nvPr>
        </p:nvSpPr>
        <p:spPr>
          <a:xfrm>
            <a:off x="1303338" y="1276350"/>
            <a:ext cx="7399337" cy="2762250"/>
          </a:xfrm>
        </p:spPr>
        <p:txBody>
          <a:bodyPr/>
          <a:lstStyle/>
          <a:p>
            <a:pPr eaLnBrk="1" hangingPunct="1">
              <a:defRPr/>
            </a:pPr>
            <a:r>
              <a:rPr lang="en-US" sz="2800" dirty="0" smtClean="0"/>
              <a:t>Includes the most commonly used text and paragraph formatting commands</a:t>
            </a:r>
          </a:p>
          <a:p>
            <a:pPr eaLnBrk="1" hangingPunct="1">
              <a:defRPr/>
            </a:pPr>
            <a:r>
              <a:rPr lang="en-US" sz="2800" dirty="0" smtClean="0"/>
              <a:t>Appears faintly above selected text</a:t>
            </a:r>
          </a:p>
          <a:p>
            <a:pPr eaLnBrk="1" hangingPunct="1">
              <a:defRPr/>
            </a:pPr>
            <a:r>
              <a:rPr lang="en-US" sz="2800" dirty="0" smtClean="0"/>
              <a:t>Becomes solid when you point to it</a:t>
            </a:r>
          </a:p>
          <a:p>
            <a:pPr eaLnBrk="1" hangingPunct="1">
              <a:defRPr/>
            </a:pPr>
            <a:r>
              <a:rPr lang="en-US" sz="2800" dirty="0" smtClean="0"/>
              <a:t>Right-click selected text if the Mini toolbar disappears</a:t>
            </a:r>
          </a:p>
          <a:p>
            <a:pPr eaLnBrk="1" hangingPunct="1">
              <a:defRPr/>
            </a:pPr>
            <a:endParaRPr lang="en-US" sz="2800" dirty="0" smtClean="0"/>
          </a:p>
          <a:p>
            <a:pPr lvl="1" eaLnBrk="1" hangingPunct="1">
              <a:defRPr/>
            </a:pPr>
            <a:endParaRPr lang="en-US" sz="2400" dirty="0" smtClean="0"/>
          </a:p>
        </p:txBody>
      </p:sp>
      <p:sp>
        <p:nvSpPr>
          <p:cNvPr id="37894" name="Rectangle 8"/>
          <p:cNvSpPr>
            <a:spLocks noChangeArrowheads="1"/>
          </p:cNvSpPr>
          <p:nvPr/>
        </p:nvSpPr>
        <p:spPr bwMode="auto">
          <a:xfrm>
            <a:off x="12192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7985" t="27016" r="57457" b="58629"/>
          <a:stretch/>
        </p:blipFill>
        <p:spPr>
          <a:xfrm>
            <a:off x="1981200" y="4267200"/>
            <a:ext cx="4724400" cy="207112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1" y="2718371"/>
            <a:ext cx="4825603" cy="361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043D180-2F50-475E-A5C2-F9E0A571FB07}" type="slidenum">
              <a:rPr lang="en-US" smtClean="0">
                <a:solidFill>
                  <a:srgbClr val="000099"/>
                </a:solidFill>
                <a:latin typeface="Times New Roman" pitchFamily="18" charset="0"/>
              </a:rPr>
              <a:pPr eaLnBrk="1" hangingPunct="1"/>
              <a:t>32</a:t>
            </a:fld>
            <a:endParaRPr lang="en-US" smtClean="0">
              <a:solidFill>
                <a:srgbClr val="000099"/>
              </a:solidFill>
              <a:latin typeface="Times New Roman" pitchFamily="18" charset="0"/>
            </a:endParaRPr>
          </a:p>
        </p:txBody>
      </p:sp>
      <p:sp>
        <p:nvSpPr>
          <p:cNvPr id="77826" name="Rectangle 2"/>
          <p:cNvSpPr>
            <a:spLocks noGrp="1" noChangeArrowheads="1"/>
          </p:cNvSpPr>
          <p:nvPr>
            <p:ph type="title"/>
          </p:nvPr>
        </p:nvSpPr>
        <p:spPr>
          <a:xfrm>
            <a:off x="1239838" y="355600"/>
            <a:ext cx="6934200" cy="755650"/>
          </a:xfrm>
        </p:spPr>
        <p:txBody>
          <a:bodyPr/>
          <a:lstStyle/>
          <a:p>
            <a:pPr eaLnBrk="1" hangingPunct="1">
              <a:defRPr/>
            </a:pPr>
            <a:r>
              <a:rPr lang="en-US" sz="3400" dirty="0" smtClean="0"/>
              <a:t>Formatting Text Using the Mini Toolbar </a:t>
            </a:r>
            <a:r>
              <a:rPr lang="en-US" sz="3200" dirty="0"/>
              <a:t>(continued)</a:t>
            </a:r>
            <a:endParaRPr lang="en-US" sz="3400" dirty="0" smtClean="0"/>
          </a:p>
        </p:txBody>
      </p:sp>
      <p:sp>
        <p:nvSpPr>
          <p:cNvPr id="77830" name="Rectangle 6"/>
          <p:cNvSpPr>
            <a:spLocks noGrp="1" noChangeArrowheads="1"/>
          </p:cNvSpPr>
          <p:nvPr>
            <p:ph type="body" idx="1"/>
          </p:nvPr>
        </p:nvSpPr>
        <p:spPr>
          <a:xfrm>
            <a:off x="1303338" y="1276350"/>
            <a:ext cx="7399337" cy="1390650"/>
          </a:xfrm>
        </p:spPr>
        <p:txBody>
          <a:bodyPr/>
          <a:lstStyle/>
          <a:p>
            <a:pPr eaLnBrk="1" hangingPunct="1">
              <a:defRPr/>
            </a:pPr>
            <a:r>
              <a:rPr lang="en-US" sz="2800" dirty="0" smtClean="0"/>
              <a:t>Printing a document – before printing a document, examine it for errors in Backstage view</a:t>
            </a:r>
          </a:p>
          <a:p>
            <a:pPr eaLnBrk="1" hangingPunct="1">
              <a:defRPr/>
            </a:pPr>
            <a:endParaRPr lang="en-US" sz="2800" dirty="0" smtClean="0"/>
          </a:p>
          <a:p>
            <a:pPr eaLnBrk="1" hangingPunct="1">
              <a:defRPr/>
            </a:pPr>
            <a:endParaRPr lang="en-US" sz="2800" b="1" dirty="0" smtClean="0"/>
          </a:p>
          <a:p>
            <a:pPr lvl="1" eaLnBrk="1" hangingPunct="1">
              <a:defRPr/>
            </a:pPr>
            <a:endParaRPr lang="en-US" sz="2400" dirty="0" smtClean="0"/>
          </a:p>
        </p:txBody>
      </p:sp>
      <p:sp>
        <p:nvSpPr>
          <p:cNvPr id="9" name="Rectangle 3"/>
          <p:cNvSpPr txBox="1">
            <a:spLocks noChangeArrowheads="1"/>
          </p:cNvSpPr>
          <p:nvPr/>
        </p:nvSpPr>
        <p:spPr bwMode="auto">
          <a:xfrm>
            <a:off x="1295400" y="2590800"/>
            <a:ext cx="7399338" cy="1089025"/>
          </a:xfrm>
          <a:prstGeom prst="rect">
            <a:avLst/>
          </a:prstGeom>
          <a:noFill/>
          <a:ln w="9525">
            <a:noFill/>
            <a:miter lim="800000"/>
            <a:headEnd/>
            <a:tailEnd/>
          </a:ln>
          <a:effectLst/>
        </p:spPr>
        <p:txBody>
          <a:bodyPr/>
          <a:lstStyle/>
          <a:p>
            <a:pPr marL="457200" indent="-457200">
              <a:spcBef>
                <a:spcPct val="20000"/>
              </a:spcBef>
              <a:buClr>
                <a:srgbClr val="000099"/>
              </a:buClr>
              <a:buFontTx/>
              <a:buChar char="•"/>
              <a:defRPr/>
            </a:pPr>
            <a:endParaRPr lang="en-US" sz="3200" kern="0" dirty="0">
              <a:solidFill>
                <a:srgbClr val="000099"/>
              </a:solidFill>
              <a:effectLst>
                <a:outerShdw blurRad="38100" dist="38100" dir="2700000" algn="tl">
                  <a:srgbClr val="C0C0C0"/>
                </a:outerShdw>
              </a:effectLst>
              <a:latin typeface="+mn-lt"/>
              <a:cs typeface="+mn-cs"/>
            </a:endParaRPr>
          </a:p>
        </p:txBody>
      </p:sp>
      <p:sp>
        <p:nvSpPr>
          <p:cNvPr id="38920" name="Rectangle 10"/>
          <p:cNvSpPr>
            <a:spLocks noChangeArrowheads="1"/>
          </p:cNvSpPr>
          <p:nvPr/>
        </p:nvSpPr>
        <p:spPr bwMode="auto">
          <a:xfrm>
            <a:off x="12192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
        <p:nvSpPr>
          <p:cNvPr id="10" name="AutoShape 6"/>
          <p:cNvSpPr>
            <a:spLocks/>
          </p:cNvSpPr>
          <p:nvPr/>
        </p:nvSpPr>
        <p:spPr bwMode="auto">
          <a:xfrm>
            <a:off x="7332324" y="2830513"/>
            <a:ext cx="1600200" cy="1208087"/>
          </a:xfrm>
          <a:prstGeom prst="borderCallout1">
            <a:avLst>
              <a:gd name="adj1" fmla="val 56592"/>
              <a:gd name="adj2" fmla="val -490"/>
              <a:gd name="adj3" fmla="val 91934"/>
              <a:gd name="adj4" fmla="val -52995"/>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sz="1600" b="1" dirty="0" smtClean="0"/>
              <a:t>Preview of how the document will be printed</a:t>
            </a:r>
            <a:endParaRPr lang="en-US" sz="1600" b="1" dirty="0"/>
          </a:p>
        </p:txBody>
      </p:sp>
      <p:sp>
        <p:nvSpPr>
          <p:cNvPr id="11" name="AutoShape 6"/>
          <p:cNvSpPr>
            <a:spLocks/>
          </p:cNvSpPr>
          <p:nvPr/>
        </p:nvSpPr>
        <p:spPr bwMode="auto">
          <a:xfrm>
            <a:off x="762000" y="3093639"/>
            <a:ext cx="1560281" cy="563961"/>
          </a:xfrm>
          <a:prstGeom prst="borderCallout1">
            <a:avLst>
              <a:gd name="adj1" fmla="val 99357"/>
              <a:gd name="adj2" fmla="val 79866"/>
              <a:gd name="adj3" fmla="val 167139"/>
              <a:gd name="adj4" fmla="val 147404"/>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sz="1600" b="1" dirty="0" smtClean="0"/>
              <a:t>Printing options</a:t>
            </a:r>
            <a:endParaRPr lang="en-US" sz="16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9275AEB-6AAA-4B66-A0BA-3A7EADF26BB3}" type="slidenum">
              <a:rPr lang="en-US" smtClean="0">
                <a:solidFill>
                  <a:srgbClr val="000099"/>
                </a:solidFill>
                <a:latin typeface="Times New Roman" pitchFamily="18" charset="0"/>
              </a:rPr>
              <a:pPr eaLnBrk="1" hangingPunct="1"/>
              <a:t>33</a:t>
            </a:fld>
            <a:endParaRPr lang="en-US" smtClean="0">
              <a:solidFill>
                <a:srgbClr val="000099"/>
              </a:solidFill>
              <a:latin typeface="Times New Roman" pitchFamily="18" charset="0"/>
            </a:endParaRPr>
          </a:p>
        </p:txBody>
      </p:sp>
      <p:pic>
        <p:nvPicPr>
          <p:cNvPr id="39939" name="Picture 2" descr="BS00883A[1]"/>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197475" y="2971800"/>
            <a:ext cx="3619500"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3"/>
          <p:cNvSpPr>
            <a:spLocks noGrp="1" noChangeArrowheads="1"/>
          </p:cNvSpPr>
          <p:nvPr>
            <p:ph type="title"/>
          </p:nvPr>
        </p:nvSpPr>
        <p:spPr/>
        <p:txBody>
          <a:bodyPr/>
          <a:lstStyle/>
          <a:p>
            <a:pPr eaLnBrk="1" hangingPunct="1">
              <a:defRPr/>
            </a:pPr>
            <a:r>
              <a:rPr lang="en-US" sz="3400" dirty="0" smtClean="0"/>
              <a:t>Formatting Text Using the Mini Toolbar </a:t>
            </a:r>
            <a:r>
              <a:rPr lang="en-US" sz="3200" dirty="0"/>
              <a:t>(continued)</a:t>
            </a:r>
            <a:endParaRPr lang="en-US" sz="3400" dirty="0" smtClean="0"/>
          </a:p>
        </p:txBody>
      </p:sp>
      <p:sp>
        <p:nvSpPr>
          <p:cNvPr id="92164" name="Rectangle 4"/>
          <p:cNvSpPr>
            <a:spLocks noGrp="1" noChangeArrowheads="1"/>
          </p:cNvSpPr>
          <p:nvPr>
            <p:ph type="body" idx="1"/>
          </p:nvPr>
        </p:nvSpPr>
        <p:spPr/>
        <p:txBody>
          <a:bodyPr/>
          <a:lstStyle/>
          <a:p>
            <a:pPr eaLnBrk="1" hangingPunct="1">
              <a:defRPr/>
            </a:pPr>
            <a:r>
              <a:rPr lang="en-US" sz="2800" dirty="0"/>
              <a:t>The</a:t>
            </a:r>
            <a:r>
              <a:rPr lang="en-US" sz="2800" dirty="0" smtClean="0">
                <a:solidFill>
                  <a:srgbClr val="3399FF"/>
                </a:solidFill>
                <a:effectLst>
                  <a:outerShdw blurRad="38100" dist="38100" dir="2700000" algn="tl">
                    <a:srgbClr val="000000"/>
                  </a:outerShdw>
                </a:effectLst>
              </a:rPr>
              <a:t> </a:t>
            </a:r>
            <a:r>
              <a:rPr lang="en-US" sz="2800" b="1" dirty="0" smtClean="0">
                <a:solidFill>
                  <a:srgbClr val="FF0000"/>
                </a:solidFill>
                <a:effectLst>
                  <a:outerShdw blurRad="38100" dist="38100" dir="2700000" algn="tl">
                    <a:srgbClr val="000000"/>
                  </a:outerShdw>
                </a:effectLst>
              </a:rPr>
              <a:t>Print tab </a:t>
            </a:r>
            <a:r>
              <a:rPr lang="en-US" sz="2800" dirty="0"/>
              <a:t>in</a:t>
            </a:r>
            <a:r>
              <a:rPr lang="en-US" sz="2800" dirty="0" smtClean="0">
                <a:solidFill>
                  <a:srgbClr val="3399FF"/>
                </a:solidFill>
                <a:effectLst>
                  <a:outerShdw blurRad="38100" dist="38100" dir="2700000" algn="tl">
                    <a:srgbClr val="000000"/>
                  </a:outerShdw>
                </a:effectLst>
              </a:rPr>
              <a:t> </a:t>
            </a:r>
            <a:r>
              <a:rPr lang="en-US" sz="2800" dirty="0"/>
              <a:t>Backstage </a:t>
            </a:r>
            <a:r>
              <a:rPr lang="en-US" sz="2800" dirty="0" smtClean="0"/>
              <a:t>view shows a preview of how the document will look when printed</a:t>
            </a:r>
            <a:endParaRPr lang="en-US" sz="2800" dirty="0"/>
          </a:p>
          <a:p>
            <a:pPr lvl="1" eaLnBrk="1" hangingPunct="1">
              <a:defRPr/>
            </a:pPr>
            <a:r>
              <a:rPr lang="en-US" sz="2400" dirty="0" smtClean="0"/>
              <a:t>Enlarge the view of the document to see details</a:t>
            </a:r>
          </a:p>
          <a:p>
            <a:pPr lvl="1" eaLnBrk="1" hangingPunct="1">
              <a:defRPr/>
            </a:pPr>
            <a:r>
              <a:rPr lang="en-US" sz="2400" dirty="0" smtClean="0"/>
              <a:t>Reduce the view to see the overall layout </a:t>
            </a:r>
          </a:p>
          <a:p>
            <a:pPr lvl="1" eaLnBrk="1" hangingPunct="1">
              <a:defRPr/>
            </a:pPr>
            <a:r>
              <a:rPr lang="en-US" sz="2400" dirty="0" smtClean="0"/>
              <a:t>Press [Esc] or click the Home tab to close Backstage view and correct any mistakes</a:t>
            </a:r>
          </a:p>
          <a:p>
            <a:pPr eaLnBrk="1" hangingPunct="1">
              <a:defRPr/>
            </a:pPr>
            <a:r>
              <a:rPr lang="en-US" sz="2800" dirty="0" smtClean="0"/>
              <a:t>Click the File tab to open Backstage view, then click Print to open the Print tab</a:t>
            </a:r>
          </a:p>
          <a:p>
            <a:pPr lvl="2" eaLnBrk="1" hangingPunct="1">
              <a:defRPr/>
            </a:pPr>
            <a:endParaRPr lang="en-US" sz="2000" dirty="0" smtClean="0"/>
          </a:p>
        </p:txBody>
      </p:sp>
      <p:sp>
        <p:nvSpPr>
          <p:cNvPr id="39942" name="Rectangle 8"/>
          <p:cNvSpPr>
            <a:spLocks noChangeArrowheads="1"/>
          </p:cNvSpPr>
          <p:nvPr/>
        </p:nvSpPr>
        <p:spPr bwMode="auto">
          <a:xfrm>
            <a:off x="11430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7B62D59-3B77-4500-9F46-3ECB1C2A1B71}" type="slidenum">
              <a:rPr lang="en-US" smtClean="0">
                <a:solidFill>
                  <a:srgbClr val="000099"/>
                </a:solidFill>
                <a:latin typeface="Times New Roman" pitchFamily="18" charset="0"/>
              </a:rPr>
              <a:pPr eaLnBrk="1" hangingPunct="1"/>
              <a:t>34</a:t>
            </a:fld>
            <a:endParaRPr lang="en-US" smtClean="0">
              <a:solidFill>
                <a:srgbClr val="000099"/>
              </a:solidFill>
              <a:latin typeface="Times New Roman" pitchFamily="18" charset="0"/>
            </a:endParaRPr>
          </a:p>
        </p:txBody>
      </p:sp>
      <p:pic>
        <p:nvPicPr>
          <p:cNvPr id="40963" name="Picture 2" descr="BS00883A[1]"/>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197475" y="2971800"/>
            <a:ext cx="3619500"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p:cNvSpPr>
            <a:spLocks noGrp="1" noChangeArrowheads="1"/>
          </p:cNvSpPr>
          <p:nvPr>
            <p:ph type="title"/>
          </p:nvPr>
        </p:nvSpPr>
        <p:spPr>
          <a:xfrm>
            <a:off x="1371600" y="609600"/>
            <a:ext cx="6934200" cy="755650"/>
          </a:xfrm>
        </p:spPr>
        <p:txBody>
          <a:bodyPr/>
          <a:lstStyle/>
          <a:p>
            <a:pPr eaLnBrk="1" hangingPunct="1">
              <a:defRPr/>
            </a:pPr>
            <a:r>
              <a:rPr lang="en-US" sz="3400" dirty="0" smtClean="0"/>
              <a:t>Formatting Text Using the Mini Toolbar</a:t>
            </a:r>
            <a:r>
              <a:rPr lang="en-US" sz="3200" dirty="0"/>
              <a:t> (continued)</a:t>
            </a:r>
            <a:endParaRPr lang="en-US" sz="3400" dirty="0" smtClean="0"/>
          </a:p>
        </p:txBody>
      </p:sp>
      <p:sp>
        <p:nvSpPr>
          <p:cNvPr id="83972" name="Rectangle 4"/>
          <p:cNvSpPr>
            <a:spLocks noGrp="1" noChangeArrowheads="1"/>
          </p:cNvSpPr>
          <p:nvPr>
            <p:ph type="body" idx="1"/>
          </p:nvPr>
        </p:nvSpPr>
        <p:spPr/>
        <p:txBody>
          <a:bodyPr/>
          <a:lstStyle/>
          <a:p>
            <a:pPr eaLnBrk="1" hangingPunct="1">
              <a:defRPr/>
            </a:pPr>
            <a:r>
              <a:rPr lang="en-US" sz="2800" dirty="0" smtClean="0"/>
              <a:t>Print a document after proofing a document and correcting errors</a:t>
            </a:r>
          </a:p>
          <a:p>
            <a:pPr lvl="1" eaLnBrk="1" hangingPunct="1">
              <a:defRPr/>
            </a:pPr>
            <a:r>
              <a:rPr lang="en-US" sz="2400" dirty="0" smtClean="0"/>
              <a:t>Use the Print tab in Backstage view to change the print settings before printing</a:t>
            </a:r>
          </a:p>
          <a:p>
            <a:pPr lvl="2" eaLnBrk="1" hangingPunct="1">
              <a:defRPr/>
            </a:pPr>
            <a:r>
              <a:rPr lang="en-US" sz="2000" dirty="0" smtClean="0"/>
              <a:t>Number of copies</a:t>
            </a:r>
          </a:p>
          <a:p>
            <a:pPr lvl="2" eaLnBrk="1" hangingPunct="1">
              <a:defRPr/>
            </a:pPr>
            <a:r>
              <a:rPr lang="en-US" sz="2000" dirty="0" smtClean="0"/>
              <a:t>Page range</a:t>
            </a:r>
          </a:p>
          <a:p>
            <a:pPr lvl="2" eaLnBrk="1" hangingPunct="1">
              <a:defRPr/>
            </a:pPr>
            <a:r>
              <a:rPr lang="en-US" sz="2000" dirty="0" smtClean="0"/>
              <a:t>Default printer</a:t>
            </a:r>
          </a:p>
          <a:p>
            <a:pPr eaLnBrk="1" hangingPunct="1">
              <a:defRPr/>
            </a:pPr>
            <a:r>
              <a:rPr lang="en-US" sz="2800" dirty="0"/>
              <a:t>Click the Print button on the Print tab </a:t>
            </a:r>
            <a:r>
              <a:rPr lang="en-US" sz="2800" dirty="0" smtClean="0"/>
              <a:t>when you are ready to </a:t>
            </a:r>
            <a:r>
              <a:rPr lang="en-US" sz="2800" dirty="0"/>
              <a:t>print the </a:t>
            </a:r>
            <a:r>
              <a:rPr lang="en-US" sz="2800" dirty="0" smtClean="0"/>
              <a:t>document</a:t>
            </a:r>
            <a:endParaRPr lang="en-US" sz="2800" dirty="0"/>
          </a:p>
          <a:p>
            <a:pPr lvl="2" eaLnBrk="1" hangingPunct="1">
              <a:buFontTx/>
              <a:buNone/>
              <a:defRPr/>
            </a:pPr>
            <a:endParaRPr lang="en-US" sz="2000" dirty="0" smtClean="0"/>
          </a:p>
          <a:p>
            <a:pPr eaLnBrk="1" hangingPunct="1">
              <a:defRPr/>
            </a:pPr>
            <a:endParaRPr lang="en-US" sz="2800" dirty="0" smtClean="0"/>
          </a:p>
        </p:txBody>
      </p:sp>
      <p:sp>
        <p:nvSpPr>
          <p:cNvPr id="40966" name="Rectangle 8"/>
          <p:cNvSpPr>
            <a:spLocks noChangeArrowheads="1"/>
          </p:cNvSpPr>
          <p:nvPr/>
        </p:nvSpPr>
        <p:spPr bwMode="auto">
          <a:xfrm>
            <a:off x="1143000" y="6324600"/>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F09F691-85D7-4B96-9C34-975B1D94DF86}" type="slidenum">
              <a:rPr lang="en-US" smtClean="0">
                <a:solidFill>
                  <a:srgbClr val="000099"/>
                </a:solidFill>
                <a:latin typeface="Times New Roman" pitchFamily="18" charset="0"/>
              </a:rPr>
              <a:pPr eaLnBrk="1" hangingPunct="1"/>
              <a:t>35</a:t>
            </a:fld>
            <a:endParaRPr lang="en-US" smtClean="0">
              <a:solidFill>
                <a:srgbClr val="000099"/>
              </a:solidFill>
              <a:latin typeface="Times New Roman" pitchFamily="18" charset="0"/>
            </a:endParaRPr>
          </a:p>
        </p:txBody>
      </p:sp>
      <p:pic>
        <p:nvPicPr>
          <p:cNvPr id="41987" name="Picture 2" descr="BS00883A[1]"/>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197475" y="2971800"/>
            <a:ext cx="3619500"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p:cNvSpPr>
            <a:spLocks noGrp="1" noChangeArrowheads="1"/>
          </p:cNvSpPr>
          <p:nvPr>
            <p:ph type="title"/>
          </p:nvPr>
        </p:nvSpPr>
        <p:spPr>
          <a:xfrm>
            <a:off x="1371600" y="609600"/>
            <a:ext cx="6934200" cy="755650"/>
          </a:xfrm>
        </p:spPr>
        <p:txBody>
          <a:bodyPr/>
          <a:lstStyle/>
          <a:p>
            <a:pPr eaLnBrk="1" hangingPunct="1">
              <a:defRPr/>
            </a:pPr>
            <a:r>
              <a:rPr lang="en-US" sz="3400" dirty="0" smtClean="0"/>
              <a:t>Formatting Text Using the Mini Toolbar </a:t>
            </a:r>
            <a:r>
              <a:rPr lang="en-US" sz="3200" dirty="0"/>
              <a:t>(continued)</a:t>
            </a:r>
            <a:endParaRPr lang="en-US" sz="3400" dirty="0" smtClean="0"/>
          </a:p>
        </p:txBody>
      </p:sp>
      <p:sp>
        <p:nvSpPr>
          <p:cNvPr id="83972" name="Rectangle 4"/>
          <p:cNvSpPr>
            <a:spLocks noGrp="1" noChangeArrowheads="1"/>
          </p:cNvSpPr>
          <p:nvPr>
            <p:ph type="body" idx="1"/>
          </p:nvPr>
        </p:nvSpPr>
        <p:spPr/>
        <p:txBody>
          <a:bodyPr/>
          <a:lstStyle/>
          <a:p>
            <a:pPr eaLnBrk="1" hangingPunct="1">
              <a:defRPr/>
            </a:pPr>
            <a:r>
              <a:rPr lang="en-US" sz="2800" dirty="0" smtClean="0"/>
              <a:t>Print a document (</a:t>
            </a:r>
            <a:r>
              <a:rPr lang="en-US" sz="2800" dirty="0" err="1" smtClean="0"/>
              <a:t>con’t</a:t>
            </a:r>
            <a:r>
              <a:rPr lang="en-US" sz="2800" dirty="0" smtClean="0"/>
              <a:t>)</a:t>
            </a:r>
          </a:p>
          <a:p>
            <a:pPr lvl="1" eaLnBrk="1" hangingPunct="1">
              <a:defRPr/>
            </a:pPr>
            <a:r>
              <a:rPr lang="en-US" sz="2400" dirty="0"/>
              <a:t>The Quick Access toolbar can be customized to include the </a:t>
            </a:r>
            <a:r>
              <a:rPr lang="en-US" sz="2400" b="1" dirty="0">
                <a:solidFill>
                  <a:srgbClr val="FF0000"/>
                </a:solidFill>
                <a:effectLst>
                  <a:outerShdw blurRad="38100" dist="38100" dir="2700000" algn="tl">
                    <a:srgbClr val="000000"/>
                  </a:outerShdw>
                </a:effectLst>
              </a:rPr>
              <a:t>Quick Print </a:t>
            </a:r>
            <a:r>
              <a:rPr lang="en-US" sz="2400" b="1" dirty="0" smtClean="0">
                <a:solidFill>
                  <a:srgbClr val="FF0000"/>
                </a:solidFill>
                <a:effectLst>
                  <a:outerShdw blurRad="38100" dist="38100" dir="2700000" algn="tl">
                    <a:srgbClr val="000000"/>
                  </a:outerShdw>
                </a:effectLst>
              </a:rPr>
              <a:t>button</a:t>
            </a:r>
          </a:p>
          <a:p>
            <a:pPr lvl="2" eaLnBrk="1" hangingPunct="1">
              <a:defRPr/>
            </a:pPr>
            <a:r>
              <a:rPr lang="en-US" sz="2000" dirty="0" smtClean="0"/>
              <a:t>Click the Quick Print button to print the document using the default print settings</a:t>
            </a:r>
          </a:p>
          <a:p>
            <a:pPr lvl="2" eaLnBrk="1" hangingPunct="1">
              <a:defRPr/>
            </a:pPr>
            <a:r>
              <a:rPr lang="en-US" sz="2000" dirty="0"/>
              <a:t>Prints a single copy of the entire </a:t>
            </a:r>
            <a:r>
              <a:rPr lang="en-US" sz="2000" dirty="0" smtClean="0"/>
              <a:t>document</a:t>
            </a:r>
          </a:p>
          <a:p>
            <a:pPr eaLnBrk="1" hangingPunct="1">
              <a:defRPr/>
            </a:pPr>
            <a:endParaRPr lang="en-US" sz="2800" dirty="0" smtClean="0"/>
          </a:p>
        </p:txBody>
      </p:sp>
      <p:sp>
        <p:nvSpPr>
          <p:cNvPr id="41990" name="Rectangle 8"/>
          <p:cNvSpPr>
            <a:spLocks noChangeArrowheads="1"/>
          </p:cNvSpPr>
          <p:nvPr/>
        </p:nvSpPr>
        <p:spPr bwMode="auto">
          <a:xfrm>
            <a:off x="1143000" y="6324600"/>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691FA7-E511-43F2-B7EC-0E77A262C77C}" type="slidenum">
              <a:rPr lang="en-US" smtClean="0">
                <a:solidFill>
                  <a:srgbClr val="000099"/>
                </a:solidFill>
                <a:latin typeface="Times New Roman" pitchFamily="18" charset="0"/>
              </a:rPr>
              <a:pPr eaLnBrk="1" hangingPunct="1"/>
              <a:t>36</a:t>
            </a:fld>
            <a:endParaRPr lang="en-US" dirty="0" smtClean="0">
              <a:solidFill>
                <a:srgbClr val="000099"/>
              </a:solidFill>
              <a:latin typeface="Times New Roman" pitchFamily="18" charset="0"/>
            </a:endParaRPr>
          </a:p>
        </p:txBody>
      </p:sp>
      <p:sp>
        <p:nvSpPr>
          <p:cNvPr id="88066" name="Rectangle 2"/>
          <p:cNvSpPr>
            <a:spLocks noGrp="1" noChangeArrowheads="1"/>
          </p:cNvSpPr>
          <p:nvPr>
            <p:ph type="title"/>
          </p:nvPr>
        </p:nvSpPr>
        <p:spPr/>
        <p:txBody>
          <a:bodyPr/>
          <a:lstStyle/>
          <a:p>
            <a:pPr eaLnBrk="1" hangingPunct="1">
              <a:defRPr/>
            </a:pPr>
            <a:r>
              <a:rPr lang="en-US" sz="3400" dirty="0" smtClean="0"/>
              <a:t>Creating a Document Using a Template</a:t>
            </a:r>
          </a:p>
        </p:txBody>
      </p:sp>
      <p:sp>
        <p:nvSpPr>
          <p:cNvPr id="88067" name="Rectangle 3"/>
          <p:cNvSpPr>
            <a:spLocks noGrp="1" noChangeArrowheads="1"/>
          </p:cNvSpPr>
          <p:nvPr>
            <p:ph type="body" idx="1"/>
          </p:nvPr>
        </p:nvSpPr>
        <p:spPr/>
        <p:txBody>
          <a:bodyPr/>
          <a:lstStyle/>
          <a:p>
            <a:pPr eaLnBrk="1" hangingPunct="1">
              <a:lnSpc>
                <a:spcPct val="90000"/>
              </a:lnSpc>
              <a:defRPr/>
            </a:pPr>
            <a:r>
              <a:rPr lang="en-US" dirty="0" smtClean="0"/>
              <a:t>A template helps you create a formatted document quickly</a:t>
            </a:r>
          </a:p>
          <a:p>
            <a:pPr lvl="1" eaLnBrk="1" hangingPunct="1">
              <a:lnSpc>
                <a:spcPct val="90000"/>
              </a:lnSpc>
              <a:defRPr/>
            </a:pPr>
            <a:r>
              <a:rPr lang="en-US" dirty="0" smtClean="0"/>
              <a:t>A </a:t>
            </a:r>
            <a:r>
              <a:rPr lang="en-US" b="1" dirty="0" smtClean="0">
                <a:solidFill>
                  <a:srgbClr val="FF0000"/>
                </a:solidFill>
                <a:effectLst>
                  <a:outerShdw blurRad="38100" dist="38100" dir="2700000" algn="tl">
                    <a:srgbClr val="000000"/>
                  </a:outerShdw>
                </a:effectLst>
              </a:rPr>
              <a:t>template</a:t>
            </a:r>
            <a:r>
              <a:rPr lang="en-US" dirty="0" smtClean="0"/>
              <a:t> is a formatted document that contains placeholder text</a:t>
            </a:r>
          </a:p>
          <a:p>
            <a:pPr lvl="1" eaLnBrk="1" hangingPunct="1">
              <a:lnSpc>
                <a:spcPct val="90000"/>
              </a:lnSpc>
              <a:defRPr/>
            </a:pPr>
            <a:r>
              <a:rPr lang="en-US" dirty="0" smtClean="0"/>
              <a:t>You replace the placeholder text with your own text and save the file with a new filename</a:t>
            </a:r>
          </a:p>
          <a:p>
            <a:pPr lvl="1" eaLnBrk="1" hangingPunct="1">
              <a:lnSpc>
                <a:spcPct val="90000"/>
              </a:lnSpc>
              <a:defRPr/>
            </a:pPr>
            <a:r>
              <a:rPr lang="en-US" dirty="0" smtClean="0"/>
              <a:t>Word includes templates for faxes, letters, reports, brochures, and other types of documents</a:t>
            </a:r>
          </a:p>
          <a:p>
            <a:pPr eaLnBrk="1" hangingPunct="1">
              <a:lnSpc>
                <a:spcPct val="90000"/>
              </a:lnSpc>
              <a:defRPr/>
            </a:pPr>
            <a:endParaRPr lang="en-US" dirty="0" smtClean="0"/>
          </a:p>
        </p:txBody>
      </p:sp>
      <p:sp>
        <p:nvSpPr>
          <p:cNvPr id="43013" name="Rectangle 7"/>
          <p:cNvSpPr>
            <a:spLocks noChangeArrowheads="1"/>
          </p:cNvSpPr>
          <p:nvPr/>
        </p:nvSpPr>
        <p:spPr bwMode="auto">
          <a:xfrm>
            <a:off x="12192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277438"/>
            <a:ext cx="5379246" cy="402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C1A5D02-32B1-4FA6-99B5-2C7F066F5B91}" type="slidenum">
              <a:rPr lang="en-US" smtClean="0">
                <a:solidFill>
                  <a:srgbClr val="000099"/>
                </a:solidFill>
                <a:latin typeface="Times New Roman" pitchFamily="18" charset="0"/>
              </a:rPr>
              <a:pPr eaLnBrk="1" hangingPunct="1"/>
              <a:t>37</a:t>
            </a:fld>
            <a:endParaRPr lang="en-US" dirty="0" smtClean="0">
              <a:solidFill>
                <a:srgbClr val="000099"/>
              </a:solidFill>
              <a:latin typeface="Times New Roman" pitchFamily="18" charset="0"/>
            </a:endParaRPr>
          </a:p>
        </p:txBody>
      </p:sp>
      <p:sp>
        <p:nvSpPr>
          <p:cNvPr id="68610" name="Rectangle 2"/>
          <p:cNvSpPr>
            <a:spLocks noGrp="1" noChangeArrowheads="1"/>
          </p:cNvSpPr>
          <p:nvPr>
            <p:ph type="title"/>
          </p:nvPr>
        </p:nvSpPr>
        <p:spPr>
          <a:xfrm>
            <a:off x="1252538" y="546100"/>
            <a:ext cx="6934200" cy="755650"/>
          </a:xfrm>
        </p:spPr>
        <p:txBody>
          <a:bodyPr/>
          <a:lstStyle/>
          <a:p>
            <a:pPr eaLnBrk="1" hangingPunct="1">
              <a:defRPr/>
            </a:pPr>
            <a:r>
              <a:rPr lang="en-US" sz="3400" dirty="0" smtClean="0"/>
              <a:t>Creating a Document Using a Template </a:t>
            </a:r>
            <a:r>
              <a:rPr lang="en-US" sz="3200" dirty="0"/>
              <a:t>(continued)</a:t>
            </a:r>
            <a:endParaRPr lang="en-US" sz="3400" dirty="0" smtClean="0"/>
          </a:p>
        </p:txBody>
      </p:sp>
      <p:sp>
        <p:nvSpPr>
          <p:cNvPr id="68618" name="Rectangle 10"/>
          <p:cNvSpPr>
            <a:spLocks noGrp="1" noChangeArrowheads="1"/>
          </p:cNvSpPr>
          <p:nvPr>
            <p:ph type="body" idx="1"/>
          </p:nvPr>
        </p:nvSpPr>
        <p:spPr>
          <a:xfrm>
            <a:off x="1447800" y="1524000"/>
            <a:ext cx="7399338" cy="546100"/>
          </a:xfrm>
        </p:spPr>
        <p:txBody>
          <a:bodyPr/>
          <a:lstStyle/>
          <a:p>
            <a:pPr eaLnBrk="1" hangingPunct="1">
              <a:lnSpc>
                <a:spcPct val="90000"/>
              </a:lnSpc>
              <a:defRPr/>
            </a:pPr>
            <a:r>
              <a:rPr lang="en-US" dirty="0" smtClean="0"/>
              <a:t>New tab in Backstage view</a:t>
            </a:r>
          </a:p>
          <a:p>
            <a:pPr lvl="1" eaLnBrk="1" hangingPunct="1">
              <a:lnSpc>
                <a:spcPct val="90000"/>
              </a:lnSpc>
              <a:defRPr/>
            </a:pPr>
            <a:endParaRPr lang="en-US" dirty="0" smtClean="0"/>
          </a:p>
        </p:txBody>
      </p:sp>
      <p:sp>
        <p:nvSpPr>
          <p:cNvPr id="44037" name="Rectangle 10"/>
          <p:cNvSpPr>
            <a:spLocks noChangeArrowheads="1"/>
          </p:cNvSpPr>
          <p:nvPr/>
        </p:nvSpPr>
        <p:spPr bwMode="auto">
          <a:xfrm>
            <a:off x="11430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
        <p:nvSpPr>
          <p:cNvPr id="44039" name="AutoShape 6"/>
          <p:cNvSpPr>
            <a:spLocks/>
          </p:cNvSpPr>
          <p:nvPr/>
        </p:nvSpPr>
        <p:spPr bwMode="auto">
          <a:xfrm>
            <a:off x="1122861" y="2971800"/>
            <a:ext cx="1382713" cy="990600"/>
          </a:xfrm>
          <a:prstGeom prst="borderCallout1">
            <a:avLst>
              <a:gd name="adj1" fmla="val 53560"/>
              <a:gd name="adj2" fmla="val 100278"/>
              <a:gd name="adj3" fmla="val 36821"/>
              <a:gd name="adj4" fmla="val 275234"/>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smtClean="0"/>
              <a:t>Click for list of Installed Templates</a:t>
            </a:r>
            <a:endParaRPr lang="en-US" dirty="0"/>
          </a:p>
        </p:txBody>
      </p:sp>
      <p:sp>
        <p:nvSpPr>
          <p:cNvPr id="44040" name="AutoShape 8"/>
          <p:cNvSpPr>
            <a:spLocks/>
          </p:cNvSpPr>
          <p:nvPr/>
        </p:nvSpPr>
        <p:spPr bwMode="auto">
          <a:xfrm>
            <a:off x="1192213" y="5162550"/>
            <a:ext cx="1306512" cy="384175"/>
          </a:xfrm>
          <a:prstGeom prst="borderCallout1">
            <a:avLst>
              <a:gd name="adj1" fmla="val 48639"/>
              <a:gd name="adj2" fmla="val 100278"/>
              <a:gd name="adj3" fmla="val -413936"/>
              <a:gd name="adj4" fmla="val 430340"/>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Preview</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5712" y="3137122"/>
            <a:ext cx="4713288" cy="332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6DDAC11-432A-45AB-88F5-A82DE28D0DB4}" type="slidenum">
              <a:rPr lang="en-US" smtClean="0">
                <a:solidFill>
                  <a:srgbClr val="000099"/>
                </a:solidFill>
                <a:latin typeface="Times New Roman" pitchFamily="18" charset="0"/>
              </a:rPr>
              <a:pPr eaLnBrk="1" hangingPunct="1"/>
              <a:t>38</a:t>
            </a:fld>
            <a:endParaRPr lang="en-US" dirty="0" smtClean="0">
              <a:solidFill>
                <a:srgbClr val="000099"/>
              </a:solidFill>
              <a:latin typeface="Times New Roman" pitchFamily="18" charset="0"/>
            </a:endParaRPr>
          </a:p>
        </p:txBody>
      </p:sp>
      <p:sp>
        <p:nvSpPr>
          <p:cNvPr id="67586" name="Rectangle 2"/>
          <p:cNvSpPr>
            <a:spLocks noGrp="1" noChangeArrowheads="1"/>
          </p:cNvSpPr>
          <p:nvPr>
            <p:ph type="title"/>
          </p:nvPr>
        </p:nvSpPr>
        <p:spPr>
          <a:xfrm>
            <a:off x="1341438" y="939800"/>
            <a:ext cx="6934200" cy="755650"/>
          </a:xfrm>
        </p:spPr>
        <p:txBody>
          <a:bodyPr/>
          <a:lstStyle/>
          <a:p>
            <a:pPr eaLnBrk="1" hangingPunct="1">
              <a:defRPr/>
            </a:pPr>
            <a:r>
              <a:rPr lang="en-US" sz="3400" dirty="0" smtClean="0"/>
              <a:t>Creating a Document Using a Template </a:t>
            </a:r>
            <a:r>
              <a:rPr lang="en-US" sz="3200" dirty="0"/>
              <a:t>(continued)</a:t>
            </a:r>
            <a:endParaRPr lang="en-US" sz="3400" dirty="0" smtClean="0"/>
          </a:p>
        </p:txBody>
      </p:sp>
      <p:sp>
        <p:nvSpPr>
          <p:cNvPr id="67587" name="Rectangle 3"/>
          <p:cNvSpPr>
            <a:spLocks noGrp="1" noChangeArrowheads="1"/>
          </p:cNvSpPr>
          <p:nvPr>
            <p:ph type="body" idx="1"/>
          </p:nvPr>
        </p:nvSpPr>
        <p:spPr>
          <a:xfrm>
            <a:off x="1417638" y="2001838"/>
            <a:ext cx="6964362" cy="1046162"/>
          </a:xfrm>
        </p:spPr>
        <p:txBody>
          <a:bodyPr/>
          <a:lstStyle/>
          <a:p>
            <a:pPr eaLnBrk="1" hangingPunct="1">
              <a:defRPr/>
            </a:pPr>
            <a:r>
              <a:rPr lang="en-US" dirty="0" smtClean="0"/>
              <a:t>Replace placeholder text with your information</a:t>
            </a:r>
          </a:p>
          <a:p>
            <a:pPr eaLnBrk="1" hangingPunct="1">
              <a:defRPr/>
            </a:pPr>
            <a:endParaRPr lang="en-US" dirty="0" smtClean="0"/>
          </a:p>
        </p:txBody>
      </p:sp>
      <p:sp>
        <p:nvSpPr>
          <p:cNvPr id="45062" name="AutoShape 6"/>
          <p:cNvSpPr>
            <a:spLocks/>
          </p:cNvSpPr>
          <p:nvPr/>
        </p:nvSpPr>
        <p:spPr bwMode="auto">
          <a:xfrm>
            <a:off x="1219200" y="4038600"/>
            <a:ext cx="1306513" cy="609600"/>
          </a:xfrm>
          <a:prstGeom prst="borderCallout1">
            <a:avLst>
              <a:gd name="adj1" fmla="val 31650"/>
              <a:gd name="adj2" fmla="val 101851"/>
              <a:gd name="adj3" fmla="val 6389"/>
              <a:gd name="adj4" fmla="val 147158"/>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Inserted text</a:t>
            </a:r>
          </a:p>
        </p:txBody>
      </p:sp>
      <p:sp>
        <p:nvSpPr>
          <p:cNvPr id="45063" name="AutoShape 6"/>
          <p:cNvSpPr>
            <a:spLocks/>
          </p:cNvSpPr>
          <p:nvPr/>
        </p:nvSpPr>
        <p:spPr bwMode="auto">
          <a:xfrm>
            <a:off x="7543800" y="4419600"/>
            <a:ext cx="1600200" cy="609600"/>
          </a:xfrm>
          <a:prstGeom prst="borderCallout1">
            <a:avLst>
              <a:gd name="adj1" fmla="val 53560"/>
              <a:gd name="adj2" fmla="val 1407"/>
              <a:gd name="adj3" fmla="val -15042"/>
              <a:gd name="adj4" fmla="val -54471"/>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Placeholder text</a:t>
            </a:r>
          </a:p>
        </p:txBody>
      </p:sp>
      <p:sp>
        <p:nvSpPr>
          <p:cNvPr id="45064" name="Rectangle 10"/>
          <p:cNvSpPr>
            <a:spLocks noChangeArrowheads="1"/>
          </p:cNvSpPr>
          <p:nvPr/>
        </p:nvSpPr>
        <p:spPr bwMode="auto">
          <a:xfrm>
            <a:off x="12192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97FA47B-0DA0-4CE2-AFEC-61DE91CF3855}" type="slidenum">
              <a:rPr lang="en-US" smtClean="0">
                <a:solidFill>
                  <a:srgbClr val="000099"/>
                </a:solidFill>
                <a:latin typeface="Times New Roman" pitchFamily="18" charset="0"/>
              </a:rPr>
              <a:pPr eaLnBrk="1" hangingPunct="1"/>
              <a:t>39</a:t>
            </a:fld>
            <a:endParaRPr lang="en-US" dirty="0" smtClean="0">
              <a:solidFill>
                <a:srgbClr val="000099"/>
              </a:solidFill>
              <a:latin typeface="Times New Roman" pitchFamily="18" charset="0"/>
            </a:endParaRPr>
          </a:p>
        </p:txBody>
      </p:sp>
      <p:sp>
        <p:nvSpPr>
          <p:cNvPr id="59395" name="Rectangle 3"/>
          <p:cNvSpPr>
            <a:spLocks noGrp="1" noChangeArrowheads="1"/>
          </p:cNvSpPr>
          <p:nvPr>
            <p:ph type="body" idx="1"/>
          </p:nvPr>
        </p:nvSpPr>
        <p:spPr>
          <a:xfrm>
            <a:off x="1371600" y="1981200"/>
            <a:ext cx="7399337" cy="4030662"/>
          </a:xfrm>
        </p:spPr>
        <p:txBody>
          <a:bodyPr/>
          <a:lstStyle/>
          <a:p>
            <a:pPr eaLnBrk="1" hangingPunct="1">
              <a:defRPr/>
            </a:pPr>
            <a:r>
              <a:rPr lang="en-US" dirty="0" smtClean="0"/>
              <a:t>Using the Undo, Redo, and Repeat commands</a:t>
            </a:r>
          </a:p>
          <a:p>
            <a:pPr lvl="1" eaLnBrk="1" hangingPunct="1">
              <a:defRPr/>
            </a:pPr>
            <a:r>
              <a:rPr lang="en-US" dirty="0" smtClean="0"/>
              <a:t>Reverse the last action with the </a:t>
            </a:r>
            <a:r>
              <a:rPr lang="en-US" b="1" dirty="0" smtClean="0">
                <a:solidFill>
                  <a:srgbClr val="FF0000"/>
                </a:solidFill>
                <a:effectLst>
                  <a:outerShdw blurRad="38100" dist="38100" dir="2700000" algn="tl">
                    <a:srgbClr val="000000"/>
                  </a:outerShdw>
                </a:effectLst>
              </a:rPr>
              <a:t>Undo button</a:t>
            </a:r>
          </a:p>
          <a:p>
            <a:pPr lvl="1" eaLnBrk="1" hangingPunct="1">
              <a:defRPr/>
            </a:pPr>
            <a:r>
              <a:rPr lang="en-US" dirty="0" smtClean="0"/>
              <a:t>Restore a change that you reversed with the </a:t>
            </a:r>
            <a:r>
              <a:rPr lang="en-US" b="1" dirty="0" smtClean="0">
                <a:solidFill>
                  <a:srgbClr val="FF0000"/>
                </a:solidFill>
                <a:effectLst>
                  <a:outerShdw blurRad="38100" dist="38100" dir="2700000" algn="tl">
                    <a:srgbClr val="000000"/>
                  </a:outerShdw>
                </a:effectLst>
              </a:rPr>
              <a:t>Redo button</a:t>
            </a:r>
          </a:p>
          <a:p>
            <a:pPr lvl="1" eaLnBrk="1" hangingPunct="1">
              <a:defRPr/>
            </a:pPr>
            <a:r>
              <a:rPr lang="en-US" dirty="0" smtClean="0"/>
              <a:t>Repeat a change with the </a:t>
            </a:r>
            <a:r>
              <a:rPr lang="en-US" b="1" dirty="0" smtClean="0">
                <a:solidFill>
                  <a:srgbClr val="FF0000"/>
                </a:solidFill>
                <a:effectLst>
                  <a:outerShdw blurRad="38100" dist="38100" dir="2700000" algn="tl">
                    <a:srgbClr val="000000"/>
                  </a:outerShdw>
                </a:effectLst>
              </a:rPr>
              <a:t>Repeat command</a:t>
            </a:r>
            <a:r>
              <a:rPr lang="en-US" b="1" dirty="0" smtClean="0"/>
              <a:t> </a:t>
            </a:r>
            <a:r>
              <a:rPr lang="en-US" dirty="0" smtClean="0"/>
              <a:t>on the Edit menu</a:t>
            </a:r>
          </a:p>
        </p:txBody>
      </p:sp>
      <p:sp>
        <p:nvSpPr>
          <p:cNvPr id="59397" name="Rectangle 5"/>
          <p:cNvSpPr>
            <a:spLocks noGrp="1" noChangeArrowheads="1"/>
          </p:cNvSpPr>
          <p:nvPr>
            <p:ph type="title"/>
          </p:nvPr>
        </p:nvSpPr>
        <p:spPr>
          <a:xfrm>
            <a:off x="1295400" y="768350"/>
            <a:ext cx="6934200" cy="755650"/>
          </a:xfrm>
        </p:spPr>
        <p:txBody>
          <a:bodyPr>
            <a:noAutofit/>
          </a:bodyPr>
          <a:lstStyle/>
          <a:p>
            <a:pPr eaLnBrk="1" hangingPunct="1">
              <a:defRPr/>
            </a:pPr>
            <a:r>
              <a:rPr lang="en-US" sz="3400" dirty="0" smtClean="0"/>
              <a:t>Creating a Document Using a Template </a:t>
            </a:r>
            <a:r>
              <a:rPr lang="en-US" sz="3200" dirty="0"/>
              <a:t>(continued)</a:t>
            </a:r>
            <a:endParaRPr lang="en-US" sz="3400" dirty="0" smtClean="0"/>
          </a:p>
        </p:txBody>
      </p:sp>
      <p:sp>
        <p:nvSpPr>
          <p:cNvPr id="46085" name="Rectangle 7"/>
          <p:cNvSpPr>
            <a:spLocks noChangeArrowheads="1"/>
          </p:cNvSpPr>
          <p:nvPr/>
        </p:nvSpPr>
        <p:spPr bwMode="auto">
          <a:xfrm>
            <a:off x="1219200" y="6248400"/>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E85AE68-071D-4342-9790-BA298193A1C2}" type="slidenum">
              <a:rPr lang="en-US" smtClean="0">
                <a:solidFill>
                  <a:srgbClr val="000099"/>
                </a:solidFill>
                <a:latin typeface="Times New Roman" pitchFamily="18" charset="0"/>
              </a:rPr>
              <a:pPr eaLnBrk="1" hangingPunct="1"/>
              <a:t>4</a:t>
            </a:fld>
            <a:endParaRPr lang="en-US" dirty="0" smtClean="0">
              <a:solidFill>
                <a:srgbClr val="000099"/>
              </a:solidFill>
              <a:latin typeface="Times New Roman" pitchFamily="18" charset="0"/>
            </a:endParaRPr>
          </a:p>
        </p:txBody>
      </p:sp>
      <p:sp>
        <p:nvSpPr>
          <p:cNvPr id="51203" name="Rectangle 3"/>
          <p:cNvSpPr>
            <a:spLocks noGrp="1" noChangeArrowheads="1"/>
          </p:cNvSpPr>
          <p:nvPr>
            <p:ph type="body" idx="1"/>
          </p:nvPr>
        </p:nvSpPr>
        <p:spPr>
          <a:xfrm>
            <a:off x="1417638" y="1755775"/>
            <a:ext cx="7399337" cy="4584700"/>
          </a:xfrm>
        </p:spPr>
        <p:txBody>
          <a:bodyPr/>
          <a:lstStyle/>
          <a:p>
            <a:pPr eaLnBrk="1" hangingPunct="1">
              <a:lnSpc>
                <a:spcPct val="90000"/>
              </a:lnSpc>
              <a:defRPr/>
            </a:pPr>
            <a:r>
              <a:rPr lang="en-US" sz="2800" dirty="0" smtClean="0"/>
              <a:t>Microsoft Word is a word processing program used to create:</a:t>
            </a:r>
          </a:p>
          <a:p>
            <a:pPr lvl="1" eaLnBrk="1" hangingPunct="1">
              <a:lnSpc>
                <a:spcPct val="90000"/>
              </a:lnSpc>
              <a:defRPr/>
            </a:pPr>
            <a:r>
              <a:rPr lang="en-US" sz="2400" dirty="0" smtClean="0"/>
              <a:t>Letters</a:t>
            </a:r>
          </a:p>
          <a:p>
            <a:pPr lvl="1" eaLnBrk="1" hangingPunct="1">
              <a:lnSpc>
                <a:spcPct val="90000"/>
              </a:lnSpc>
              <a:defRPr/>
            </a:pPr>
            <a:r>
              <a:rPr lang="en-US" sz="2400" dirty="0" smtClean="0"/>
              <a:t>Memos</a:t>
            </a:r>
          </a:p>
          <a:p>
            <a:pPr lvl="1" eaLnBrk="1" hangingPunct="1">
              <a:lnSpc>
                <a:spcPct val="90000"/>
              </a:lnSpc>
              <a:defRPr/>
            </a:pPr>
            <a:r>
              <a:rPr lang="en-US" sz="2400" dirty="0" smtClean="0"/>
              <a:t>Newsletters</a:t>
            </a:r>
          </a:p>
          <a:p>
            <a:pPr lvl="1" eaLnBrk="1" hangingPunct="1">
              <a:lnSpc>
                <a:spcPct val="90000"/>
              </a:lnSpc>
              <a:defRPr/>
            </a:pPr>
            <a:r>
              <a:rPr lang="en-US" sz="2400" dirty="0" smtClean="0"/>
              <a:t>Research papers</a:t>
            </a:r>
          </a:p>
          <a:p>
            <a:pPr lvl="1" eaLnBrk="1" hangingPunct="1">
              <a:lnSpc>
                <a:spcPct val="90000"/>
              </a:lnSpc>
              <a:defRPr/>
            </a:pPr>
            <a:r>
              <a:rPr lang="en-US" sz="2400" dirty="0" smtClean="0"/>
              <a:t>Web pages</a:t>
            </a:r>
          </a:p>
          <a:p>
            <a:pPr lvl="1" eaLnBrk="1" hangingPunct="1">
              <a:lnSpc>
                <a:spcPct val="90000"/>
              </a:lnSpc>
              <a:defRPr/>
            </a:pPr>
            <a:r>
              <a:rPr lang="en-US" sz="2400" dirty="0" smtClean="0"/>
              <a:t>Business cards</a:t>
            </a:r>
          </a:p>
          <a:p>
            <a:pPr lvl="1" eaLnBrk="1" hangingPunct="1">
              <a:lnSpc>
                <a:spcPct val="90000"/>
              </a:lnSpc>
              <a:defRPr/>
            </a:pPr>
            <a:r>
              <a:rPr lang="en-US" sz="2400" dirty="0" smtClean="0"/>
              <a:t>Resumes</a:t>
            </a:r>
          </a:p>
          <a:p>
            <a:pPr lvl="1" eaLnBrk="1" hangingPunct="1">
              <a:lnSpc>
                <a:spcPct val="90000"/>
              </a:lnSpc>
              <a:defRPr/>
            </a:pPr>
            <a:r>
              <a:rPr lang="en-US" sz="2400" dirty="0" smtClean="0"/>
              <a:t>Financial reports</a:t>
            </a:r>
          </a:p>
          <a:p>
            <a:pPr lvl="1" eaLnBrk="1" hangingPunct="1">
              <a:lnSpc>
                <a:spcPct val="90000"/>
              </a:lnSpc>
              <a:defRPr/>
            </a:pPr>
            <a:r>
              <a:rPr lang="en-US" sz="2400" dirty="0" smtClean="0"/>
              <a:t>Other types of documents</a:t>
            </a:r>
          </a:p>
        </p:txBody>
      </p:sp>
      <p:sp>
        <p:nvSpPr>
          <p:cNvPr id="51202" name="Rectangle 2"/>
          <p:cNvSpPr>
            <a:spLocks noGrp="1" noChangeArrowheads="1"/>
          </p:cNvSpPr>
          <p:nvPr>
            <p:ph type="title"/>
          </p:nvPr>
        </p:nvSpPr>
        <p:spPr/>
        <p:txBody>
          <a:bodyPr/>
          <a:lstStyle/>
          <a:p>
            <a:pPr eaLnBrk="1" hangingPunct="1">
              <a:defRPr/>
            </a:pPr>
            <a:r>
              <a:rPr lang="en-US" sz="3400" dirty="0" smtClean="0"/>
              <a:t>Unit Introduction</a:t>
            </a:r>
          </a:p>
        </p:txBody>
      </p:sp>
      <p:sp>
        <p:nvSpPr>
          <p:cNvPr id="16390" name="Rectangle 8"/>
          <p:cNvSpPr>
            <a:spLocks noChangeArrowheads="1"/>
          </p:cNvSpPr>
          <p:nvPr/>
        </p:nvSpPr>
        <p:spPr bwMode="auto">
          <a:xfrm>
            <a:off x="1219200" y="6491288"/>
            <a:ext cx="7391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smtClean="0">
                <a:solidFill>
                  <a:srgbClr val="000099"/>
                </a:solidFill>
              </a:rPr>
              <a:t>Microsoft Office Word 2010 - Illustrated Complete</a:t>
            </a:r>
            <a:endParaRPr lang="en-US" dirty="0">
              <a:solidFill>
                <a:srgbClr val="000099"/>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339141"/>
            <a:ext cx="2667000" cy="3452059"/>
          </a:xfrm>
          <a:prstGeom prst="rect">
            <a:avLst/>
          </a:prstGeom>
          <a:noFill/>
          <a:ln w="9525">
            <a:solidFill>
              <a:schemeClr val="tx1">
                <a:lumMod val="95000"/>
                <a:lumOff val="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2398"/>
          <a:stretch/>
        </p:blipFill>
        <p:spPr bwMode="auto">
          <a:xfrm>
            <a:off x="1249166" y="4628776"/>
            <a:ext cx="7620000" cy="100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96CFB9B-CDF6-4981-8147-FF63853A70BC}" type="slidenum">
              <a:rPr lang="en-US" smtClean="0">
                <a:solidFill>
                  <a:srgbClr val="000099"/>
                </a:solidFill>
                <a:latin typeface="Times New Roman" pitchFamily="18" charset="0"/>
              </a:rPr>
              <a:pPr eaLnBrk="1" hangingPunct="1"/>
              <a:t>40</a:t>
            </a:fld>
            <a:endParaRPr lang="en-US" dirty="0" smtClean="0">
              <a:solidFill>
                <a:srgbClr val="000099"/>
              </a:solidFill>
              <a:latin typeface="Times New Roman" pitchFamily="18" charset="0"/>
            </a:endParaRPr>
          </a:p>
        </p:txBody>
      </p:sp>
      <p:sp>
        <p:nvSpPr>
          <p:cNvPr id="87044" name="Rectangle 4"/>
          <p:cNvSpPr>
            <a:spLocks noGrp="1" noChangeArrowheads="1"/>
          </p:cNvSpPr>
          <p:nvPr>
            <p:ph type="body" idx="1"/>
          </p:nvPr>
        </p:nvSpPr>
        <p:spPr>
          <a:xfrm>
            <a:off x="1447800" y="1648645"/>
            <a:ext cx="7399337" cy="4495800"/>
          </a:xfrm>
        </p:spPr>
        <p:txBody>
          <a:bodyPr/>
          <a:lstStyle/>
          <a:p>
            <a:pPr eaLnBrk="1" hangingPunct="1">
              <a:lnSpc>
                <a:spcPct val="90000"/>
              </a:lnSpc>
              <a:defRPr/>
            </a:pPr>
            <a:r>
              <a:rPr lang="en-US" dirty="0" smtClean="0"/>
              <a:t>Zoom feature</a:t>
            </a:r>
          </a:p>
          <a:p>
            <a:pPr lvl="1" eaLnBrk="1" hangingPunct="1">
              <a:lnSpc>
                <a:spcPct val="90000"/>
              </a:lnSpc>
              <a:defRPr/>
            </a:pPr>
            <a:r>
              <a:rPr lang="en-US" dirty="0" smtClean="0"/>
              <a:t>Enlarge document for a close-up view</a:t>
            </a:r>
          </a:p>
          <a:p>
            <a:pPr lvl="1" eaLnBrk="1" hangingPunct="1">
              <a:lnSpc>
                <a:spcPct val="90000"/>
              </a:lnSpc>
              <a:defRPr/>
            </a:pPr>
            <a:r>
              <a:rPr lang="en-US" dirty="0" smtClean="0"/>
              <a:t>Reduce document for an overview of the layout</a:t>
            </a:r>
          </a:p>
          <a:p>
            <a:pPr eaLnBrk="1" hangingPunct="1">
              <a:lnSpc>
                <a:spcPct val="90000"/>
              </a:lnSpc>
              <a:defRPr/>
            </a:pPr>
            <a:r>
              <a:rPr lang="en-US" dirty="0" smtClean="0"/>
              <a:t>Use tools in the Zoom group on the View tab</a:t>
            </a:r>
          </a:p>
        </p:txBody>
      </p:sp>
      <p:sp>
        <p:nvSpPr>
          <p:cNvPr id="87043" name="Rectangle 3"/>
          <p:cNvSpPr>
            <a:spLocks noGrp="1" noChangeArrowheads="1"/>
          </p:cNvSpPr>
          <p:nvPr>
            <p:ph type="title"/>
          </p:nvPr>
        </p:nvSpPr>
        <p:spPr/>
        <p:txBody>
          <a:bodyPr/>
          <a:lstStyle/>
          <a:p>
            <a:pPr eaLnBrk="1" hangingPunct="1">
              <a:defRPr/>
            </a:pPr>
            <a:r>
              <a:rPr lang="en-US" sz="3400" dirty="0" smtClean="0"/>
              <a:t>Viewing and Navigating a Document </a:t>
            </a:r>
          </a:p>
        </p:txBody>
      </p:sp>
      <p:sp>
        <p:nvSpPr>
          <p:cNvPr id="47110" name="Rectangle 8"/>
          <p:cNvSpPr>
            <a:spLocks noChangeArrowheads="1"/>
          </p:cNvSpPr>
          <p:nvPr/>
        </p:nvSpPr>
        <p:spPr bwMode="auto">
          <a:xfrm>
            <a:off x="12192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pic>
        <p:nvPicPr>
          <p:cNvPr id="4711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6"/>
          <p:cNvSpPr>
            <a:spLocks/>
          </p:cNvSpPr>
          <p:nvPr/>
        </p:nvSpPr>
        <p:spPr bwMode="auto">
          <a:xfrm>
            <a:off x="2485490" y="5956818"/>
            <a:ext cx="1447800" cy="415853"/>
          </a:xfrm>
          <a:prstGeom prst="borderCallout1">
            <a:avLst>
              <a:gd name="adj1" fmla="val -1112"/>
              <a:gd name="adj2" fmla="val 99252"/>
              <a:gd name="adj3" fmla="val -118073"/>
              <a:gd name="adj4" fmla="val 134938"/>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Zoom </a:t>
            </a:r>
            <a:r>
              <a:rPr lang="en-US" dirty="0" smtClean="0"/>
              <a:t>group</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647" t="93338"/>
          <a:stretch/>
        </p:blipFill>
        <p:spPr bwMode="auto">
          <a:xfrm>
            <a:off x="1676400" y="3889538"/>
            <a:ext cx="6673056" cy="121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BACCB52-6F48-4C11-87BB-3C1A0CE03B59}" type="slidenum">
              <a:rPr lang="en-US" smtClean="0">
                <a:solidFill>
                  <a:srgbClr val="000099"/>
                </a:solidFill>
                <a:latin typeface="Times New Roman" pitchFamily="18" charset="0"/>
              </a:rPr>
              <a:pPr eaLnBrk="1" hangingPunct="1"/>
              <a:t>41</a:t>
            </a:fld>
            <a:endParaRPr lang="en-US" dirty="0" smtClean="0">
              <a:solidFill>
                <a:srgbClr val="000099"/>
              </a:solidFill>
              <a:latin typeface="Times New Roman" pitchFamily="18" charset="0"/>
            </a:endParaRPr>
          </a:p>
        </p:txBody>
      </p:sp>
      <p:sp>
        <p:nvSpPr>
          <p:cNvPr id="87044" name="Rectangle 4"/>
          <p:cNvSpPr>
            <a:spLocks noGrp="1" noChangeArrowheads="1"/>
          </p:cNvSpPr>
          <p:nvPr>
            <p:ph type="body" idx="1"/>
          </p:nvPr>
        </p:nvSpPr>
        <p:spPr/>
        <p:txBody>
          <a:bodyPr/>
          <a:lstStyle/>
          <a:p>
            <a:pPr eaLnBrk="1" hangingPunct="1">
              <a:lnSpc>
                <a:spcPct val="90000"/>
              </a:lnSpc>
              <a:defRPr/>
            </a:pPr>
            <a:r>
              <a:rPr lang="en-US" dirty="0" smtClean="0"/>
              <a:t>Use the Zoom level button on the status bar</a:t>
            </a:r>
          </a:p>
          <a:p>
            <a:pPr eaLnBrk="1" hangingPunct="1">
              <a:lnSpc>
                <a:spcPct val="90000"/>
              </a:lnSpc>
              <a:defRPr/>
            </a:pPr>
            <a:r>
              <a:rPr lang="en-US" dirty="0" smtClean="0"/>
              <a:t>Use the Zoom slider on the status bar</a:t>
            </a:r>
          </a:p>
          <a:p>
            <a:pPr eaLnBrk="1" hangingPunct="1">
              <a:lnSpc>
                <a:spcPct val="90000"/>
              </a:lnSpc>
              <a:defRPr/>
            </a:pPr>
            <a:endParaRPr lang="en-US" dirty="0" smtClean="0"/>
          </a:p>
        </p:txBody>
      </p:sp>
      <p:sp>
        <p:nvSpPr>
          <p:cNvPr id="87043" name="Rectangle 3"/>
          <p:cNvSpPr>
            <a:spLocks noGrp="1" noChangeArrowheads="1"/>
          </p:cNvSpPr>
          <p:nvPr>
            <p:ph type="title"/>
          </p:nvPr>
        </p:nvSpPr>
        <p:spPr/>
        <p:txBody>
          <a:bodyPr/>
          <a:lstStyle/>
          <a:p>
            <a:pPr eaLnBrk="1" hangingPunct="1">
              <a:defRPr/>
            </a:pPr>
            <a:r>
              <a:rPr lang="en-US" sz="3400" dirty="0" smtClean="0"/>
              <a:t>Viewing and Navigating a Document </a:t>
            </a:r>
            <a:r>
              <a:rPr lang="en-US" sz="3200" dirty="0"/>
              <a:t>(continued)</a:t>
            </a:r>
            <a:endParaRPr lang="en-US" sz="3400" dirty="0" smtClean="0"/>
          </a:p>
        </p:txBody>
      </p:sp>
      <p:sp>
        <p:nvSpPr>
          <p:cNvPr id="48134" name="AutoShape 6"/>
          <p:cNvSpPr>
            <a:spLocks/>
          </p:cNvSpPr>
          <p:nvPr/>
        </p:nvSpPr>
        <p:spPr bwMode="auto">
          <a:xfrm>
            <a:off x="3131817" y="5334000"/>
            <a:ext cx="1306513" cy="609600"/>
          </a:xfrm>
          <a:prstGeom prst="borderCallout1">
            <a:avLst>
              <a:gd name="adj1" fmla="val -3583"/>
              <a:gd name="adj2" fmla="val 50287"/>
              <a:gd name="adj3" fmla="val -72587"/>
              <a:gd name="adj4" fmla="val 87468"/>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Zoom level button</a:t>
            </a:r>
          </a:p>
        </p:txBody>
      </p:sp>
      <p:sp>
        <p:nvSpPr>
          <p:cNvPr id="48135" name="AutoShape 6"/>
          <p:cNvSpPr>
            <a:spLocks/>
          </p:cNvSpPr>
          <p:nvPr/>
        </p:nvSpPr>
        <p:spPr bwMode="auto">
          <a:xfrm>
            <a:off x="6019800" y="5334000"/>
            <a:ext cx="1306513" cy="609600"/>
          </a:xfrm>
          <a:prstGeom prst="borderCallout1">
            <a:avLst>
              <a:gd name="adj1" fmla="val -3583"/>
              <a:gd name="adj2" fmla="val 48065"/>
              <a:gd name="adj3" fmla="val -74967"/>
              <a:gd name="adj4" fmla="val 53702"/>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Zoom slider</a:t>
            </a:r>
          </a:p>
        </p:txBody>
      </p:sp>
      <p:sp>
        <p:nvSpPr>
          <p:cNvPr id="48136" name="AutoShape 6"/>
          <p:cNvSpPr>
            <a:spLocks/>
          </p:cNvSpPr>
          <p:nvPr/>
        </p:nvSpPr>
        <p:spPr bwMode="auto">
          <a:xfrm>
            <a:off x="7467600" y="5334000"/>
            <a:ext cx="1306513" cy="609600"/>
          </a:xfrm>
          <a:prstGeom prst="borderCallout1">
            <a:avLst>
              <a:gd name="adj1" fmla="val 1181"/>
              <a:gd name="adj2" fmla="val 49176"/>
              <a:gd name="adj3" fmla="val -59583"/>
              <a:gd name="adj4" fmla="val 50231"/>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Zoom In</a:t>
            </a:r>
          </a:p>
        </p:txBody>
      </p:sp>
      <p:sp>
        <p:nvSpPr>
          <p:cNvPr id="48137" name="AutoShape 6"/>
          <p:cNvSpPr>
            <a:spLocks/>
          </p:cNvSpPr>
          <p:nvPr/>
        </p:nvSpPr>
        <p:spPr bwMode="auto">
          <a:xfrm>
            <a:off x="4572000" y="5334000"/>
            <a:ext cx="1306513" cy="609600"/>
          </a:xfrm>
          <a:prstGeom prst="borderCallout1">
            <a:avLst>
              <a:gd name="adj1" fmla="val -3583"/>
              <a:gd name="adj2" fmla="val 51398"/>
              <a:gd name="adj3" fmla="val -68814"/>
              <a:gd name="adj4" fmla="val 55377"/>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Zoom Out</a:t>
            </a:r>
          </a:p>
        </p:txBody>
      </p:sp>
      <p:sp>
        <p:nvSpPr>
          <p:cNvPr id="48138" name="Rectangle 12"/>
          <p:cNvSpPr>
            <a:spLocks noChangeArrowheads="1"/>
          </p:cNvSpPr>
          <p:nvPr/>
        </p:nvSpPr>
        <p:spPr bwMode="auto">
          <a:xfrm>
            <a:off x="12192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E247D73-2191-45EA-818F-C4E08C1823DB}" type="slidenum">
              <a:rPr lang="en-US" smtClean="0">
                <a:solidFill>
                  <a:srgbClr val="000099"/>
                </a:solidFill>
                <a:latin typeface="Times New Roman" pitchFamily="18" charset="0"/>
              </a:rPr>
              <a:pPr eaLnBrk="1" hangingPunct="1"/>
              <a:t>42</a:t>
            </a:fld>
            <a:endParaRPr lang="en-US" dirty="0" smtClean="0">
              <a:solidFill>
                <a:srgbClr val="000099"/>
              </a:solidFill>
              <a:latin typeface="Times New Roman" pitchFamily="18" charset="0"/>
            </a:endParaRPr>
          </a:p>
        </p:txBody>
      </p:sp>
      <p:sp>
        <p:nvSpPr>
          <p:cNvPr id="87043" name="Rectangle 3"/>
          <p:cNvSpPr>
            <a:spLocks noGrp="1" noChangeArrowheads="1"/>
          </p:cNvSpPr>
          <p:nvPr>
            <p:ph type="title"/>
          </p:nvPr>
        </p:nvSpPr>
        <p:spPr>
          <a:xfrm>
            <a:off x="1143000" y="152400"/>
            <a:ext cx="6934200" cy="755650"/>
          </a:xfrm>
        </p:spPr>
        <p:txBody>
          <a:bodyPr/>
          <a:lstStyle/>
          <a:p>
            <a:pPr eaLnBrk="1" hangingPunct="1">
              <a:defRPr/>
            </a:pPr>
            <a:r>
              <a:rPr lang="en-US" sz="3400" dirty="0" smtClean="0"/>
              <a:t>Show What You Know</a:t>
            </a:r>
          </a:p>
        </p:txBody>
      </p:sp>
      <p:sp>
        <p:nvSpPr>
          <p:cNvPr id="49157" name="Rectangle 7"/>
          <p:cNvSpPr>
            <a:spLocks noChangeArrowheads="1"/>
          </p:cNvSpPr>
          <p:nvPr/>
        </p:nvSpPr>
        <p:spPr bwMode="auto">
          <a:xfrm>
            <a:off x="12192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pic>
        <p:nvPicPr>
          <p:cNvPr id="6" name="Picture 5" descr="FigA-13.bmp"/>
          <p:cNvPicPr>
            <a:picLocks noChangeAspect="1"/>
          </p:cNvPicPr>
          <p:nvPr/>
        </p:nvPicPr>
        <p:blipFill>
          <a:blip r:embed="rId3" cstate="print"/>
          <a:stretch>
            <a:fillRect/>
          </a:stretch>
        </p:blipFill>
        <p:spPr>
          <a:xfrm>
            <a:off x="1066800" y="970316"/>
            <a:ext cx="7315200" cy="547211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5325E99-D779-4182-8B87-6EB63A95320A}" type="slidenum">
              <a:rPr lang="en-US" smtClean="0">
                <a:solidFill>
                  <a:srgbClr val="000099"/>
                </a:solidFill>
                <a:latin typeface="Times New Roman" pitchFamily="18" charset="0"/>
              </a:rPr>
              <a:pPr eaLnBrk="1" hangingPunct="1"/>
              <a:t>43</a:t>
            </a:fld>
            <a:endParaRPr lang="en-US" dirty="0" smtClean="0">
              <a:solidFill>
                <a:srgbClr val="000099"/>
              </a:solidFill>
              <a:latin typeface="Times New Roman" pitchFamily="18" charset="0"/>
            </a:endParaRPr>
          </a:p>
        </p:txBody>
      </p:sp>
      <p:sp>
        <p:nvSpPr>
          <p:cNvPr id="56322" name="Rectangle 2"/>
          <p:cNvSpPr>
            <a:spLocks noGrp="1" noChangeArrowheads="1"/>
          </p:cNvSpPr>
          <p:nvPr>
            <p:ph type="title"/>
          </p:nvPr>
        </p:nvSpPr>
        <p:spPr/>
        <p:txBody>
          <a:bodyPr/>
          <a:lstStyle/>
          <a:p>
            <a:pPr eaLnBrk="1" hangingPunct="1">
              <a:defRPr/>
            </a:pPr>
            <a:r>
              <a:rPr lang="en-US" sz="3400" dirty="0" smtClean="0"/>
              <a:t>Viewing and Navigating a Document </a:t>
            </a:r>
            <a:r>
              <a:rPr lang="en-US" sz="3200" dirty="0"/>
              <a:t>(continued)</a:t>
            </a:r>
            <a:endParaRPr lang="en-US" sz="3400" dirty="0" smtClean="0"/>
          </a:p>
        </p:txBody>
      </p:sp>
      <p:sp>
        <p:nvSpPr>
          <p:cNvPr id="56323" name="Rectangle 3"/>
          <p:cNvSpPr>
            <a:spLocks noGrp="1" noChangeArrowheads="1"/>
          </p:cNvSpPr>
          <p:nvPr>
            <p:ph type="body" idx="1"/>
          </p:nvPr>
        </p:nvSpPr>
        <p:spPr>
          <a:xfrm>
            <a:off x="1390650" y="1682750"/>
            <a:ext cx="7426325" cy="4495800"/>
          </a:xfrm>
        </p:spPr>
        <p:txBody>
          <a:bodyPr/>
          <a:lstStyle/>
          <a:p>
            <a:pPr eaLnBrk="1" hangingPunct="1">
              <a:lnSpc>
                <a:spcPct val="90000"/>
              </a:lnSpc>
              <a:defRPr/>
            </a:pPr>
            <a:r>
              <a:rPr lang="en-US" dirty="0" smtClean="0"/>
              <a:t>Word includes different </a:t>
            </a:r>
            <a:r>
              <a:rPr lang="en-US" b="1" dirty="0" smtClean="0">
                <a:solidFill>
                  <a:srgbClr val="FF0000"/>
                </a:solidFill>
                <a:effectLst>
                  <a:outerShdw blurRad="38100" dist="38100" dir="2700000" algn="tl">
                    <a:srgbClr val="000000"/>
                  </a:outerShdw>
                </a:effectLst>
              </a:rPr>
              <a:t>views</a:t>
            </a:r>
            <a:r>
              <a:rPr lang="en-US" dirty="0" smtClean="0"/>
              <a:t>, or ways of displaying a document</a:t>
            </a:r>
          </a:p>
          <a:p>
            <a:pPr lvl="1" eaLnBrk="1" hangingPunct="1">
              <a:lnSpc>
                <a:spcPct val="90000"/>
              </a:lnSpc>
              <a:buClr>
                <a:schemeClr val="tx1"/>
              </a:buClr>
              <a:defRPr/>
            </a:pPr>
            <a:r>
              <a:rPr lang="en-US" b="1" dirty="0" smtClean="0">
                <a:solidFill>
                  <a:srgbClr val="FF0000"/>
                </a:solidFill>
                <a:effectLst>
                  <a:outerShdw blurRad="38100" dist="38100" dir="2700000" algn="tl">
                    <a:srgbClr val="000000"/>
                  </a:outerShdw>
                </a:effectLst>
              </a:rPr>
              <a:t>Print</a:t>
            </a:r>
            <a:r>
              <a:rPr lang="en-US" b="1" dirty="0" smtClean="0">
                <a:solidFill>
                  <a:srgbClr val="FF0000"/>
                </a:solidFill>
              </a:rPr>
              <a:t> </a:t>
            </a:r>
            <a:r>
              <a:rPr lang="en-US" b="1" dirty="0" smtClean="0">
                <a:solidFill>
                  <a:srgbClr val="FF0000"/>
                </a:solidFill>
                <a:effectLst>
                  <a:outerShdw blurRad="38100" dist="38100" dir="2700000" algn="tl">
                    <a:srgbClr val="000000"/>
                  </a:outerShdw>
                </a:effectLst>
              </a:rPr>
              <a:t>Layout</a:t>
            </a:r>
            <a:r>
              <a:rPr lang="en-US" b="1" dirty="0" smtClean="0">
                <a:solidFill>
                  <a:srgbClr val="FF0000"/>
                </a:solidFill>
              </a:rPr>
              <a:t> </a:t>
            </a:r>
            <a:r>
              <a:rPr lang="en-US" b="1" dirty="0" smtClean="0">
                <a:solidFill>
                  <a:srgbClr val="FF0000"/>
                </a:solidFill>
                <a:effectLst>
                  <a:outerShdw blurRad="38100" dist="38100" dir="2700000" algn="tl">
                    <a:srgbClr val="000000"/>
                  </a:outerShdw>
                </a:effectLst>
              </a:rPr>
              <a:t>view </a:t>
            </a:r>
            <a:r>
              <a:rPr lang="en-US" dirty="0" smtClean="0">
                <a:ea typeface="+mn-ea"/>
              </a:rPr>
              <a:t>displays a document as it will look on a printed page</a:t>
            </a:r>
          </a:p>
          <a:p>
            <a:pPr lvl="1" eaLnBrk="1" hangingPunct="1">
              <a:lnSpc>
                <a:spcPct val="90000"/>
              </a:lnSpc>
              <a:buClr>
                <a:schemeClr val="tx1"/>
              </a:buClr>
              <a:defRPr/>
            </a:pPr>
            <a:r>
              <a:rPr lang="en-US" b="1" dirty="0" smtClean="0">
                <a:solidFill>
                  <a:srgbClr val="FF0000"/>
                </a:solidFill>
                <a:effectLst>
                  <a:outerShdw blurRad="38100" dist="38100" dir="2700000" algn="tl">
                    <a:srgbClr val="000000"/>
                  </a:outerShdw>
                </a:effectLst>
              </a:rPr>
              <a:t>Full Screen Reading view </a:t>
            </a:r>
            <a:r>
              <a:rPr lang="en-US" dirty="0" smtClean="0">
                <a:ea typeface="+mn-ea"/>
              </a:rPr>
              <a:t>displays document so it is easy to read onscreen</a:t>
            </a:r>
          </a:p>
        </p:txBody>
      </p:sp>
      <p:sp>
        <p:nvSpPr>
          <p:cNvPr id="50181" name="Rectangle 7"/>
          <p:cNvSpPr>
            <a:spLocks noChangeArrowheads="1"/>
          </p:cNvSpPr>
          <p:nvPr/>
        </p:nvSpPr>
        <p:spPr bwMode="auto">
          <a:xfrm>
            <a:off x="1219200" y="6324600"/>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89983DA-5625-4E2B-9F85-FE2F230F02C3}" type="slidenum">
              <a:rPr lang="en-US" smtClean="0">
                <a:solidFill>
                  <a:srgbClr val="000099"/>
                </a:solidFill>
                <a:latin typeface="Times New Roman" pitchFamily="18" charset="0"/>
              </a:rPr>
              <a:pPr eaLnBrk="1" hangingPunct="1"/>
              <a:t>44</a:t>
            </a:fld>
            <a:endParaRPr lang="en-US" dirty="0" smtClean="0">
              <a:solidFill>
                <a:srgbClr val="000099"/>
              </a:solidFill>
              <a:latin typeface="Times New Roman" pitchFamily="18" charset="0"/>
            </a:endParaRPr>
          </a:p>
        </p:txBody>
      </p:sp>
      <p:sp>
        <p:nvSpPr>
          <p:cNvPr id="74754" name="Rectangle 2"/>
          <p:cNvSpPr>
            <a:spLocks noGrp="1" noChangeArrowheads="1"/>
          </p:cNvSpPr>
          <p:nvPr>
            <p:ph type="title"/>
          </p:nvPr>
        </p:nvSpPr>
        <p:spPr/>
        <p:txBody>
          <a:bodyPr/>
          <a:lstStyle/>
          <a:p>
            <a:pPr eaLnBrk="1" hangingPunct="1">
              <a:defRPr/>
            </a:pPr>
            <a:r>
              <a:rPr lang="en-US" sz="3400" dirty="0" smtClean="0"/>
              <a:t>Viewing and Navigating a Document </a:t>
            </a:r>
            <a:r>
              <a:rPr lang="en-US" sz="3200" dirty="0"/>
              <a:t>(continued</a:t>
            </a:r>
            <a:r>
              <a:rPr lang="en-US" sz="3200" dirty="0" smtClean="0"/>
              <a:t>)</a:t>
            </a:r>
            <a:endParaRPr lang="en-US" sz="3400" dirty="0" smtClean="0"/>
          </a:p>
        </p:txBody>
      </p:sp>
      <p:sp>
        <p:nvSpPr>
          <p:cNvPr id="74755" name="Rectangle 3"/>
          <p:cNvSpPr>
            <a:spLocks noGrp="1" noChangeArrowheads="1"/>
          </p:cNvSpPr>
          <p:nvPr>
            <p:ph type="body" idx="1"/>
          </p:nvPr>
        </p:nvSpPr>
        <p:spPr>
          <a:xfrm>
            <a:off x="1403350" y="1682750"/>
            <a:ext cx="7413625" cy="4495800"/>
          </a:xfrm>
        </p:spPr>
        <p:txBody>
          <a:bodyPr/>
          <a:lstStyle/>
          <a:p>
            <a:pPr eaLnBrk="1" hangingPunct="1">
              <a:defRPr/>
            </a:pPr>
            <a:r>
              <a:rPr lang="en-US" dirty="0" smtClean="0"/>
              <a:t>Word document views (cont.)</a:t>
            </a:r>
          </a:p>
          <a:p>
            <a:pPr lvl="1" eaLnBrk="1" hangingPunct="1">
              <a:buClr>
                <a:schemeClr val="tx1"/>
              </a:buClr>
              <a:defRPr/>
            </a:pPr>
            <a:r>
              <a:rPr lang="en-US" b="1" dirty="0" smtClean="0">
                <a:solidFill>
                  <a:srgbClr val="FF0000"/>
                </a:solidFill>
                <a:effectLst>
                  <a:outerShdw blurRad="38100" dist="38100" dir="2700000" algn="tl">
                    <a:srgbClr val="000000"/>
                  </a:outerShdw>
                </a:effectLst>
              </a:rPr>
              <a:t>Web</a:t>
            </a:r>
            <a:r>
              <a:rPr lang="en-US" b="1" dirty="0" smtClean="0">
                <a:solidFill>
                  <a:srgbClr val="FF0000"/>
                </a:solidFill>
              </a:rPr>
              <a:t> </a:t>
            </a:r>
            <a:r>
              <a:rPr lang="en-US" b="1" dirty="0" smtClean="0">
                <a:solidFill>
                  <a:srgbClr val="FF0000"/>
                </a:solidFill>
                <a:effectLst>
                  <a:outerShdw blurRad="38100" dist="38100" dir="2700000" algn="tl">
                    <a:srgbClr val="000000"/>
                  </a:outerShdw>
                </a:effectLst>
              </a:rPr>
              <a:t>Layout</a:t>
            </a:r>
            <a:r>
              <a:rPr lang="en-US" b="1" dirty="0" smtClean="0">
                <a:solidFill>
                  <a:srgbClr val="FF0000"/>
                </a:solidFill>
              </a:rPr>
              <a:t> </a:t>
            </a:r>
            <a:r>
              <a:rPr lang="en-US" b="1" dirty="0" smtClean="0">
                <a:solidFill>
                  <a:srgbClr val="FF0000"/>
                </a:solidFill>
                <a:effectLst>
                  <a:outerShdw blurRad="38100" dist="38100" dir="2700000" algn="tl">
                    <a:srgbClr val="000000"/>
                  </a:outerShdw>
                </a:effectLst>
              </a:rPr>
              <a:t>view </a:t>
            </a:r>
            <a:r>
              <a:rPr lang="en-US" dirty="0" smtClean="0"/>
              <a:t>displays a document as it will look when viewed on a computer screen using a Web browser</a:t>
            </a:r>
          </a:p>
          <a:p>
            <a:pPr lvl="1" eaLnBrk="1" hangingPunct="1">
              <a:buClr>
                <a:schemeClr val="tx1"/>
              </a:buClr>
              <a:defRPr/>
            </a:pPr>
            <a:r>
              <a:rPr lang="en-US" b="1" dirty="0" smtClean="0">
                <a:solidFill>
                  <a:srgbClr val="FF0000"/>
                </a:solidFill>
                <a:effectLst>
                  <a:outerShdw blurRad="38100" dist="38100" dir="2700000" algn="tl">
                    <a:srgbClr val="000000"/>
                  </a:outerShdw>
                </a:effectLst>
              </a:rPr>
              <a:t>Outline</a:t>
            </a:r>
            <a:r>
              <a:rPr lang="en-US" b="1" dirty="0" smtClean="0">
                <a:solidFill>
                  <a:srgbClr val="FF0000"/>
                </a:solidFill>
              </a:rPr>
              <a:t> </a:t>
            </a:r>
            <a:r>
              <a:rPr lang="en-US" b="1" dirty="0" smtClean="0">
                <a:solidFill>
                  <a:srgbClr val="FF0000"/>
                </a:solidFill>
                <a:effectLst>
                  <a:outerShdw blurRad="38100" dist="38100" dir="2700000" algn="tl">
                    <a:srgbClr val="000000"/>
                  </a:outerShdw>
                </a:effectLst>
              </a:rPr>
              <a:t>view</a:t>
            </a:r>
            <a:r>
              <a:rPr lang="en-US" b="1" dirty="0" smtClean="0">
                <a:solidFill>
                  <a:srgbClr val="FF0000"/>
                </a:solidFill>
              </a:rPr>
              <a:t> </a:t>
            </a:r>
            <a:r>
              <a:rPr lang="en-US" dirty="0" smtClean="0"/>
              <a:t>displays the headings in a document in outline form</a:t>
            </a:r>
          </a:p>
          <a:p>
            <a:pPr lvl="1" eaLnBrk="1" hangingPunct="1">
              <a:buClr>
                <a:schemeClr val="tx1"/>
              </a:buClr>
              <a:defRPr/>
            </a:pPr>
            <a:r>
              <a:rPr lang="en-US" b="1" dirty="0" smtClean="0">
                <a:solidFill>
                  <a:srgbClr val="FF0000"/>
                </a:solidFill>
                <a:effectLst>
                  <a:outerShdw blurRad="38100" dist="38100" dir="2700000" algn="tl">
                    <a:srgbClr val="000000"/>
                  </a:outerShdw>
                </a:effectLst>
              </a:rPr>
              <a:t>Draft view </a:t>
            </a:r>
            <a:r>
              <a:rPr lang="en-US" dirty="0" smtClean="0"/>
              <a:t>shows a simplified layout of a document, without margins, headers and footers, or graphics</a:t>
            </a:r>
          </a:p>
        </p:txBody>
      </p:sp>
      <p:sp>
        <p:nvSpPr>
          <p:cNvPr id="51205" name="Rectangle 7"/>
          <p:cNvSpPr>
            <a:spLocks noChangeArrowheads="1"/>
          </p:cNvSpPr>
          <p:nvPr/>
        </p:nvSpPr>
        <p:spPr bwMode="auto">
          <a:xfrm>
            <a:off x="12192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CF97C91-7EBA-40A6-A98C-FC424EE9FC1D}" type="slidenum">
              <a:rPr lang="en-US" smtClean="0">
                <a:solidFill>
                  <a:srgbClr val="000099"/>
                </a:solidFill>
                <a:latin typeface="Times New Roman" pitchFamily="18" charset="0"/>
              </a:rPr>
              <a:pPr eaLnBrk="1" hangingPunct="1"/>
              <a:t>45</a:t>
            </a:fld>
            <a:endParaRPr lang="en-US" dirty="0" smtClean="0">
              <a:solidFill>
                <a:srgbClr val="000099"/>
              </a:solidFill>
              <a:latin typeface="Times New Roman" pitchFamily="18" charset="0"/>
            </a:endParaRPr>
          </a:p>
        </p:txBody>
      </p:sp>
      <p:sp>
        <p:nvSpPr>
          <p:cNvPr id="87044" name="Rectangle 4"/>
          <p:cNvSpPr>
            <a:spLocks noGrp="1" noChangeArrowheads="1"/>
          </p:cNvSpPr>
          <p:nvPr>
            <p:ph type="body" idx="1"/>
          </p:nvPr>
        </p:nvSpPr>
        <p:spPr/>
        <p:txBody>
          <a:bodyPr/>
          <a:lstStyle/>
          <a:p>
            <a:pPr eaLnBrk="1" hangingPunct="1">
              <a:lnSpc>
                <a:spcPct val="90000"/>
              </a:lnSpc>
              <a:defRPr/>
            </a:pPr>
            <a:r>
              <a:rPr lang="en-US" dirty="0" smtClean="0"/>
              <a:t>When you start Word, a blank document opens in the document window</a:t>
            </a:r>
          </a:p>
          <a:p>
            <a:pPr eaLnBrk="1" hangingPunct="1">
              <a:lnSpc>
                <a:spcPct val="90000"/>
              </a:lnSpc>
              <a:defRPr/>
            </a:pPr>
            <a:r>
              <a:rPr lang="en-US" dirty="0" smtClean="0"/>
              <a:t>To create a new document, begin typing in the blank document</a:t>
            </a:r>
          </a:p>
          <a:p>
            <a:pPr eaLnBrk="1" hangingPunct="1">
              <a:lnSpc>
                <a:spcPct val="90000"/>
              </a:lnSpc>
              <a:defRPr/>
            </a:pPr>
            <a:r>
              <a:rPr lang="en-US" dirty="0" smtClean="0"/>
              <a:t>Save the new document with a descriptive filename</a:t>
            </a:r>
          </a:p>
          <a:p>
            <a:pPr eaLnBrk="1" hangingPunct="1">
              <a:lnSpc>
                <a:spcPct val="90000"/>
              </a:lnSpc>
              <a:defRPr/>
            </a:pPr>
            <a:r>
              <a:rPr lang="en-US" dirty="0" smtClean="0"/>
              <a:t>As you edit the document, save your changes to it often</a:t>
            </a:r>
          </a:p>
        </p:txBody>
      </p:sp>
      <p:sp>
        <p:nvSpPr>
          <p:cNvPr id="87043" name="Rectangle 3"/>
          <p:cNvSpPr>
            <a:spLocks noGrp="1" noChangeArrowheads="1"/>
          </p:cNvSpPr>
          <p:nvPr>
            <p:ph type="title"/>
          </p:nvPr>
        </p:nvSpPr>
        <p:spPr/>
        <p:txBody>
          <a:bodyPr/>
          <a:lstStyle/>
          <a:p>
            <a:pPr eaLnBrk="1" hangingPunct="1">
              <a:defRPr/>
            </a:pPr>
            <a:r>
              <a:rPr lang="en-US" sz="3400" dirty="0" smtClean="0"/>
              <a:t>Summary</a:t>
            </a:r>
          </a:p>
        </p:txBody>
      </p:sp>
      <p:sp>
        <p:nvSpPr>
          <p:cNvPr id="52229" name="Rectangle 7"/>
          <p:cNvSpPr>
            <a:spLocks noChangeArrowheads="1"/>
          </p:cNvSpPr>
          <p:nvPr/>
        </p:nvSpPr>
        <p:spPr bwMode="auto">
          <a:xfrm>
            <a:off x="1219200" y="6248400"/>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E393932-896F-413D-AD13-A413398AEBA7}" type="slidenum">
              <a:rPr lang="en-US" smtClean="0">
                <a:solidFill>
                  <a:srgbClr val="000099"/>
                </a:solidFill>
                <a:latin typeface="Times New Roman" pitchFamily="18" charset="0"/>
              </a:rPr>
              <a:pPr eaLnBrk="1" hangingPunct="1"/>
              <a:t>46</a:t>
            </a:fld>
            <a:endParaRPr lang="en-US" dirty="0" smtClean="0">
              <a:solidFill>
                <a:srgbClr val="000099"/>
              </a:solidFill>
              <a:latin typeface="Times New Roman" pitchFamily="18" charset="0"/>
            </a:endParaRPr>
          </a:p>
        </p:txBody>
      </p:sp>
      <p:sp>
        <p:nvSpPr>
          <p:cNvPr id="88067" name="Rectangle 3"/>
          <p:cNvSpPr>
            <a:spLocks noGrp="1" noChangeArrowheads="1"/>
          </p:cNvSpPr>
          <p:nvPr>
            <p:ph type="title"/>
          </p:nvPr>
        </p:nvSpPr>
        <p:spPr>
          <a:xfrm>
            <a:off x="1341438" y="457200"/>
            <a:ext cx="6934200" cy="755650"/>
          </a:xfrm>
        </p:spPr>
        <p:txBody>
          <a:bodyPr/>
          <a:lstStyle/>
          <a:p>
            <a:pPr eaLnBrk="1" hangingPunct="1">
              <a:defRPr/>
            </a:pPr>
            <a:r>
              <a:rPr lang="en-US" sz="3400" dirty="0" smtClean="0"/>
              <a:t>Summary </a:t>
            </a:r>
            <a:r>
              <a:rPr lang="en-US" sz="3200" dirty="0"/>
              <a:t>(continued)</a:t>
            </a:r>
            <a:endParaRPr lang="en-US" sz="3400" dirty="0" smtClean="0"/>
          </a:p>
        </p:txBody>
      </p:sp>
      <p:sp>
        <p:nvSpPr>
          <p:cNvPr id="88068" name="Rectangle 4"/>
          <p:cNvSpPr>
            <a:spLocks noGrp="1" noChangeArrowheads="1"/>
          </p:cNvSpPr>
          <p:nvPr>
            <p:ph type="body" idx="1"/>
          </p:nvPr>
        </p:nvSpPr>
        <p:spPr>
          <a:xfrm>
            <a:off x="1417638" y="1371600"/>
            <a:ext cx="7399337" cy="4495800"/>
          </a:xfrm>
        </p:spPr>
        <p:txBody>
          <a:bodyPr/>
          <a:lstStyle/>
          <a:p>
            <a:pPr eaLnBrk="1" hangingPunct="1">
              <a:defRPr/>
            </a:pPr>
            <a:r>
              <a:rPr lang="en-US" dirty="0" smtClean="0"/>
              <a:t>Select text as you work</a:t>
            </a:r>
          </a:p>
          <a:p>
            <a:pPr eaLnBrk="1" hangingPunct="1">
              <a:defRPr/>
            </a:pPr>
            <a:r>
              <a:rPr lang="en-US" dirty="0" smtClean="0"/>
              <a:t>Format text using the Mini toolbar</a:t>
            </a:r>
          </a:p>
          <a:p>
            <a:pPr eaLnBrk="1" hangingPunct="1">
              <a:defRPr/>
            </a:pPr>
            <a:r>
              <a:rPr lang="en-US" dirty="0" smtClean="0"/>
              <a:t>Create documents based on templates</a:t>
            </a:r>
          </a:p>
          <a:p>
            <a:pPr eaLnBrk="1" hangingPunct="1">
              <a:defRPr/>
            </a:pPr>
            <a:r>
              <a:rPr lang="en-US" dirty="0" smtClean="0"/>
              <a:t>Use the Word Zoom feature to enlarge or reduce the size of a document</a:t>
            </a:r>
          </a:p>
          <a:p>
            <a:pPr eaLnBrk="1" hangingPunct="1">
              <a:defRPr/>
            </a:pPr>
            <a:r>
              <a:rPr lang="en-US" dirty="0" smtClean="0"/>
              <a:t>Display your document using different Word views</a:t>
            </a:r>
          </a:p>
        </p:txBody>
      </p:sp>
      <p:sp>
        <p:nvSpPr>
          <p:cNvPr id="53253" name="Rectangle 7"/>
          <p:cNvSpPr>
            <a:spLocks noChangeArrowheads="1"/>
          </p:cNvSpPr>
          <p:nvPr/>
        </p:nvSpPr>
        <p:spPr bwMode="auto">
          <a:xfrm>
            <a:off x="1219200" y="6324600"/>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E393932-896F-413D-AD13-A413398AEBA7}" type="slidenum">
              <a:rPr lang="en-US" smtClean="0">
                <a:solidFill>
                  <a:srgbClr val="000099"/>
                </a:solidFill>
                <a:latin typeface="Times New Roman" pitchFamily="18" charset="0"/>
              </a:rPr>
              <a:pPr eaLnBrk="1" hangingPunct="1"/>
              <a:t>47</a:t>
            </a:fld>
            <a:endParaRPr lang="en-US" dirty="0" smtClean="0">
              <a:solidFill>
                <a:srgbClr val="000099"/>
              </a:solidFill>
              <a:latin typeface="Times New Roman" pitchFamily="18" charset="0"/>
            </a:endParaRPr>
          </a:p>
        </p:txBody>
      </p:sp>
      <p:sp>
        <p:nvSpPr>
          <p:cNvPr id="88067" name="Rectangle 3"/>
          <p:cNvSpPr>
            <a:spLocks noGrp="1" noChangeArrowheads="1"/>
          </p:cNvSpPr>
          <p:nvPr>
            <p:ph type="title"/>
          </p:nvPr>
        </p:nvSpPr>
        <p:spPr>
          <a:xfrm>
            <a:off x="1341438" y="539750"/>
            <a:ext cx="6934200" cy="755650"/>
          </a:xfrm>
        </p:spPr>
        <p:txBody>
          <a:bodyPr/>
          <a:lstStyle/>
          <a:p>
            <a:pPr eaLnBrk="1" hangingPunct="1">
              <a:defRPr/>
            </a:pPr>
            <a:r>
              <a:rPr lang="en-US" sz="3400" dirty="0" smtClean="0"/>
              <a:t>Summary</a:t>
            </a:r>
          </a:p>
        </p:txBody>
      </p:sp>
      <p:sp>
        <p:nvSpPr>
          <p:cNvPr id="88068" name="Rectangle 4"/>
          <p:cNvSpPr>
            <a:spLocks noGrp="1" noChangeArrowheads="1"/>
          </p:cNvSpPr>
          <p:nvPr>
            <p:ph type="body" idx="1"/>
          </p:nvPr>
        </p:nvSpPr>
        <p:spPr>
          <a:xfrm>
            <a:off x="1371600" y="1143000"/>
            <a:ext cx="7399337" cy="4495800"/>
          </a:xfrm>
        </p:spPr>
        <p:txBody>
          <a:bodyPr/>
          <a:lstStyle/>
          <a:p>
            <a:pPr eaLnBrk="1" hangingPunct="1">
              <a:defRPr/>
            </a:pPr>
            <a:endParaRPr lang="en-US" dirty="0"/>
          </a:p>
          <a:p>
            <a:pPr eaLnBrk="1" hangingPunct="1">
              <a:defRPr/>
            </a:pPr>
            <a:r>
              <a:rPr lang="en-US" dirty="0"/>
              <a:t>Preview a document in Backstage view before printing</a:t>
            </a:r>
          </a:p>
          <a:p>
            <a:pPr eaLnBrk="1" hangingPunct="1">
              <a:defRPr/>
            </a:pPr>
            <a:r>
              <a:rPr lang="en-US" dirty="0"/>
              <a:t>Save, print, and then close the document</a:t>
            </a:r>
          </a:p>
          <a:p>
            <a:pPr eaLnBrk="1" hangingPunct="1">
              <a:defRPr/>
            </a:pPr>
            <a:r>
              <a:rPr lang="en-US" dirty="0"/>
              <a:t>When you are finished editing and creating documents, close all open files, and then close Word</a:t>
            </a:r>
          </a:p>
        </p:txBody>
      </p:sp>
      <p:sp>
        <p:nvSpPr>
          <p:cNvPr id="53253" name="Rectangle 7"/>
          <p:cNvSpPr>
            <a:spLocks noChangeArrowheads="1"/>
          </p:cNvSpPr>
          <p:nvPr/>
        </p:nvSpPr>
        <p:spPr bwMode="auto">
          <a:xfrm>
            <a:off x="1219200" y="6324600"/>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extLst>
      <p:ext uri="{BB962C8B-B14F-4D97-AF65-F5344CB8AC3E}">
        <p14:creationId xmlns:p14="http://schemas.microsoft.com/office/powerpoint/2010/main" val="63641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0D1CD0D-66F3-4C0C-B60A-F8007494F48B}" type="slidenum">
              <a:rPr lang="en-US" smtClean="0">
                <a:solidFill>
                  <a:srgbClr val="000099"/>
                </a:solidFill>
                <a:latin typeface="Times New Roman" pitchFamily="18" charset="0"/>
              </a:rPr>
              <a:pPr eaLnBrk="1" hangingPunct="1"/>
              <a:t>5</a:t>
            </a:fld>
            <a:endParaRPr lang="en-US" dirty="0" smtClean="0">
              <a:solidFill>
                <a:srgbClr val="000099"/>
              </a:solidFill>
              <a:latin typeface="Times New Roman" pitchFamily="18" charset="0"/>
            </a:endParaRPr>
          </a:p>
        </p:txBody>
      </p:sp>
      <p:sp>
        <p:nvSpPr>
          <p:cNvPr id="52226" name="Rectangle 2"/>
          <p:cNvSpPr>
            <a:spLocks noGrp="1" noChangeArrowheads="1"/>
          </p:cNvSpPr>
          <p:nvPr>
            <p:ph type="title"/>
          </p:nvPr>
        </p:nvSpPr>
        <p:spPr>
          <a:xfrm>
            <a:off x="1341438" y="609600"/>
            <a:ext cx="6934200" cy="755650"/>
          </a:xfrm>
        </p:spPr>
        <p:txBody>
          <a:bodyPr/>
          <a:lstStyle/>
          <a:p>
            <a:pPr eaLnBrk="1" hangingPunct="1">
              <a:defRPr/>
            </a:pPr>
            <a:r>
              <a:rPr lang="en-US" sz="3400" dirty="0" smtClean="0"/>
              <a:t>Understanding Word </a:t>
            </a:r>
            <a:br>
              <a:rPr lang="en-US" sz="3400" dirty="0" smtClean="0"/>
            </a:br>
            <a:r>
              <a:rPr lang="en-US" sz="3400" dirty="0" smtClean="0"/>
              <a:t>Processing Software</a:t>
            </a:r>
          </a:p>
        </p:txBody>
      </p:sp>
      <p:sp>
        <p:nvSpPr>
          <p:cNvPr id="52227" name="Rectangle 3"/>
          <p:cNvSpPr>
            <a:spLocks noGrp="1" noChangeArrowheads="1"/>
          </p:cNvSpPr>
          <p:nvPr>
            <p:ph type="body" idx="1"/>
          </p:nvPr>
        </p:nvSpPr>
        <p:spPr>
          <a:xfrm>
            <a:off x="1417638" y="1524000"/>
            <a:ext cx="7399337" cy="4740275"/>
          </a:xfrm>
        </p:spPr>
        <p:txBody>
          <a:bodyPr/>
          <a:lstStyle/>
          <a:p>
            <a:pPr eaLnBrk="1" hangingPunct="1">
              <a:defRPr/>
            </a:pPr>
            <a:r>
              <a:rPr lang="en-US" sz="2800" dirty="0" smtClean="0"/>
              <a:t>A </a:t>
            </a:r>
            <a:r>
              <a:rPr lang="en-US" sz="2800" dirty="0" smtClean="0">
                <a:solidFill>
                  <a:srgbClr val="FF0000"/>
                </a:solidFill>
                <a:effectLst>
                  <a:outerShdw blurRad="38100" dist="38100" dir="2700000" algn="tl">
                    <a:srgbClr val="000000"/>
                  </a:outerShdw>
                </a:effectLst>
              </a:rPr>
              <a:t>word processing program</a:t>
            </a:r>
            <a:r>
              <a:rPr lang="en-US" sz="2800" dirty="0" smtClean="0">
                <a:solidFill>
                  <a:srgbClr val="FF0000"/>
                </a:solidFill>
              </a:rPr>
              <a:t> </a:t>
            </a:r>
            <a:r>
              <a:rPr lang="en-US" sz="2800" dirty="0" smtClean="0"/>
              <a:t>is software that allows you to enter, edit, and format text and graphics</a:t>
            </a:r>
          </a:p>
          <a:p>
            <a:pPr lvl="1" eaLnBrk="1" hangingPunct="1">
              <a:defRPr/>
            </a:pPr>
            <a:r>
              <a:rPr lang="en-US" sz="2400" dirty="0" smtClean="0"/>
              <a:t>Copy and move text</a:t>
            </a:r>
          </a:p>
          <a:p>
            <a:pPr lvl="1" eaLnBrk="1" hangingPunct="1">
              <a:defRPr/>
            </a:pPr>
            <a:r>
              <a:rPr lang="en-US" sz="2400" dirty="0" smtClean="0"/>
              <a:t>Format text with fonts and color</a:t>
            </a:r>
          </a:p>
          <a:p>
            <a:pPr lvl="1" eaLnBrk="1" hangingPunct="1">
              <a:defRPr/>
            </a:pPr>
            <a:r>
              <a:rPr lang="en-US" sz="2400" dirty="0" smtClean="0"/>
              <a:t>Format and design page layout</a:t>
            </a:r>
          </a:p>
          <a:p>
            <a:pPr lvl="1" eaLnBrk="1" hangingPunct="1">
              <a:defRPr/>
            </a:pPr>
            <a:r>
              <a:rPr lang="en-US" sz="2400" dirty="0" smtClean="0"/>
              <a:t>Insert tables, charts, diagrams, and graphics</a:t>
            </a:r>
          </a:p>
          <a:p>
            <a:pPr lvl="1" eaLnBrk="1" hangingPunct="1">
              <a:defRPr/>
            </a:pPr>
            <a:r>
              <a:rPr lang="en-US" sz="2400" dirty="0" smtClean="0"/>
              <a:t>Use mail merge to create form letters</a:t>
            </a:r>
          </a:p>
          <a:p>
            <a:pPr lvl="1" eaLnBrk="1" hangingPunct="1">
              <a:defRPr/>
            </a:pPr>
            <a:r>
              <a:rPr lang="en-US" sz="2400" dirty="0" smtClean="0"/>
              <a:t>Share documents securely</a:t>
            </a:r>
          </a:p>
          <a:p>
            <a:pPr eaLnBrk="1" hangingPunct="1">
              <a:defRPr/>
            </a:pPr>
            <a:r>
              <a:rPr lang="en-US" sz="2800" dirty="0" smtClean="0"/>
              <a:t>The files you create using Word are called </a:t>
            </a:r>
            <a:r>
              <a:rPr lang="en-US" sz="2800" dirty="0" smtClean="0">
                <a:solidFill>
                  <a:srgbClr val="FF0000"/>
                </a:solidFill>
                <a:effectLst>
                  <a:outerShdw blurRad="38100" dist="38100" dir="2700000" algn="tl">
                    <a:srgbClr val="000000"/>
                  </a:outerShdw>
                </a:effectLst>
              </a:rPr>
              <a:t>documents</a:t>
            </a:r>
          </a:p>
        </p:txBody>
      </p:sp>
      <p:sp>
        <p:nvSpPr>
          <p:cNvPr id="17413" name="Rectangle 7"/>
          <p:cNvSpPr>
            <a:spLocks noChangeArrowheads="1"/>
          </p:cNvSpPr>
          <p:nvPr/>
        </p:nvSpPr>
        <p:spPr bwMode="auto">
          <a:xfrm>
            <a:off x="11430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2996" y="1676399"/>
            <a:ext cx="3610204" cy="46729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DCB86E-D474-42FD-BBCF-F2F2A9048A38}" type="slidenum">
              <a:rPr lang="en-US" smtClean="0">
                <a:solidFill>
                  <a:srgbClr val="000099"/>
                </a:solidFill>
                <a:latin typeface="Times New Roman" pitchFamily="18" charset="0"/>
              </a:rPr>
              <a:pPr eaLnBrk="1" hangingPunct="1"/>
              <a:t>6</a:t>
            </a:fld>
            <a:endParaRPr lang="en-US" dirty="0" smtClean="0">
              <a:solidFill>
                <a:srgbClr val="000099"/>
              </a:solidFill>
              <a:latin typeface="Times New Roman" pitchFamily="18" charset="0"/>
            </a:endParaRPr>
          </a:p>
        </p:txBody>
      </p:sp>
      <p:sp>
        <p:nvSpPr>
          <p:cNvPr id="53250" name="Rectangle 2"/>
          <p:cNvSpPr>
            <a:spLocks noGrp="1" noChangeArrowheads="1"/>
          </p:cNvSpPr>
          <p:nvPr>
            <p:ph type="title"/>
          </p:nvPr>
        </p:nvSpPr>
        <p:spPr/>
        <p:txBody>
          <a:bodyPr/>
          <a:lstStyle/>
          <a:p>
            <a:pPr eaLnBrk="1" hangingPunct="1">
              <a:defRPr/>
            </a:pPr>
            <a:r>
              <a:rPr lang="en-US" sz="3400" dirty="0" smtClean="0"/>
              <a:t>Understanding Word </a:t>
            </a:r>
            <a:br>
              <a:rPr lang="en-US" sz="3400" dirty="0" smtClean="0"/>
            </a:br>
            <a:r>
              <a:rPr lang="en-US" sz="3400" dirty="0" smtClean="0"/>
              <a:t>Processing Software </a:t>
            </a:r>
            <a:r>
              <a:rPr lang="en-US" sz="3200" dirty="0"/>
              <a:t>(continued)</a:t>
            </a:r>
            <a:endParaRPr lang="en-US" sz="3400" dirty="0" smtClean="0"/>
          </a:p>
        </p:txBody>
      </p:sp>
      <p:sp>
        <p:nvSpPr>
          <p:cNvPr id="18437" name="AutoShape 5"/>
          <p:cNvSpPr>
            <a:spLocks/>
          </p:cNvSpPr>
          <p:nvPr/>
        </p:nvSpPr>
        <p:spPr bwMode="auto">
          <a:xfrm>
            <a:off x="1371600" y="3048000"/>
            <a:ext cx="1338263" cy="661988"/>
          </a:xfrm>
          <a:prstGeom prst="borderCallout1">
            <a:avLst>
              <a:gd name="adj1" fmla="val 17264"/>
              <a:gd name="adj2" fmla="val 105694"/>
              <a:gd name="adj3" fmla="val 29313"/>
              <a:gd name="adj4" fmla="val 136818"/>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Formatted text</a:t>
            </a:r>
          </a:p>
        </p:txBody>
      </p:sp>
      <p:sp>
        <p:nvSpPr>
          <p:cNvPr id="18438" name="AutoShape 6"/>
          <p:cNvSpPr>
            <a:spLocks/>
          </p:cNvSpPr>
          <p:nvPr/>
        </p:nvSpPr>
        <p:spPr bwMode="auto">
          <a:xfrm>
            <a:off x="1371600" y="1981200"/>
            <a:ext cx="1338263" cy="396875"/>
          </a:xfrm>
          <a:prstGeom prst="borderCallout1">
            <a:avLst>
              <a:gd name="adj1" fmla="val 28801"/>
              <a:gd name="adj2" fmla="val 105694"/>
              <a:gd name="adj3" fmla="val 69084"/>
              <a:gd name="adj4" fmla="val 140793"/>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Graphic</a:t>
            </a:r>
          </a:p>
        </p:txBody>
      </p:sp>
      <p:sp>
        <p:nvSpPr>
          <p:cNvPr id="18439" name="AutoShape 7"/>
          <p:cNvSpPr>
            <a:spLocks/>
          </p:cNvSpPr>
          <p:nvPr/>
        </p:nvSpPr>
        <p:spPr bwMode="auto">
          <a:xfrm>
            <a:off x="1303338" y="5491163"/>
            <a:ext cx="1338262" cy="396875"/>
          </a:xfrm>
          <a:prstGeom prst="borderCallout1">
            <a:avLst>
              <a:gd name="adj1" fmla="val 28801"/>
              <a:gd name="adj2" fmla="val 105694"/>
              <a:gd name="adj3" fmla="val -11655"/>
              <a:gd name="adj4" fmla="val 139265"/>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Table</a:t>
            </a:r>
          </a:p>
        </p:txBody>
      </p:sp>
      <p:sp>
        <p:nvSpPr>
          <p:cNvPr id="18440" name="AutoShape 8"/>
          <p:cNvSpPr>
            <a:spLocks/>
          </p:cNvSpPr>
          <p:nvPr/>
        </p:nvSpPr>
        <p:spPr bwMode="auto">
          <a:xfrm>
            <a:off x="7067550" y="4343400"/>
            <a:ext cx="1338263" cy="396875"/>
          </a:xfrm>
          <a:prstGeom prst="borderCallout1">
            <a:avLst>
              <a:gd name="adj1" fmla="val 28801"/>
              <a:gd name="adj2" fmla="val -5694"/>
              <a:gd name="adj3" fmla="val -3770"/>
              <a:gd name="adj4" fmla="val -60801"/>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Chart</a:t>
            </a:r>
          </a:p>
        </p:txBody>
      </p:sp>
      <p:sp>
        <p:nvSpPr>
          <p:cNvPr id="18441" name="AutoShape 9"/>
          <p:cNvSpPr>
            <a:spLocks/>
          </p:cNvSpPr>
          <p:nvPr/>
        </p:nvSpPr>
        <p:spPr bwMode="auto">
          <a:xfrm>
            <a:off x="7162800" y="5622925"/>
            <a:ext cx="1338263" cy="396875"/>
          </a:xfrm>
          <a:prstGeom prst="borderCallout1">
            <a:avLst>
              <a:gd name="adj1" fmla="val 28801"/>
              <a:gd name="adj2" fmla="val -5694"/>
              <a:gd name="adj3" fmla="val -43745"/>
              <a:gd name="adj4" fmla="val -62465"/>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Column</a:t>
            </a:r>
          </a:p>
        </p:txBody>
      </p:sp>
      <p:sp>
        <p:nvSpPr>
          <p:cNvPr id="18442" name="AutoShape 10"/>
          <p:cNvSpPr>
            <a:spLocks/>
          </p:cNvSpPr>
          <p:nvPr/>
        </p:nvSpPr>
        <p:spPr bwMode="auto">
          <a:xfrm>
            <a:off x="6967537" y="1889125"/>
            <a:ext cx="1338263" cy="396875"/>
          </a:xfrm>
          <a:prstGeom prst="borderCallout1">
            <a:avLst>
              <a:gd name="adj1" fmla="val 28801"/>
              <a:gd name="adj2" fmla="val -5694"/>
              <a:gd name="adj3" fmla="val 12797"/>
              <a:gd name="adj4" fmla="val -46316"/>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Header</a:t>
            </a:r>
          </a:p>
        </p:txBody>
      </p:sp>
      <p:sp>
        <p:nvSpPr>
          <p:cNvPr id="18443" name="Rectangle 13"/>
          <p:cNvSpPr>
            <a:spLocks noChangeArrowheads="1"/>
          </p:cNvSpPr>
          <p:nvPr/>
        </p:nvSpPr>
        <p:spPr bwMode="auto">
          <a:xfrm>
            <a:off x="12192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
        <p:nvSpPr>
          <p:cNvPr id="13" name="AutoShape 8"/>
          <p:cNvSpPr>
            <a:spLocks/>
          </p:cNvSpPr>
          <p:nvPr/>
        </p:nvSpPr>
        <p:spPr bwMode="auto">
          <a:xfrm>
            <a:off x="7010400" y="2743200"/>
            <a:ext cx="1338263" cy="666525"/>
          </a:xfrm>
          <a:prstGeom prst="borderCallout1">
            <a:avLst>
              <a:gd name="adj1" fmla="val 28801"/>
              <a:gd name="adj2" fmla="val -5694"/>
              <a:gd name="adj3" fmla="val 12562"/>
              <a:gd name="adj4" fmla="val -59174"/>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smtClean="0"/>
              <a:t>Bulleted list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C9C9C4-3887-4F3A-8A6C-0F7C1E28E740}" type="slidenum">
              <a:rPr lang="en-US" smtClean="0">
                <a:solidFill>
                  <a:srgbClr val="000099"/>
                </a:solidFill>
                <a:latin typeface="Times New Roman" pitchFamily="18" charset="0"/>
              </a:rPr>
              <a:pPr eaLnBrk="1" hangingPunct="1"/>
              <a:t>7</a:t>
            </a:fld>
            <a:endParaRPr lang="en-US" dirty="0" smtClean="0">
              <a:solidFill>
                <a:srgbClr val="000099"/>
              </a:solidFill>
              <a:latin typeface="Times New Roman" pitchFamily="18" charset="0"/>
            </a:endParaRPr>
          </a:p>
        </p:txBody>
      </p:sp>
      <p:sp>
        <p:nvSpPr>
          <p:cNvPr id="54274" name="Rectangle 2"/>
          <p:cNvSpPr>
            <a:spLocks noGrp="1" noChangeArrowheads="1"/>
          </p:cNvSpPr>
          <p:nvPr>
            <p:ph type="title"/>
          </p:nvPr>
        </p:nvSpPr>
        <p:spPr/>
        <p:txBody>
          <a:bodyPr/>
          <a:lstStyle/>
          <a:p>
            <a:pPr eaLnBrk="1" hangingPunct="1">
              <a:defRPr/>
            </a:pPr>
            <a:r>
              <a:rPr lang="en-US" sz="3400" dirty="0" smtClean="0"/>
              <a:t>Understanding Word </a:t>
            </a:r>
            <a:br>
              <a:rPr lang="en-US" sz="3400" dirty="0" smtClean="0"/>
            </a:br>
            <a:r>
              <a:rPr lang="en-US" sz="3400" dirty="0" smtClean="0"/>
              <a:t>Processing Software </a:t>
            </a:r>
            <a:r>
              <a:rPr lang="en-US" sz="3200" dirty="0"/>
              <a:t>(continued)</a:t>
            </a:r>
            <a:endParaRPr lang="en-US" sz="3400" dirty="0" smtClean="0"/>
          </a:p>
        </p:txBody>
      </p:sp>
      <p:sp>
        <p:nvSpPr>
          <p:cNvPr id="54275" name="Rectangle 3"/>
          <p:cNvSpPr>
            <a:spLocks noGrp="1" noChangeArrowheads="1"/>
          </p:cNvSpPr>
          <p:nvPr>
            <p:ph type="body" idx="1"/>
          </p:nvPr>
        </p:nvSpPr>
        <p:spPr/>
        <p:txBody>
          <a:bodyPr/>
          <a:lstStyle/>
          <a:p>
            <a:pPr eaLnBrk="1" hangingPunct="1">
              <a:defRPr/>
            </a:pPr>
            <a:r>
              <a:rPr lang="en-US" dirty="0" smtClean="0"/>
              <a:t>Plan a document before you create it</a:t>
            </a:r>
          </a:p>
          <a:p>
            <a:pPr lvl="1" eaLnBrk="1" hangingPunct="1">
              <a:defRPr/>
            </a:pPr>
            <a:r>
              <a:rPr lang="en-US" dirty="0" smtClean="0"/>
              <a:t>Identify:</a:t>
            </a:r>
          </a:p>
          <a:p>
            <a:pPr lvl="2" eaLnBrk="1" hangingPunct="1">
              <a:defRPr/>
            </a:pPr>
            <a:r>
              <a:rPr lang="en-US" dirty="0" smtClean="0"/>
              <a:t>Message</a:t>
            </a:r>
          </a:p>
          <a:p>
            <a:pPr lvl="2" eaLnBrk="1" hangingPunct="1">
              <a:defRPr/>
            </a:pPr>
            <a:r>
              <a:rPr lang="en-US" dirty="0" smtClean="0"/>
              <a:t>Audience</a:t>
            </a:r>
          </a:p>
          <a:p>
            <a:pPr lvl="2" eaLnBrk="1" hangingPunct="1">
              <a:defRPr/>
            </a:pPr>
            <a:r>
              <a:rPr lang="en-US" dirty="0" smtClean="0"/>
              <a:t>Elements to include (charts, tables, etc.)</a:t>
            </a:r>
          </a:p>
          <a:p>
            <a:pPr lvl="2" eaLnBrk="1" hangingPunct="1">
              <a:defRPr/>
            </a:pPr>
            <a:r>
              <a:rPr lang="en-US" dirty="0" smtClean="0"/>
              <a:t>Appropriate tone and look for the document (formal, playful, etc.)</a:t>
            </a:r>
          </a:p>
          <a:p>
            <a:pPr eaLnBrk="1" hangingPunct="1">
              <a:defRPr/>
            </a:pPr>
            <a:r>
              <a:rPr lang="en-US" dirty="0" smtClean="0"/>
              <a:t>The purpose of and audience for a document determine its design</a:t>
            </a:r>
          </a:p>
        </p:txBody>
      </p:sp>
      <p:sp>
        <p:nvSpPr>
          <p:cNvPr id="19461" name="Rectangle 7"/>
          <p:cNvSpPr>
            <a:spLocks noChangeArrowheads="1"/>
          </p:cNvSpPr>
          <p:nvPr/>
        </p:nvSpPr>
        <p:spPr bwMode="auto">
          <a:xfrm>
            <a:off x="12192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2475" y="2286000"/>
            <a:ext cx="43434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3C37AD-7CF9-4163-AFF1-6065FCEE20E1}" type="slidenum">
              <a:rPr lang="en-US" smtClean="0">
                <a:solidFill>
                  <a:srgbClr val="000099"/>
                </a:solidFill>
                <a:latin typeface="Times New Roman" pitchFamily="18" charset="0"/>
              </a:rPr>
              <a:pPr eaLnBrk="1" hangingPunct="1"/>
              <a:t>8</a:t>
            </a:fld>
            <a:endParaRPr lang="en-US" dirty="0" smtClean="0">
              <a:solidFill>
                <a:srgbClr val="000099"/>
              </a:solidFill>
              <a:latin typeface="Times New Roman" pitchFamily="18" charset="0"/>
            </a:endParaRPr>
          </a:p>
        </p:txBody>
      </p:sp>
      <p:sp>
        <p:nvSpPr>
          <p:cNvPr id="73730" name="Rectangle 2"/>
          <p:cNvSpPr>
            <a:spLocks noGrp="1" noChangeArrowheads="1"/>
          </p:cNvSpPr>
          <p:nvPr>
            <p:ph type="title"/>
          </p:nvPr>
        </p:nvSpPr>
        <p:spPr>
          <a:xfrm>
            <a:off x="1341438" y="539750"/>
            <a:ext cx="6934200" cy="755650"/>
          </a:xfrm>
        </p:spPr>
        <p:txBody>
          <a:bodyPr/>
          <a:lstStyle/>
          <a:p>
            <a:pPr eaLnBrk="1" hangingPunct="1">
              <a:defRPr/>
            </a:pPr>
            <a:r>
              <a:rPr lang="en-US" sz="3400" dirty="0" smtClean="0"/>
              <a:t>Exploring the Word Program Window</a:t>
            </a:r>
          </a:p>
        </p:txBody>
      </p:sp>
      <p:sp>
        <p:nvSpPr>
          <p:cNvPr id="73731" name="Rectangle 3"/>
          <p:cNvSpPr>
            <a:spLocks noGrp="1" noChangeArrowheads="1"/>
          </p:cNvSpPr>
          <p:nvPr>
            <p:ph type="body" idx="1"/>
          </p:nvPr>
        </p:nvSpPr>
        <p:spPr>
          <a:xfrm>
            <a:off x="1143000" y="1524000"/>
            <a:ext cx="3404916" cy="4740275"/>
          </a:xfrm>
        </p:spPr>
        <p:txBody>
          <a:bodyPr/>
          <a:lstStyle/>
          <a:p>
            <a:pPr eaLnBrk="1" hangingPunct="1">
              <a:defRPr/>
            </a:pPr>
            <a:r>
              <a:rPr lang="en-US" sz="2800" dirty="0" smtClean="0"/>
              <a:t>The </a:t>
            </a:r>
            <a:r>
              <a:rPr lang="en-US" sz="2800" dirty="0" smtClean="0">
                <a:solidFill>
                  <a:srgbClr val="FF0000"/>
                </a:solidFill>
                <a:effectLst>
                  <a:outerShdw blurRad="38100" dist="38100" dir="2700000" algn="tl">
                    <a:srgbClr val="000000"/>
                  </a:outerShdw>
                </a:effectLst>
              </a:rPr>
              <a:t>Word program window</a:t>
            </a:r>
            <a:r>
              <a:rPr lang="en-US" sz="2800" dirty="0" smtClean="0">
                <a:solidFill>
                  <a:srgbClr val="FF0000"/>
                </a:solidFill>
              </a:rPr>
              <a:t> </a:t>
            </a:r>
            <a:r>
              <a:rPr lang="en-US" sz="2800" dirty="0" smtClean="0"/>
              <a:t>opens and displays a blank document in Print Layout view</a:t>
            </a:r>
          </a:p>
          <a:p>
            <a:pPr eaLnBrk="1" hangingPunct="1">
              <a:defRPr/>
            </a:pPr>
            <a:r>
              <a:rPr lang="en-US" sz="2800" dirty="0" smtClean="0"/>
              <a:t>The </a:t>
            </a:r>
            <a:r>
              <a:rPr lang="en-US" sz="2800" dirty="0" smtClean="0">
                <a:solidFill>
                  <a:srgbClr val="FF0000"/>
                </a:solidFill>
                <a:effectLst>
                  <a:outerShdw blurRad="38100" dist="38100" dir="2700000" algn="tl">
                    <a:srgbClr val="000000"/>
                  </a:outerShdw>
                </a:effectLst>
              </a:rPr>
              <a:t>insertion point</a:t>
            </a:r>
            <a:r>
              <a:rPr lang="en-US" sz="2800" dirty="0" smtClean="0">
                <a:solidFill>
                  <a:srgbClr val="FF0000"/>
                </a:solidFill>
              </a:rPr>
              <a:t> </a:t>
            </a:r>
            <a:r>
              <a:rPr lang="en-US" sz="2800" dirty="0" smtClean="0"/>
              <a:t>indicates where text appears when you type</a:t>
            </a:r>
          </a:p>
        </p:txBody>
      </p:sp>
      <p:sp>
        <p:nvSpPr>
          <p:cNvPr id="20486" name="Rectangle 6"/>
          <p:cNvSpPr>
            <a:spLocks noChangeArrowheads="1"/>
          </p:cNvSpPr>
          <p:nvPr/>
        </p:nvSpPr>
        <p:spPr bwMode="auto">
          <a:xfrm>
            <a:off x="6053138" y="3733800"/>
            <a:ext cx="1274762" cy="671513"/>
          </a:xfrm>
          <a:prstGeom prst="rect">
            <a:avLst/>
          </a:prstGeom>
          <a:gradFill rotWithShape="1">
            <a:gsLst>
              <a:gs pos="0">
                <a:srgbClr val="FFFFFF"/>
              </a:gs>
              <a:gs pos="100000">
                <a:srgbClr val="FF9900"/>
              </a:gs>
            </a:gsLst>
            <a:path path="shape">
              <a:fillToRect l="50000" t="50000" r="50000" b="50000"/>
            </a:path>
          </a:gradFill>
          <a:ln w="25400" algn="ctr">
            <a:solidFill>
              <a:srgbClr val="E40000"/>
            </a:solidFill>
            <a:miter lim="800000"/>
            <a:headEnd/>
            <a:tailEnd/>
          </a:ln>
        </p:spPr>
        <p:txBody>
          <a:bodyPr/>
          <a:lstStyle/>
          <a:p>
            <a:pPr algn="ctr"/>
            <a:r>
              <a:rPr lang="en-US" dirty="0"/>
              <a:t>Blank document</a:t>
            </a:r>
          </a:p>
        </p:txBody>
      </p:sp>
      <p:sp>
        <p:nvSpPr>
          <p:cNvPr id="20487" name="AutoShape 7"/>
          <p:cNvSpPr>
            <a:spLocks/>
          </p:cNvSpPr>
          <p:nvPr/>
        </p:nvSpPr>
        <p:spPr bwMode="auto">
          <a:xfrm>
            <a:off x="7162800" y="1392238"/>
            <a:ext cx="1743075" cy="396875"/>
          </a:xfrm>
          <a:prstGeom prst="borderCallout1">
            <a:avLst>
              <a:gd name="adj1" fmla="val 98287"/>
              <a:gd name="adj2" fmla="val 625"/>
              <a:gd name="adj3" fmla="val 467420"/>
              <a:gd name="adj4" fmla="val 52199"/>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I-beam pointer</a:t>
            </a:r>
          </a:p>
        </p:txBody>
      </p:sp>
      <p:sp>
        <p:nvSpPr>
          <p:cNvPr id="20488" name="AutoShape 8"/>
          <p:cNvSpPr>
            <a:spLocks/>
          </p:cNvSpPr>
          <p:nvPr/>
        </p:nvSpPr>
        <p:spPr bwMode="auto">
          <a:xfrm>
            <a:off x="6172200" y="5791200"/>
            <a:ext cx="1743075" cy="396875"/>
          </a:xfrm>
          <a:prstGeom prst="borderCallout1">
            <a:avLst>
              <a:gd name="adj1" fmla="val 28801"/>
              <a:gd name="adj2" fmla="val -4370"/>
              <a:gd name="adj3" fmla="val -566086"/>
              <a:gd name="adj4" fmla="val -40998"/>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Insertion point</a:t>
            </a:r>
          </a:p>
        </p:txBody>
      </p:sp>
      <p:sp>
        <p:nvSpPr>
          <p:cNvPr id="20489" name="Rectangle 11"/>
          <p:cNvSpPr>
            <a:spLocks noChangeArrowheads="1"/>
          </p:cNvSpPr>
          <p:nvPr/>
        </p:nvSpPr>
        <p:spPr bwMode="auto">
          <a:xfrm>
            <a:off x="11430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95FE077-4C66-42D1-8199-2272D7419DB5}" type="slidenum">
              <a:rPr lang="en-US" smtClean="0">
                <a:solidFill>
                  <a:srgbClr val="000099"/>
                </a:solidFill>
                <a:latin typeface="Times New Roman" pitchFamily="18" charset="0"/>
              </a:rPr>
              <a:pPr eaLnBrk="1" hangingPunct="1"/>
              <a:t>9</a:t>
            </a:fld>
            <a:endParaRPr lang="en-US" dirty="0" smtClean="0">
              <a:solidFill>
                <a:srgbClr val="000099"/>
              </a:solidFill>
              <a:latin typeface="Times New Roman" pitchFamily="18" charset="0"/>
            </a:endParaRPr>
          </a:p>
        </p:txBody>
      </p:sp>
      <p:sp>
        <p:nvSpPr>
          <p:cNvPr id="76802" name="Rectangle 2"/>
          <p:cNvSpPr>
            <a:spLocks noGrp="1" noChangeArrowheads="1"/>
          </p:cNvSpPr>
          <p:nvPr>
            <p:ph type="title"/>
          </p:nvPr>
        </p:nvSpPr>
        <p:spPr>
          <a:xfrm>
            <a:off x="1179513" y="423863"/>
            <a:ext cx="6934200" cy="755650"/>
          </a:xfrm>
        </p:spPr>
        <p:txBody>
          <a:bodyPr/>
          <a:lstStyle/>
          <a:p>
            <a:pPr eaLnBrk="1" hangingPunct="1">
              <a:defRPr/>
            </a:pPr>
            <a:r>
              <a:rPr lang="en-US" sz="3400" dirty="0" smtClean="0"/>
              <a:t>Exploring the Word Program Window </a:t>
            </a:r>
            <a:r>
              <a:rPr lang="en-US" sz="3200" dirty="0"/>
              <a:t>(continued)</a:t>
            </a:r>
            <a:endParaRPr lang="en-US" sz="3400" dirty="0" smtClean="0"/>
          </a:p>
        </p:txBody>
      </p:sp>
      <p:sp>
        <p:nvSpPr>
          <p:cNvPr id="76803" name="Rectangle 3"/>
          <p:cNvSpPr>
            <a:spLocks noGrp="1" noChangeArrowheads="1"/>
          </p:cNvSpPr>
          <p:nvPr>
            <p:ph type="body" idx="1"/>
          </p:nvPr>
        </p:nvSpPr>
        <p:spPr>
          <a:xfrm>
            <a:off x="1198563" y="1362075"/>
            <a:ext cx="7131050" cy="4048125"/>
          </a:xfrm>
        </p:spPr>
        <p:txBody>
          <a:bodyPr/>
          <a:lstStyle/>
          <a:p>
            <a:pPr eaLnBrk="1" hangingPunct="1">
              <a:lnSpc>
                <a:spcPct val="90000"/>
              </a:lnSpc>
              <a:defRPr/>
            </a:pPr>
            <a:r>
              <a:rPr lang="en-US" dirty="0" smtClean="0"/>
              <a:t>The </a:t>
            </a:r>
            <a:r>
              <a:rPr lang="en-US" dirty="0" smtClean="0">
                <a:solidFill>
                  <a:srgbClr val="FF0000"/>
                </a:solidFill>
                <a:effectLst>
                  <a:outerShdw blurRad="38100" dist="38100" dir="2700000" algn="tl">
                    <a:srgbClr val="000000"/>
                  </a:outerShdw>
                </a:effectLst>
              </a:rPr>
              <a:t>mouse pointer</a:t>
            </a:r>
            <a:r>
              <a:rPr lang="en-US" dirty="0" smtClean="0">
                <a:solidFill>
                  <a:srgbClr val="FF0000"/>
                </a:solidFill>
              </a:rPr>
              <a:t> </a:t>
            </a:r>
            <a:r>
              <a:rPr lang="en-US" dirty="0" smtClean="0"/>
              <a:t>changes shape depending on its location in the Word program window</a:t>
            </a:r>
          </a:p>
          <a:p>
            <a:pPr eaLnBrk="1" hangingPunct="1">
              <a:lnSpc>
                <a:spcPct val="90000"/>
              </a:lnSpc>
              <a:defRPr/>
            </a:pPr>
            <a:r>
              <a:rPr lang="en-US" dirty="0" smtClean="0"/>
              <a:t>Each pointer is used for a different purpose</a:t>
            </a:r>
          </a:p>
          <a:p>
            <a:pPr eaLnBrk="1" hangingPunct="1">
              <a:lnSpc>
                <a:spcPct val="90000"/>
              </a:lnSpc>
              <a:defRPr/>
            </a:pPr>
            <a:r>
              <a:rPr lang="en-US" dirty="0" smtClean="0"/>
              <a:t>Click and type pointers position the insertion point and apply paragraph formatting</a:t>
            </a:r>
          </a:p>
          <a:p>
            <a:pPr eaLnBrk="1" hangingPunct="1">
              <a:lnSpc>
                <a:spcPct val="90000"/>
              </a:lnSpc>
              <a:defRPr/>
            </a:pPr>
            <a:r>
              <a:rPr lang="en-US" dirty="0" smtClean="0"/>
              <a:t>A </a:t>
            </a:r>
            <a:r>
              <a:rPr lang="en-US" b="1" dirty="0" smtClean="0">
                <a:solidFill>
                  <a:srgbClr val="FF0000"/>
                </a:solidFill>
              </a:rPr>
              <a:t>ScreenTip</a:t>
            </a:r>
            <a:r>
              <a:rPr lang="en-US" dirty="0" smtClean="0"/>
              <a:t> appears when you point to a button or element in the Word program window</a:t>
            </a:r>
          </a:p>
        </p:txBody>
      </p:sp>
      <p:sp>
        <p:nvSpPr>
          <p:cNvPr id="21509" name="Rectangle 7"/>
          <p:cNvSpPr>
            <a:spLocks noChangeArrowheads="1"/>
          </p:cNvSpPr>
          <p:nvPr/>
        </p:nvSpPr>
        <p:spPr bwMode="auto">
          <a:xfrm>
            <a:off x="1143000" y="6491288"/>
            <a:ext cx="522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rgbClr val="000099"/>
                </a:solidFill>
              </a:rPr>
              <a:t>Microsoft Office Word 2010 - Illustrated Complete</a:t>
            </a:r>
            <a:endParaRPr lang="en-US" dirty="0">
              <a:solidFill>
                <a:srgbClr val="00009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PPT Template">
  <a:themeElements>
    <a:clrScheme name="1_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PP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P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P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P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3322</TotalTime>
  <Words>4785</Words>
  <Application>Microsoft Office PowerPoint</Application>
  <PresentationFormat>On-screen Show (4:3)</PresentationFormat>
  <Paragraphs>514</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1_PPT Template</vt:lpstr>
      <vt:lpstr>Microsoft Word 2010 - Illustrated</vt:lpstr>
      <vt:lpstr>Objectives</vt:lpstr>
      <vt:lpstr>Objectives (continued)</vt:lpstr>
      <vt:lpstr>Unit Introduction</vt:lpstr>
      <vt:lpstr>Understanding Word  Processing Software</vt:lpstr>
      <vt:lpstr>Understanding Word  Processing Software (continued)</vt:lpstr>
      <vt:lpstr>Understanding Word  Processing Software (continued)</vt:lpstr>
      <vt:lpstr>Exploring the Word Program Window</vt:lpstr>
      <vt:lpstr>Exploring the Word Program Window (continued)</vt:lpstr>
      <vt:lpstr>Exploring the Word Program Window (continued)</vt:lpstr>
      <vt:lpstr>Exploring the Word Program Window (continued)</vt:lpstr>
      <vt:lpstr>Exploring the Word Program Window (continued)</vt:lpstr>
      <vt:lpstr>Exploring the Word Program Window (continued)</vt:lpstr>
      <vt:lpstr>Exploring the Word Program Window (continued)</vt:lpstr>
      <vt:lpstr>Print Layout View </vt:lpstr>
      <vt:lpstr>Full Screen View </vt:lpstr>
      <vt:lpstr>Draft View </vt:lpstr>
      <vt:lpstr>Outline View</vt:lpstr>
      <vt:lpstr>Starting a Document</vt:lpstr>
      <vt:lpstr>Starting a Document (continued)</vt:lpstr>
      <vt:lpstr>Starting a Document (continued)</vt:lpstr>
      <vt:lpstr>Complete Word Unit Page 6</vt:lpstr>
      <vt:lpstr>Saving a Document</vt:lpstr>
      <vt:lpstr>Saving a Document (continued)</vt:lpstr>
      <vt:lpstr>Saving a Document (continued)</vt:lpstr>
      <vt:lpstr>Show What You Know</vt:lpstr>
      <vt:lpstr>Selecting Text</vt:lpstr>
      <vt:lpstr>Selecting Text (continued)</vt:lpstr>
      <vt:lpstr>Selecting Text (continued)</vt:lpstr>
      <vt:lpstr>Selecting Text (continued)</vt:lpstr>
      <vt:lpstr>Formatting Text Using the Mini Toolbar </vt:lpstr>
      <vt:lpstr>Formatting Text Using the Mini Toolbar (continued)</vt:lpstr>
      <vt:lpstr>Formatting Text Using the Mini Toolbar (continued)</vt:lpstr>
      <vt:lpstr>Formatting Text Using the Mini Toolbar (continued)</vt:lpstr>
      <vt:lpstr>Formatting Text Using the Mini Toolbar (continued)</vt:lpstr>
      <vt:lpstr>Creating a Document Using a Template</vt:lpstr>
      <vt:lpstr>Creating a Document Using a Template (continued)</vt:lpstr>
      <vt:lpstr>Creating a Document Using a Template (continued)</vt:lpstr>
      <vt:lpstr>Creating a Document Using a Template (continued)</vt:lpstr>
      <vt:lpstr>Viewing and Navigating a Document </vt:lpstr>
      <vt:lpstr>Viewing and Navigating a Document (continued)</vt:lpstr>
      <vt:lpstr>Show What You Know</vt:lpstr>
      <vt:lpstr>Viewing and Navigating a Document (continued)</vt:lpstr>
      <vt:lpstr>Viewing and Navigating a Document (continued)</vt:lpstr>
      <vt:lpstr>Summary</vt:lpstr>
      <vt:lpstr>Summary (continued)</vt:lpstr>
      <vt:lpstr>Summary</vt:lpstr>
    </vt:vector>
  </TitlesOfParts>
  <Company>Course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rpadrick</dc:creator>
  <cp:lastModifiedBy>Morgan Junior High Computer Lab</cp:lastModifiedBy>
  <cp:revision>93</cp:revision>
  <dcterms:created xsi:type="dcterms:W3CDTF">2007-02-15T20:50:52Z</dcterms:created>
  <dcterms:modified xsi:type="dcterms:W3CDTF">2010-10-06T13:46:50Z</dcterms:modified>
</cp:coreProperties>
</file>