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sldIdLst>
    <p:sldId id="256" r:id="rId2"/>
    <p:sldId id="258" r:id="rId3"/>
    <p:sldId id="267" r:id="rId4"/>
    <p:sldId id="268" r:id="rId5"/>
    <p:sldId id="269" r:id="rId6"/>
    <p:sldId id="307" r:id="rId7"/>
    <p:sldId id="271" r:id="rId8"/>
    <p:sldId id="306" r:id="rId9"/>
    <p:sldId id="272" r:id="rId10"/>
    <p:sldId id="273" r:id="rId11"/>
    <p:sldId id="274" r:id="rId12"/>
    <p:sldId id="308" r:id="rId13"/>
    <p:sldId id="281" r:id="rId14"/>
    <p:sldId id="282" r:id="rId15"/>
    <p:sldId id="283" r:id="rId16"/>
    <p:sldId id="310" r:id="rId17"/>
    <p:sldId id="29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77391" autoAdjust="0"/>
  </p:normalViewPr>
  <p:slideViewPr>
    <p:cSldViewPr>
      <p:cViewPr>
        <p:scale>
          <a:sx n="90" d="100"/>
          <a:sy n="90" d="100"/>
        </p:scale>
        <p:origin x="-588"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461DFEB0-82B1-477B-84ED-5916BD1345D7}" type="datetimeFigureOut">
              <a:rPr lang="en-US"/>
              <a:pPr>
                <a:defRPr/>
              </a:pPr>
              <a:t>10/17/2010</a:t>
            </a:fld>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DEFAC7A-ADC2-4A81-9948-9EA11AFC81E7}" type="slidenum">
              <a:rPr lang="en-US"/>
              <a:pPr>
                <a:defRPr/>
              </a:pPr>
              <a:t>‹#›</a:t>
            </a:fld>
            <a:endParaRPr lang="en-US"/>
          </a:p>
        </p:txBody>
      </p:sp>
    </p:spTree>
    <p:extLst>
      <p:ext uri="{BB962C8B-B14F-4D97-AF65-F5344CB8AC3E}">
        <p14:creationId xmlns:p14="http://schemas.microsoft.com/office/powerpoint/2010/main" val="1955960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a:t>
            </a:fld>
            <a:endParaRPr lang="en-US" dirty="0"/>
          </a:p>
        </p:txBody>
      </p:sp>
    </p:spTree>
    <p:extLst>
      <p:ext uri="{BB962C8B-B14F-4D97-AF65-F5344CB8AC3E}">
        <p14:creationId xmlns:p14="http://schemas.microsoft.com/office/powerpoint/2010/main" val="76638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11</a:t>
            </a:fld>
            <a:endParaRPr lang="en-US"/>
          </a:p>
        </p:txBody>
      </p:sp>
    </p:spTree>
    <p:extLst>
      <p:ext uri="{BB962C8B-B14F-4D97-AF65-F5344CB8AC3E}">
        <p14:creationId xmlns:p14="http://schemas.microsoft.com/office/powerpoint/2010/main" val="146113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you finish typing and revising a document, you can use the Spelling and Grammar command to search the document for misspelled words and grammar errors.  </a:t>
            </a:r>
          </a:p>
          <a:p>
            <a:endParaRPr lang="en-CA" dirty="0" smtClean="0"/>
          </a:p>
          <a:p>
            <a:r>
              <a:rPr lang="en-CA" dirty="0" smtClean="0"/>
              <a:t>The Spelling and Grammar checker flags possible mistakes,</a:t>
            </a:r>
            <a:r>
              <a:rPr lang="en-CA" baseline="0" dirty="0" smtClean="0"/>
              <a:t> suggests correct spellings, and offers remedies for grammar errors such as subject-verb agreement, repeated words and punctuation.  </a:t>
            </a:r>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13</a:t>
            </a:fld>
            <a:endParaRPr lang="en-US"/>
          </a:p>
        </p:txBody>
      </p:sp>
    </p:spTree>
    <p:extLst>
      <p:ext uri="{BB962C8B-B14F-4D97-AF65-F5344CB8AC3E}">
        <p14:creationId xmlns:p14="http://schemas.microsoft.com/office/powerpoint/2010/main" val="203256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14</a:t>
            </a:fld>
            <a:endParaRPr lang="en-US"/>
          </a:p>
        </p:txBody>
      </p:sp>
    </p:spTree>
    <p:extLst>
      <p:ext uri="{BB962C8B-B14F-4D97-AF65-F5344CB8AC3E}">
        <p14:creationId xmlns:p14="http://schemas.microsoft.com/office/powerpoint/2010/main" val="271182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15</a:t>
            </a:fld>
            <a:endParaRPr lang="en-US"/>
          </a:p>
        </p:txBody>
      </p:sp>
    </p:spTree>
    <p:extLst>
      <p:ext uri="{BB962C8B-B14F-4D97-AF65-F5344CB8AC3E}">
        <p14:creationId xmlns:p14="http://schemas.microsoft.com/office/powerpoint/2010/main" val="1316405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17</a:t>
            </a:fld>
            <a:endParaRPr lang="en-US"/>
          </a:p>
        </p:txBody>
      </p:sp>
    </p:spTree>
    <p:extLst>
      <p:ext uri="{BB962C8B-B14F-4D97-AF65-F5344CB8AC3E}">
        <p14:creationId xmlns:p14="http://schemas.microsoft.com/office/powerpoint/2010/main" val="428430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2</a:t>
            </a:fld>
            <a:endParaRPr lang="en-US" dirty="0"/>
          </a:p>
        </p:txBody>
      </p:sp>
    </p:spTree>
    <p:extLst>
      <p:ext uri="{BB962C8B-B14F-4D97-AF65-F5344CB8AC3E}">
        <p14:creationId xmlns:p14="http://schemas.microsoft.com/office/powerpoint/2010/main" val="148686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The editing features in Word allow you</a:t>
            </a:r>
            <a:r>
              <a:rPr lang="en-CA" baseline="0" dirty="0" smtClean="0"/>
              <a:t> to move text from location to another in a document.  Moving text is often called cut and paste.  When you cut text, it is removed from the document and placed on the clipboard, a temporary storage area for text and graphics that you cut or copy from a document.  </a:t>
            </a:r>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3</a:t>
            </a:fld>
            <a:endParaRPr lang="en-US" dirty="0"/>
          </a:p>
        </p:txBody>
      </p:sp>
    </p:spTree>
    <p:extLst>
      <p:ext uri="{BB962C8B-B14F-4D97-AF65-F5344CB8AC3E}">
        <p14:creationId xmlns:p14="http://schemas.microsoft.com/office/powerpoint/2010/main" val="61434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smtClean="0"/>
              <a:t>You can then paste, or insert, text that is stored on the Clipboard in the document at the location of the insertion point.  You cut and paste text using the Cut and Paste buttons in the Clipboard group on the home tab.  </a:t>
            </a:r>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4</a:t>
            </a:fld>
            <a:endParaRPr lang="en-US" dirty="0"/>
          </a:p>
        </p:txBody>
      </p:sp>
    </p:spTree>
    <p:extLst>
      <p:ext uri="{BB962C8B-B14F-4D97-AF65-F5344CB8AC3E}">
        <p14:creationId xmlns:p14="http://schemas.microsoft.com/office/powerpoint/2010/main" val="111368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smtClean="0"/>
              <a:t>You can move selected text by dragging it to a new location using the mouse.  This operation is called drag and drop.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5</a:t>
            </a:fld>
            <a:endParaRPr lang="en-US" dirty="0"/>
          </a:p>
        </p:txBody>
      </p:sp>
    </p:spTree>
    <p:extLst>
      <p:ext uri="{BB962C8B-B14F-4D97-AF65-F5344CB8AC3E}">
        <p14:creationId xmlns:p14="http://schemas.microsoft.com/office/powerpoint/2010/main" val="46875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7</a:t>
            </a:fld>
            <a:endParaRPr lang="en-US"/>
          </a:p>
        </p:txBody>
      </p:sp>
    </p:spTree>
    <p:extLst>
      <p:ext uri="{BB962C8B-B14F-4D97-AF65-F5344CB8AC3E}">
        <p14:creationId xmlns:p14="http://schemas.microsoft.com/office/powerpoint/2010/main" val="76903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Copying and pasting text is similar to cutting and pasting text, except that the text you copy is not removed from the document.  Rather, a copy of the text is placed on the</a:t>
            </a:r>
            <a:r>
              <a:rPr lang="en-CA" baseline="0" dirty="0" smtClean="0"/>
              <a:t> clipboard, leaving the original text in place.  You can copy text to the Clipboard using the copy button  in the clipboard group on the Home tab, or you can copy text by pressing CTRL as you drag the selected text from one location to another</a:t>
            </a:r>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9</a:t>
            </a:fld>
            <a:endParaRPr lang="en-US"/>
          </a:p>
        </p:txBody>
      </p:sp>
    </p:spTree>
    <p:extLst>
      <p:ext uri="{BB962C8B-B14F-4D97-AF65-F5344CB8AC3E}">
        <p14:creationId xmlns:p14="http://schemas.microsoft.com/office/powerpoint/2010/main" val="221647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DEFAC7A-ADC2-4A81-9948-9EA11AFC81E7}" type="slidenum">
              <a:rPr lang="en-US" smtClean="0"/>
              <a:pPr>
                <a:defRPr/>
              </a:pPr>
              <a:t>10</a:t>
            </a:fld>
            <a:endParaRPr lang="en-US"/>
          </a:p>
        </p:txBody>
      </p:sp>
    </p:spTree>
    <p:extLst>
      <p:ext uri="{BB962C8B-B14F-4D97-AF65-F5344CB8AC3E}">
        <p14:creationId xmlns:p14="http://schemas.microsoft.com/office/powerpoint/2010/main" val="2355242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DFC2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0"/>
            <a:ext cx="9144000" cy="1143000"/>
          </a:xfrm>
          <a:ln w="9525"/>
        </p:spPr>
        <p:txBody>
          <a:bodyPr/>
          <a:lstStyle>
            <a:lvl1pPr algn="ctr">
              <a:defRPr sz="3800">
                <a:solidFill>
                  <a:srgbClr val="B6382E"/>
                </a:solidFill>
                <a:effectLst>
                  <a:outerShdw blurRad="38100" dist="38100" dir="2700000" algn="tl">
                    <a:srgbClr val="000000"/>
                  </a:outerShdw>
                </a:effectLst>
              </a:defRPr>
            </a:lvl1pPr>
          </a:lstStyle>
          <a:p>
            <a:r>
              <a:rPr lang="en-US" smtClean="0"/>
              <a:t>Click to edit Master title style</a:t>
            </a:r>
            <a:endParaRPr lang="en-US" dirty="0"/>
          </a:p>
        </p:txBody>
      </p:sp>
      <p:sp>
        <p:nvSpPr>
          <p:cNvPr id="4099" name="Rectangle 3"/>
          <p:cNvSpPr>
            <a:spLocks noGrp="1" noChangeArrowheads="1"/>
          </p:cNvSpPr>
          <p:nvPr>
            <p:ph type="subTitle" sz="quarter" idx="1"/>
          </p:nvPr>
        </p:nvSpPr>
        <p:spPr>
          <a:xfrm>
            <a:off x="1295400" y="2895600"/>
            <a:ext cx="6705600" cy="712787"/>
          </a:xfrm>
        </p:spPr>
        <p:txBody>
          <a:bodyPr wrap="none" anchor="ctr"/>
          <a:lstStyle>
            <a:lvl1pPr marL="0" indent="0">
              <a:spcBef>
                <a:spcPct val="0"/>
              </a:spcBef>
              <a:buClrTx/>
              <a:buFontTx/>
              <a:buNone/>
              <a:defRPr sz="3600" b="1">
                <a:effectLst>
                  <a:outerShdw blurRad="38100" dist="38100" dir="2700000" algn="tl">
                    <a:srgbClr val="000000"/>
                  </a:outerShdw>
                </a:effectLst>
              </a:defRPr>
            </a:lvl1pPr>
          </a:lstStyle>
          <a:p>
            <a:r>
              <a:rPr lang="en-US" dirty="0"/>
              <a:t>Click to edit Master subtitle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3886200"/>
            <a:ext cx="9144000" cy="2971800"/>
          </a:xfrm>
          <a:prstGeom prst="rect">
            <a:avLst/>
          </a:prstGeom>
          <a:noFill/>
          <a:ln w="9525">
            <a:noFill/>
            <a:miter lim="800000"/>
            <a:headEnd/>
            <a:tailEnd/>
          </a:ln>
          <a:effectLst/>
        </p:spPr>
      </p:pic>
      <p:pic>
        <p:nvPicPr>
          <p:cNvPr id="1027" name="Picture 3"/>
          <p:cNvPicPr>
            <a:picLocks noChangeAspect="1" noChangeArrowheads="1"/>
          </p:cNvPicPr>
          <p:nvPr userDrawn="1"/>
        </p:nvPicPr>
        <p:blipFill>
          <a:blip r:embed="rId3" cstate="print"/>
          <a:srcRect/>
          <a:stretch>
            <a:fillRect/>
          </a:stretch>
        </p:blipFill>
        <p:spPr bwMode="auto">
          <a:xfrm>
            <a:off x="0" y="0"/>
            <a:ext cx="9144000" cy="1295400"/>
          </a:xfrm>
          <a:prstGeom prst="rect">
            <a:avLst/>
          </a:prstGeom>
          <a:noFill/>
          <a:ln w="9525">
            <a:noFill/>
            <a:miter lim="800000"/>
            <a:headEnd/>
            <a:tailEnd/>
          </a:ln>
          <a:effectLst/>
        </p:spPr>
      </p:pic>
      <p:pic>
        <p:nvPicPr>
          <p:cNvPr id="2050" name="Picture 2"/>
          <p:cNvPicPr>
            <a:picLocks noChangeAspect="1" noChangeArrowheads="1"/>
          </p:cNvPicPr>
          <p:nvPr userDrawn="1"/>
        </p:nvPicPr>
        <p:blipFill>
          <a:blip r:embed="rId4" cstate="print"/>
          <a:srcRect/>
          <a:stretch>
            <a:fillRect/>
          </a:stretch>
        </p:blipFill>
        <p:spPr bwMode="auto">
          <a:xfrm>
            <a:off x="0" y="609600"/>
            <a:ext cx="923925" cy="666750"/>
          </a:xfrm>
          <a:prstGeom prst="rect">
            <a:avLst/>
          </a:prstGeom>
          <a:noFill/>
          <a:ln w="9525">
            <a:noFill/>
            <a:miter lim="800000"/>
            <a:headEnd/>
            <a:tailEnd/>
          </a:ln>
          <a:effectLst/>
        </p:spPr>
      </p:pic>
    </p:spTree>
    <p:extLst>
      <p:ext uri="{BB962C8B-B14F-4D97-AF65-F5344CB8AC3E}">
        <p14:creationId xmlns:p14="http://schemas.microsoft.com/office/powerpoint/2010/main" val="128432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7FD06CC9-EB98-4EBC-A906-085B59C347E9}"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288146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8488" y="698500"/>
            <a:ext cx="1868487" cy="5480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1438" y="698500"/>
            <a:ext cx="5454650"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AAF49F1F-778C-4B88-B6C9-1EE4BDA7E8E4}"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197831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2C655725-C090-4B68-9F3A-FB011006F4FD}"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6327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6EAD1DC0-0F16-4B7B-AB08-F2DCCB218905}" type="slidenum">
              <a:rPr lang="en-US"/>
              <a:pPr>
                <a:defRPr/>
              </a:pPr>
              <a:t>‹#›</a:t>
            </a:fld>
            <a:endParaRPr lang="en-US" dirty="0"/>
          </a:p>
        </p:txBody>
      </p:sp>
      <p:sp>
        <p:nvSpPr>
          <p:cNvPr id="5"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427194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7638" y="1682750"/>
            <a:ext cx="36226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2713" y="1682750"/>
            <a:ext cx="3624262"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3139E084-E458-4652-B2B4-69DC1B71ACB9}"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22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pPr>
              <a:defRPr/>
            </a:pPr>
            <a:fld id="{151F5298-5B69-4309-87F9-12D44A7A83D5}" type="slidenum">
              <a:rPr lang="en-US"/>
              <a:pPr>
                <a:defRPr/>
              </a:pPr>
              <a:t>‹#›</a:t>
            </a:fld>
            <a:endParaRPr lang="en-US" dirty="0"/>
          </a:p>
        </p:txBody>
      </p:sp>
      <p:sp>
        <p:nvSpPr>
          <p:cNvPr id="8"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417770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pPr>
              <a:defRPr/>
            </a:pPr>
            <a:fld id="{50B7B708-1CB7-48E6-B71D-A69FC555D362}" type="slidenum">
              <a:rPr lang="en-US"/>
              <a:pPr>
                <a:defRPr/>
              </a:pPr>
              <a:t>‹#›</a:t>
            </a:fld>
            <a:endParaRPr lang="en-US" dirty="0"/>
          </a:p>
        </p:txBody>
      </p:sp>
      <p:sp>
        <p:nvSpPr>
          <p:cNvPr id="4"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3985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F0D85517-F32C-4E4C-8BAF-893AFAE849D0}" type="slidenum">
              <a:rPr lang="en-US"/>
              <a:pPr>
                <a:defRPr/>
              </a:pPr>
              <a:t>‹#›</a:t>
            </a:fld>
            <a:endParaRPr lang="en-US" dirty="0"/>
          </a:p>
        </p:txBody>
      </p:sp>
      <p:sp>
        <p:nvSpPr>
          <p:cNvPr id="3"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1158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0AB77E1A-4D9C-4701-AE8C-94B1E85EDB07}"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317901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6E393275-6FB9-453D-8FE8-F94229D0B552}" type="slidenum">
              <a:rPr lang="en-US"/>
              <a:pPr>
                <a:defRPr/>
              </a:pPr>
              <a:t>‹#›</a:t>
            </a:fld>
            <a:endParaRPr lang="en-US" dirty="0"/>
          </a:p>
        </p:txBody>
      </p:sp>
      <p:sp>
        <p:nvSpPr>
          <p:cNvPr id="6" name="Rectangle 9"/>
          <p:cNvSpPr>
            <a:spLocks noGrp="1" noChangeArrowheads="1"/>
          </p:cNvSpPr>
          <p:nvPr>
            <p:ph type="ftr" sz="quarter" idx="11"/>
          </p:nvPr>
        </p:nvSpPr>
        <p:spPr/>
        <p:txBody>
          <a:bodyPr/>
          <a:lstStyle>
            <a:lvl1pPr>
              <a:defRPr/>
            </a:lvl1pPr>
          </a:lstStyle>
          <a:p>
            <a:pPr>
              <a:defRPr/>
            </a:pPr>
            <a:r>
              <a:rPr lang="en-US" dirty="0"/>
              <a:t>Microsoft Office 2007 - Illustrated Introductory, Windows Vista Edition</a:t>
            </a:r>
          </a:p>
          <a:p>
            <a:pPr>
              <a:defRPr/>
            </a:pPr>
            <a:r>
              <a:rPr lang="en-US" dirty="0"/>
              <a:t>Creating Documents with Word 2007</a:t>
            </a:r>
          </a:p>
        </p:txBody>
      </p:sp>
    </p:spTree>
    <p:extLst>
      <p:ext uri="{BB962C8B-B14F-4D97-AF65-F5344CB8AC3E}">
        <p14:creationId xmlns:p14="http://schemas.microsoft.com/office/powerpoint/2010/main" val="290872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41438" y="698500"/>
            <a:ext cx="6934200" cy="755650"/>
          </a:xfrm>
          <a:prstGeom prst="rect">
            <a:avLst/>
          </a:prstGeom>
          <a:noFill/>
          <a:ln w="1905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3075" name="Rectangle 3"/>
          <p:cNvSpPr>
            <a:spLocks noGrp="1" noChangeArrowheads="1"/>
          </p:cNvSpPr>
          <p:nvPr>
            <p:ph type="body" idx="1"/>
          </p:nvPr>
        </p:nvSpPr>
        <p:spPr bwMode="auto">
          <a:xfrm>
            <a:off x="1417638" y="1682750"/>
            <a:ext cx="7399337"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7" name="Rectangle 5"/>
          <p:cNvSpPr>
            <a:spLocks noGrp="1" noChangeArrowheads="1"/>
          </p:cNvSpPr>
          <p:nvPr>
            <p:ph type="sldNum" sz="quarter" idx="4"/>
          </p:nvPr>
        </p:nvSpPr>
        <p:spPr bwMode="auto">
          <a:xfrm>
            <a:off x="8270875" y="6477000"/>
            <a:ext cx="625475"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99"/>
                </a:solidFill>
                <a:latin typeface="Times New Roman" pitchFamily="18" charset="0"/>
              </a:defRPr>
            </a:lvl1pPr>
          </a:lstStyle>
          <a:p>
            <a:pPr>
              <a:defRPr/>
            </a:pPr>
            <a:fld id="{E119D9BD-422F-444B-B314-749C014399BB}" type="slidenum">
              <a:rPr lang="en-US"/>
              <a:pPr>
                <a:defRPr/>
              </a:pPr>
              <a:t>‹#›</a:t>
            </a:fld>
            <a:endParaRPr lang="en-US" dirty="0"/>
          </a:p>
        </p:txBody>
      </p:sp>
      <p:grpSp>
        <p:nvGrpSpPr>
          <p:cNvPr id="2" name="Group 6"/>
          <p:cNvGrpSpPr>
            <a:grpSpLocks/>
          </p:cNvGrpSpPr>
          <p:nvPr/>
        </p:nvGrpSpPr>
        <p:grpSpPr bwMode="auto">
          <a:xfrm>
            <a:off x="955675" y="158750"/>
            <a:ext cx="149225" cy="6540500"/>
            <a:chOff x="952" y="100"/>
            <a:chExt cx="94" cy="4120"/>
          </a:xfrm>
        </p:grpSpPr>
        <p:sp>
          <p:nvSpPr>
            <p:cNvPr id="3079" name="Freeform 7"/>
            <p:cNvSpPr>
              <a:spLocks/>
            </p:cNvSpPr>
            <p:nvPr userDrawn="1"/>
          </p:nvSpPr>
          <p:spPr bwMode="auto">
            <a:xfrm>
              <a:off x="952" y="100"/>
              <a:ext cx="94" cy="4120"/>
            </a:xfrm>
            <a:custGeom>
              <a:avLst/>
              <a:gdLst/>
              <a:ahLst/>
              <a:cxnLst>
                <a:cxn ang="0">
                  <a:pos x="94" y="0"/>
                </a:cxn>
                <a:cxn ang="0">
                  <a:pos x="0" y="0"/>
                </a:cxn>
                <a:cxn ang="0">
                  <a:pos x="0" y="4120"/>
                </a:cxn>
              </a:cxnLst>
              <a:rect l="0" t="0" r="r" b="b"/>
              <a:pathLst>
                <a:path w="94" h="4120">
                  <a:moveTo>
                    <a:pt x="94" y="0"/>
                  </a:moveTo>
                  <a:lnTo>
                    <a:pt x="0" y="0"/>
                  </a:lnTo>
                  <a:lnTo>
                    <a:pt x="0" y="4120"/>
                  </a:lnTo>
                </a:path>
              </a:pathLst>
            </a:custGeom>
            <a:noFill/>
            <a:ln w="9525">
              <a:solidFill>
                <a:schemeClr val="tx1"/>
              </a:solidFill>
              <a:round/>
              <a:headEnd/>
              <a:tailEnd/>
            </a:ln>
            <a:effectLst/>
          </p:spPr>
          <p:txBody>
            <a:bodyPr/>
            <a:lstStyle/>
            <a:p>
              <a:pPr>
                <a:defRPr/>
              </a:pPr>
              <a:endParaRPr lang="en-US" dirty="0"/>
            </a:p>
          </p:txBody>
        </p:sp>
        <p:sp>
          <p:nvSpPr>
            <p:cNvPr id="3080" name="AutoShape 8"/>
            <p:cNvSpPr>
              <a:spLocks noChangeArrowheads="1"/>
            </p:cNvSpPr>
            <p:nvPr userDrawn="1"/>
          </p:nvSpPr>
          <p:spPr bwMode="auto">
            <a:xfrm rot="5400000">
              <a:off x="967" y="4147"/>
              <a:ext cx="61" cy="84"/>
            </a:xfrm>
            <a:prstGeom prst="triangle">
              <a:avLst>
                <a:gd name="adj" fmla="val 46574"/>
              </a:avLst>
            </a:prstGeom>
            <a:solidFill>
              <a:schemeClr val="tx1"/>
            </a:solidFill>
            <a:ln w="9525">
              <a:solidFill>
                <a:schemeClr val="tx1"/>
              </a:solidFill>
              <a:miter lim="800000"/>
              <a:headEnd/>
              <a:tailEnd/>
            </a:ln>
            <a:effectLst/>
          </p:spPr>
          <p:txBody>
            <a:bodyPr wrap="none" anchor="ctr"/>
            <a:lstStyle/>
            <a:p>
              <a:pPr>
                <a:defRPr/>
              </a:pPr>
              <a:endParaRPr lang="en-US" dirty="0"/>
            </a:p>
          </p:txBody>
        </p:sp>
      </p:grpSp>
      <p:sp>
        <p:nvSpPr>
          <p:cNvPr id="3081" name="Rectangle 9"/>
          <p:cNvSpPr>
            <a:spLocks noGrp="1" noChangeArrowheads="1"/>
          </p:cNvSpPr>
          <p:nvPr>
            <p:ph type="ftr" sz="quarter" idx="3"/>
          </p:nvPr>
        </p:nvSpPr>
        <p:spPr bwMode="auto">
          <a:xfrm>
            <a:off x="1122363" y="64770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99"/>
                </a:solidFill>
                <a:latin typeface="Times New Roman" pitchFamily="18" charset="0"/>
              </a:defRPr>
            </a:lvl1pPr>
          </a:lstStyle>
          <a:p>
            <a:r>
              <a:rPr lang="en-US" dirty="0"/>
              <a:t>Microsoft Office 2007 - Illustrated</a:t>
            </a:r>
          </a:p>
        </p:txBody>
      </p:sp>
      <p:pic>
        <p:nvPicPr>
          <p:cNvPr id="2050" name="Picture 2"/>
          <p:cNvPicPr>
            <a:picLocks noChangeAspect="1" noChangeArrowheads="1"/>
          </p:cNvPicPr>
          <p:nvPr/>
        </p:nvPicPr>
        <p:blipFill>
          <a:blip r:embed="rId13" cstate="print"/>
          <a:srcRect/>
          <a:stretch>
            <a:fillRect/>
          </a:stretch>
        </p:blipFill>
        <p:spPr bwMode="auto">
          <a:xfrm>
            <a:off x="0" y="-1"/>
            <a:ext cx="914400" cy="6858001"/>
          </a:xfrm>
          <a:prstGeom prst="rect">
            <a:avLst/>
          </a:prstGeom>
          <a:noFill/>
          <a:ln w="9525">
            <a:noFill/>
            <a:miter lim="800000"/>
            <a:headEnd/>
            <a:tailEnd/>
          </a:ln>
          <a:effectLst/>
        </p:spPr>
      </p:pic>
      <p:pic>
        <p:nvPicPr>
          <p:cNvPr id="1026" name="Picture 2"/>
          <p:cNvPicPr>
            <a:picLocks noChangeAspect="1" noChangeArrowheads="1"/>
          </p:cNvPicPr>
          <p:nvPr/>
        </p:nvPicPr>
        <p:blipFill>
          <a:blip r:embed="rId14" cstate="print"/>
          <a:srcRect/>
          <a:stretch>
            <a:fillRect/>
          </a:stretch>
        </p:blipFill>
        <p:spPr bwMode="auto">
          <a:xfrm>
            <a:off x="8220075" y="0"/>
            <a:ext cx="923925" cy="66675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9pPr>
    </p:titleStyle>
    <p:body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mn-ea"/>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95400"/>
            <a:ext cx="9144000" cy="1143000"/>
          </a:xfrm>
        </p:spPr>
        <p:txBody>
          <a:bodyPr/>
          <a:lstStyle/>
          <a:p>
            <a:pPr eaLnBrk="1" hangingPunct="1"/>
            <a:r>
              <a:rPr lang="en-US" sz="3600" dirty="0" smtClean="0">
                <a:solidFill>
                  <a:srgbClr val="990000"/>
                </a:solidFill>
              </a:rPr>
              <a:t>Microsoft Word 2010 - Illustrated</a:t>
            </a:r>
          </a:p>
        </p:txBody>
      </p:sp>
      <p:sp>
        <p:nvSpPr>
          <p:cNvPr id="2051" name="Rectangle 3"/>
          <p:cNvSpPr>
            <a:spLocks noGrp="1" noChangeArrowheads="1"/>
          </p:cNvSpPr>
          <p:nvPr>
            <p:ph type="subTitle" sz="quarter" idx="1"/>
          </p:nvPr>
        </p:nvSpPr>
        <p:spPr>
          <a:xfrm>
            <a:off x="1295400" y="2743200"/>
            <a:ext cx="6705600" cy="712787"/>
          </a:xfrm>
        </p:spPr>
        <p:txBody>
          <a:bodyPr/>
          <a:lstStyle/>
          <a:p>
            <a:pPr algn="ctr" eaLnBrk="1" hangingPunct="1">
              <a:defRPr/>
            </a:pPr>
            <a:r>
              <a:rPr lang="en-US" dirty="0" smtClean="0"/>
              <a:t>Unit B:</a:t>
            </a:r>
          </a:p>
          <a:p>
            <a:pPr algn="ctr" eaLnBrk="1" hangingPunct="1">
              <a:defRPr/>
            </a:pPr>
            <a:r>
              <a:rPr lang="en-US" dirty="0" smtClean="0"/>
              <a:t>Editing Documents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19400"/>
            <a:ext cx="6876257" cy="330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2" name="Rectangle 2"/>
          <p:cNvSpPr>
            <a:spLocks noGrp="1" noChangeArrowheads="1"/>
          </p:cNvSpPr>
          <p:nvPr>
            <p:ph type="title"/>
          </p:nvPr>
        </p:nvSpPr>
        <p:spPr>
          <a:xfrm>
            <a:off x="1049338" y="431800"/>
            <a:ext cx="6934200" cy="755650"/>
          </a:xfrm>
        </p:spPr>
        <p:txBody>
          <a:bodyPr/>
          <a:lstStyle/>
          <a:p>
            <a:pPr eaLnBrk="1" hangingPunct="1">
              <a:defRPr/>
            </a:pPr>
            <a:r>
              <a:rPr lang="en-US" sz="3400" dirty="0" smtClean="0"/>
              <a:t>Copying and Pasting Text (continued)</a:t>
            </a:r>
          </a:p>
        </p:txBody>
      </p:sp>
      <p:sp>
        <p:nvSpPr>
          <p:cNvPr id="81923" name="Rectangle 3"/>
          <p:cNvSpPr>
            <a:spLocks noGrp="1" noChangeArrowheads="1"/>
          </p:cNvSpPr>
          <p:nvPr>
            <p:ph idx="1"/>
          </p:nvPr>
        </p:nvSpPr>
        <p:spPr>
          <a:xfrm>
            <a:off x="1201738" y="1238250"/>
            <a:ext cx="7399337" cy="1571625"/>
          </a:xfrm>
        </p:spPr>
        <p:txBody>
          <a:bodyPr/>
          <a:lstStyle/>
          <a:p>
            <a:pPr eaLnBrk="1" hangingPunct="1">
              <a:defRPr/>
            </a:pPr>
            <a:r>
              <a:rPr lang="en-US" dirty="0" smtClean="0"/>
              <a:t>The </a:t>
            </a:r>
            <a:r>
              <a:rPr lang="en-US" dirty="0" smtClean="0">
                <a:solidFill>
                  <a:srgbClr val="3399FF"/>
                </a:solidFill>
                <a:effectLst>
                  <a:outerShdw blurRad="38100" dist="38100" dir="2700000" algn="tl">
                    <a:srgbClr val="000000"/>
                  </a:outerShdw>
                </a:effectLst>
              </a:rPr>
              <a:t>Paste Options button</a:t>
            </a:r>
            <a:r>
              <a:rPr lang="en-US" dirty="0" smtClean="0"/>
              <a:t> allows you to change the formatting of pasted text</a:t>
            </a:r>
          </a:p>
          <a:p>
            <a:pPr lvl="1" eaLnBrk="1" hangingPunct="1">
              <a:defRPr/>
            </a:pPr>
            <a:endParaRPr lang="en-US" dirty="0" smtClean="0"/>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617B9A-F34E-4943-A778-78827D95E919}" type="slidenum">
              <a:rPr lang="en-US" smtClean="0">
                <a:solidFill>
                  <a:srgbClr val="000099"/>
                </a:solidFill>
                <a:latin typeface="Times New Roman" pitchFamily="18" charset="0"/>
              </a:rPr>
              <a:pPr eaLnBrk="1" hangingPunct="1"/>
              <a:t>10</a:t>
            </a:fld>
            <a:endParaRPr lang="en-US" smtClean="0">
              <a:solidFill>
                <a:srgbClr val="000099"/>
              </a:solidFill>
              <a:latin typeface="Times New Roman" pitchFamily="18" charset="0"/>
            </a:endParaRPr>
          </a:p>
        </p:txBody>
      </p:sp>
      <p:sp>
        <p:nvSpPr>
          <p:cNvPr id="11266"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11271" name="AutoShape 5"/>
          <p:cNvSpPr>
            <a:spLocks/>
          </p:cNvSpPr>
          <p:nvPr/>
        </p:nvSpPr>
        <p:spPr bwMode="auto">
          <a:xfrm>
            <a:off x="838200" y="4298382"/>
            <a:ext cx="1681163" cy="373063"/>
          </a:xfrm>
          <a:prstGeom prst="borderCallout1">
            <a:avLst>
              <a:gd name="adj1" fmla="val 30639"/>
              <a:gd name="adj2" fmla="val 104532"/>
              <a:gd name="adj3" fmla="val -65897"/>
              <a:gd name="adj4" fmla="val 289168"/>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Copied text</a:t>
            </a:r>
          </a:p>
        </p:txBody>
      </p:sp>
      <p:sp>
        <p:nvSpPr>
          <p:cNvPr id="11272" name="AutoShape 6"/>
          <p:cNvSpPr>
            <a:spLocks/>
          </p:cNvSpPr>
          <p:nvPr/>
        </p:nvSpPr>
        <p:spPr bwMode="auto">
          <a:xfrm>
            <a:off x="3810000" y="6088063"/>
            <a:ext cx="1668463" cy="373063"/>
          </a:xfrm>
          <a:prstGeom prst="borderCallout1">
            <a:avLst>
              <a:gd name="adj1" fmla="val 3403"/>
              <a:gd name="adj2" fmla="val 51500"/>
              <a:gd name="adj3" fmla="val -209301"/>
              <a:gd name="adj4" fmla="val 64279"/>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Pasted text</a:t>
            </a:r>
          </a:p>
        </p:txBody>
      </p:sp>
      <p:sp>
        <p:nvSpPr>
          <p:cNvPr id="11273" name="AutoShape 8"/>
          <p:cNvSpPr>
            <a:spLocks/>
          </p:cNvSpPr>
          <p:nvPr/>
        </p:nvSpPr>
        <p:spPr bwMode="auto">
          <a:xfrm>
            <a:off x="6248400" y="5805487"/>
            <a:ext cx="1706562" cy="671513"/>
          </a:xfrm>
          <a:prstGeom prst="borderCallout1">
            <a:avLst>
              <a:gd name="adj1" fmla="val -3511"/>
              <a:gd name="adj2" fmla="val 4105"/>
              <a:gd name="adj3" fmla="val -51337"/>
              <a:gd name="adj4" fmla="val -24119"/>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Paste Options button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a:xfrm>
            <a:off x="1214438" y="533400"/>
            <a:ext cx="6934200" cy="755650"/>
          </a:xfrm>
        </p:spPr>
        <p:txBody>
          <a:bodyPr/>
          <a:lstStyle/>
          <a:p>
            <a:pPr eaLnBrk="1" hangingPunct="1">
              <a:defRPr/>
            </a:pPr>
            <a:r>
              <a:rPr lang="en-US" sz="3400" dirty="0" smtClean="0"/>
              <a:t>Copying and Pasting Text </a:t>
            </a:r>
            <a:r>
              <a:rPr lang="en-US" sz="3400" dirty="0"/>
              <a:t>(continued)</a:t>
            </a:r>
            <a:endParaRPr lang="en-US" sz="3400" dirty="0" smtClean="0"/>
          </a:p>
        </p:txBody>
      </p:sp>
      <p:sp>
        <p:nvSpPr>
          <p:cNvPr id="82948" name="Rectangle 4"/>
          <p:cNvSpPr>
            <a:spLocks noGrp="1" noChangeArrowheads="1"/>
          </p:cNvSpPr>
          <p:nvPr>
            <p:ph idx="1"/>
          </p:nvPr>
        </p:nvSpPr>
        <p:spPr>
          <a:xfrm>
            <a:off x="1417638" y="1466850"/>
            <a:ext cx="7399337" cy="4873625"/>
          </a:xfrm>
        </p:spPr>
        <p:txBody>
          <a:bodyPr/>
          <a:lstStyle/>
          <a:p>
            <a:pPr eaLnBrk="1" hangingPunct="1">
              <a:defRPr/>
            </a:pPr>
            <a:r>
              <a:rPr lang="en-US" sz="2800" dirty="0" smtClean="0"/>
              <a:t>Split a document window into two panes</a:t>
            </a:r>
          </a:p>
          <a:p>
            <a:pPr lvl="1" eaLnBrk="1" hangingPunct="1">
              <a:defRPr/>
            </a:pPr>
            <a:r>
              <a:rPr lang="en-US" sz="2400" dirty="0" smtClean="0"/>
              <a:t>Useful when you want to copy and move items in a long document</a:t>
            </a:r>
          </a:p>
          <a:p>
            <a:pPr lvl="1" eaLnBrk="1" hangingPunct="1">
              <a:defRPr/>
            </a:pPr>
            <a:r>
              <a:rPr lang="en-US" sz="2400" dirty="0" smtClean="0"/>
              <a:t>Use the </a:t>
            </a:r>
            <a:r>
              <a:rPr lang="en-US" sz="2400" dirty="0" smtClean="0">
                <a:solidFill>
                  <a:srgbClr val="3399FF"/>
                </a:solidFill>
                <a:effectLst>
                  <a:outerShdw blurRad="38100" dist="38100" dir="2700000" algn="tl">
                    <a:srgbClr val="000000"/>
                  </a:outerShdw>
                </a:effectLst>
              </a:rPr>
              <a:t>Split button </a:t>
            </a:r>
            <a:r>
              <a:rPr lang="en-US" sz="2400" dirty="0" smtClean="0"/>
              <a:t>in the Window group on the View tab</a:t>
            </a:r>
          </a:p>
          <a:p>
            <a:pPr lvl="2" eaLnBrk="1" hangingPunct="1">
              <a:defRPr/>
            </a:pPr>
            <a:r>
              <a:rPr lang="en-US" sz="2000" dirty="0" smtClean="0"/>
              <a:t>Drag the horizontal split bar to the location you want to split the window</a:t>
            </a:r>
          </a:p>
          <a:p>
            <a:pPr lvl="2" eaLnBrk="1" hangingPunct="1">
              <a:defRPr/>
            </a:pPr>
            <a:r>
              <a:rPr lang="en-US" sz="2000" dirty="0" smtClean="0"/>
              <a:t>Use the scroll bars in each pane to display different parts of the document</a:t>
            </a:r>
          </a:p>
          <a:p>
            <a:pPr lvl="1" eaLnBrk="1" hangingPunct="1">
              <a:defRPr/>
            </a:pPr>
            <a:r>
              <a:rPr lang="en-US" sz="2400" dirty="0" smtClean="0"/>
              <a:t>Use the Cut, Copy, and Paste commands to copy or move items between panes </a:t>
            </a:r>
          </a:p>
        </p:txBody>
      </p:sp>
      <p:sp>
        <p:nvSpPr>
          <p:cNvPr id="122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0DA7B0-7387-478F-8F83-5A77FEEB97A2}" type="slidenum">
              <a:rPr lang="en-US" smtClean="0">
                <a:solidFill>
                  <a:srgbClr val="000099"/>
                </a:solidFill>
                <a:latin typeface="Times New Roman" pitchFamily="18" charset="0"/>
              </a:rPr>
              <a:pPr eaLnBrk="1" hangingPunct="1"/>
              <a:t>11</a:t>
            </a:fld>
            <a:endParaRPr lang="en-US" smtClean="0">
              <a:solidFill>
                <a:srgbClr val="000099"/>
              </a:solidFill>
              <a:latin typeface="Times New Roman" pitchFamily="18" charset="0"/>
            </a:endParaRPr>
          </a:p>
        </p:txBody>
      </p:sp>
      <p:sp>
        <p:nvSpPr>
          <p:cNvPr id="12290"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Complete the learning activity on page Word Unit B page 28.</a:t>
            </a:r>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20788" y="533400"/>
            <a:ext cx="6889750" cy="755650"/>
          </a:xfrm>
        </p:spPr>
        <p:txBody>
          <a:bodyPr/>
          <a:lstStyle/>
          <a:p>
            <a:pPr eaLnBrk="1" hangingPunct="1">
              <a:defRPr/>
            </a:pPr>
            <a:r>
              <a:rPr lang="en-US" sz="3400" dirty="0" smtClean="0"/>
              <a:t>Checking Spelling and Grammar</a:t>
            </a:r>
          </a:p>
        </p:txBody>
      </p:sp>
      <p:sp>
        <p:nvSpPr>
          <p:cNvPr id="62467" name="Rectangle 3"/>
          <p:cNvSpPr>
            <a:spLocks noGrp="1" noChangeArrowheads="1"/>
          </p:cNvSpPr>
          <p:nvPr>
            <p:ph idx="1"/>
          </p:nvPr>
        </p:nvSpPr>
        <p:spPr>
          <a:xfrm>
            <a:off x="1417638" y="1524000"/>
            <a:ext cx="7399337" cy="692150"/>
          </a:xfrm>
        </p:spPr>
        <p:txBody>
          <a:bodyPr/>
          <a:lstStyle/>
          <a:p>
            <a:pPr eaLnBrk="1" hangingPunct="1">
              <a:defRPr/>
            </a:pPr>
            <a:r>
              <a:rPr lang="en-US" dirty="0" smtClean="0"/>
              <a:t>Spelling and Grammar checker </a:t>
            </a:r>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91E460-37A4-44CE-931A-1CA34253EB13}" type="slidenum">
              <a:rPr lang="en-US" smtClean="0">
                <a:solidFill>
                  <a:srgbClr val="000099"/>
                </a:solidFill>
                <a:latin typeface="Times New Roman" pitchFamily="18" charset="0"/>
              </a:rPr>
              <a:pPr eaLnBrk="1" hangingPunct="1"/>
              <a:t>13</a:t>
            </a:fld>
            <a:endParaRPr lang="en-US" smtClean="0">
              <a:solidFill>
                <a:srgbClr val="000099"/>
              </a:solidFill>
              <a:latin typeface="Times New Roman" pitchFamily="18" charset="0"/>
            </a:endParaRPr>
          </a:p>
        </p:txBody>
      </p:sp>
      <p:sp>
        <p:nvSpPr>
          <p:cNvPr id="19458"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pic>
        <p:nvPicPr>
          <p:cNvPr id="19460" name="Picture 4" descr="j0174966[1]"/>
          <p:cNvPicPr>
            <a:picLocks noChangeAspect="1" noChangeArrowheads="1"/>
          </p:cNvPicPr>
          <p:nvPr/>
        </p:nvPicPr>
        <p:blipFill>
          <a:blip r:embed="rId3" cstate="print">
            <a:lum bright="30000" contrast="-50000"/>
            <a:grayscl/>
            <a:extLst>
              <a:ext uri="{28A0092B-C50C-407E-A947-70E740481C1C}">
                <a14:useLocalDpi xmlns:a14="http://schemas.microsoft.com/office/drawing/2010/main" val="0"/>
              </a:ext>
            </a:extLst>
          </a:blip>
          <a:srcRect/>
          <a:stretch>
            <a:fillRect/>
          </a:stretch>
        </p:blipFill>
        <p:spPr bwMode="auto">
          <a:xfrm>
            <a:off x="2009775" y="2176462"/>
            <a:ext cx="59944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p:cNvSpPr>
            <a:spLocks noChangeArrowheads="1"/>
          </p:cNvSpPr>
          <p:nvPr/>
        </p:nvSpPr>
        <p:spPr bwMode="auto">
          <a:xfrm>
            <a:off x="1557338" y="2133600"/>
            <a:ext cx="6024562" cy="4657725"/>
          </a:xfrm>
          <a:prstGeom prst="rect">
            <a:avLst/>
          </a:prstGeom>
          <a:noFill/>
          <a:ln w="9525">
            <a:noFill/>
            <a:miter lim="800000"/>
            <a:headEnd/>
            <a:tailEnd/>
          </a:ln>
          <a:effectLst/>
        </p:spPr>
        <p:txBody>
          <a:bodyPr/>
          <a:lstStyle/>
          <a:p>
            <a:pPr marL="914400" lvl="1" indent="-287338">
              <a:spcBef>
                <a:spcPct val="20000"/>
              </a:spcBef>
              <a:buFontTx/>
              <a:buChar char="–"/>
              <a:defRPr/>
            </a:pPr>
            <a:r>
              <a:rPr lang="en-US" sz="2800" dirty="0">
                <a:effectLst>
                  <a:outerShdw blurRad="38100" dist="38100" dir="2700000" algn="tl">
                    <a:srgbClr val="FFFFFF"/>
                  </a:outerShdw>
                </a:effectLst>
              </a:rPr>
              <a:t>Flags possible mistakes and suggests corrections</a:t>
            </a:r>
          </a:p>
          <a:p>
            <a:pPr marL="1423988" lvl="2" indent="-279400">
              <a:spcBef>
                <a:spcPct val="20000"/>
              </a:spcBef>
              <a:buFontTx/>
              <a:buChar char="•"/>
              <a:defRPr/>
            </a:pPr>
            <a:r>
              <a:rPr lang="en-US" dirty="0">
                <a:effectLst>
                  <a:outerShdw blurRad="38100" dist="38100" dir="2700000" algn="tl">
                    <a:srgbClr val="FFFFFF"/>
                  </a:outerShdw>
                </a:effectLst>
              </a:rPr>
              <a:t>Misspelled words</a:t>
            </a:r>
          </a:p>
          <a:p>
            <a:pPr marL="1423988" lvl="2" indent="-279400">
              <a:spcBef>
                <a:spcPct val="20000"/>
              </a:spcBef>
              <a:buFontTx/>
              <a:buChar char="•"/>
              <a:defRPr/>
            </a:pPr>
            <a:r>
              <a:rPr lang="en-US" dirty="0">
                <a:effectLst>
                  <a:outerShdw blurRad="38100" dist="38100" dir="2700000" algn="tl">
                    <a:srgbClr val="FFFFFF"/>
                  </a:outerShdw>
                </a:effectLst>
              </a:rPr>
              <a:t>Grammar </a:t>
            </a:r>
            <a:r>
              <a:rPr lang="en-US" dirty="0" smtClean="0">
                <a:effectLst>
                  <a:outerShdw blurRad="38100" dist="38100" dir="2700000" algn="tl">
                    <a:srgbClr val="FFFFFF"/>
                  </a:outerShdw>
                </a:effectLst>
              </a:rPr>
              <a:t>errors</a:t>
            </a:r>
            <a:endParaRPr lang="en-US" dirty="0">
              <a:effectLst>
                <a:outerShdw blurRad="38100" dist="38100" dir="2700000" algn="tl">
                  <a:srgbClr val="FFFFFF"/>
                </a:outerShdw>
              </a:effectLst>
            </a:endParaRPr>
          </a:p>
          <a:p>
            <a:pPr marL="914400" lvl="1" indent="-287338">
              <a:spcBef>
                <a:spcPct val="20000"/>
              </a:spcBef>
              <a:buFontTx/>
              <a:buChar char="–"/>
              <a:defRPr/>
            </a:pPr>
            <a:r>
              <a:rPr lang="en-US" sz="2800" dirty="0" smtClean="0">
                <a:effectLst>
                  <a:outerShdw blurRad="38100" dist="38100" dir="2700000" algn="tl">
                    <a:srgbClr val="FFFFFF"/>
                  </a:outerShdw>
                </a:effectLst>
              </a:rPr>
              <a:t>Not all flagged errors are incorrect (e.g. names)</a:t>
            </a:r>
          </a:p>
          <a:p>
            <a:pPr marL="1541462" lvl="2" indent="-457200">
              <a:spcBef>
                <a:spcPct val="20000"/>
              </a:spcBef>
              <a:buFont typeface="Arial" pitchFamily="34" charset="0"/>
              <a:buChar char="•"/>
              <a:defRPr/>
            </a:pPr>
            <a:r>
              <a:rPr lang="en-US" dirty="0">
                <a:effectLst>
                  <a:outerShdw blurRad="38100" dist="38100" dir="2700000" algn="tl">
                    <a:srgbClr val="FFFFFF"/>
                  </a:outerShdw>
                </a:effectLst>
              </a:rPr>
              <a:t>Click Ignore All or Ignore Once so Word does not flag the word</a:t>
            </a:r>
          </a:p>
          <a:p>
            <a:pPr marL="914400" lvl="1" indent="-287338">
              <a:spcBef>
                <a:spcPct val="20000"/>
              </a:spcBef>
              <a:buFontTx/>
              <a:buChar char="–"/>
              <a:defRPr/>
            </a:pPr>
            <a:r>
              <a:rPr lang="en-US" sz="2800" dirty="0" smtClean="0">
                <a:effectLst>
                  <a:outerShdw blurRad="38100" dist="38100" dir="2700000" algn="tl">
                    <a:srgbClr val="FFFFFF"/>
                  </a:outerShdw>
                </a:effectLst>
              </a:rPr>
              <a:t>You still </a:t>
            </a:r>
            <a:r>
              <a:rPr lang="en-US" sz="2800" dirty="0">
                <a:effectLst>
                  <a:outerShdw blurRad="38100" dist="38100" dir="2700000" algn="tl">
                    <a:srgbClr val="FFFFFF"/>
                  </a:outerShdw>
                </a:effectLst>
              </a:rPr>
              <a:t>need to proofread your documents carefully for errors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6123" y="2041525"/>
            <a:ext cx="5636677"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0" name="Rectangle 2"/>
          <p:cNvSpPr>
            <a:spLocks noGrp="1" noChangeArrowheads="1"/>
          </p:cNvSpPr>
          <p:nvPr>
            <p:ph type="title"/>
          </p:nvPr>
        </p:nvSpPr>
        <p:spPr>
          <a:xfrm>
            <a:off x="1127125" y="671513"/>
            <a:ext cx="7262813" cy="755650"/>
          </a:xfrm>
        </p:spPr>
        <p:txBody>
          <a:bodyPr/>
          <a:lstStyle/>
          <a:p>
            <a:pPr eaLnBrk="1" hangingPunct="1">
              <a:defRPr/>
            </a:pPr>
            <a:r>
              <a:rPr lang="en-US" sz="3300" dirty="0" smtClean="0"/>
              <a:t>Checking Spelling and Grammar </a:t>
            </a:r>
            <a:r>
              <a:rPr lang="en-US" sz="3200" dirty="0"/>
              <a:t>(continued)</a:t>
            </a:r>
            <a:endParaRPr lang="en-US" sz="3300" dirty="0" smtClean="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44AAD0-3FFF-45B1-94C4-5DB6CE44147F}" type="slidenum">
              <a:rPr lang="en-US" smtClean="0">
                <a:solidFill>
                  <a:srgbClr val="000099"/>
                </a:solidFill>
                <a:latin typeface="Times New Roman" pitchFamily="18" charset="0"/>
              </a:rPr>
              <a:pPr eaLnBrk="1" hangingPunct="1"/>
              <a:t>14</a:t>
            </a:fld>
            <a:endParaRPr lang="en-US" smtClean="0">
              <a:solidFill>
                <a:srgbClr val="000099"/>
              </a:solidFill>
              <a:latin typeface="Times New Roman" pitchFamily="18" charset="0"/>
            </a:endParaRPr>
          </a:p>
        </p:txBody>
      </p:sp>
      <p:sp>
        <p:nvSpPr>
          <p:cNvPr id="20483"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20486" name="AutoShape 6"/>
          <p:cNvSpPr>
            <a:spLocks/>
          </p:cNvSpPr>
          <p:nvPr/>
        </p:nvSpPr>
        <p:spPr bwMode="auto">
          <a:xfrm>
            <a:off x="7280275" y="2397125"/>
            <a:ext cx="1625600" cy="931863"/>
          </a:xfrm>
          <a:prstGeom prst="borderCallout1">
            <a:avLst>
              <a:gd name="adj1" fmla="val 12264"/>
              <a:gd name="adj2" fmla="val -4690"/>
              <a:gd name="adj3" fmla="val 42150"/>
              <a:gd name="adj4" fmla="val -226800"/>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Identified misspelled word</a:t>
            </a:r>
          </a:p>
        </p:txBody>
      </p:sp>
      <p:sp>
        <p:nvSpPr>
          <p:cNvPr id="20487" name="AutoShape 7"/>
          <p:cNvSpPr>
            <a:spLocks/>
          </p:cNvSpPr>
          <p:nvPr/>
        </p:nvSpPr>
        <p:spPr bwMode="auto">
          <a:xfrm>
            <a:off x="7296150" y="5003800"/>
            <a:ext cx="1635125" cy="727075"/>
          </a:xfrm>
          <a:prstGeom prst="borderCallout1">
            <a:avLst>
              <a:gd name="adj1" fmla="val 15722"/>
              <a:gd name="adj2" fmla="val -4662"/>
              <a:gd name="adj3" fmla="val -140798"/>
              <a:gd name="adj4" fmla="val -304159"/>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Suggested correction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9182" y="2057400"/>
            <a:ext cx="596308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8" name="Rectangle 2"/>
          <p:cNvSpPr>
            <a:spLocks noGrp="1" noChangeArrowheads="1"/>
          </p:cNvSpPr>
          <p:nvPr>
            <p:ph type="title"/>
          </p:nvPr>
        </p:nvSpPr>
        <p:spPr>
          <a:xfrm>
            <a:off x="1152525" y="685800"/>
            <a:ext cx="7262813" cy="755650"/>
          </a:xfrm>
        </p:spPr>
        <p:txBody>
          <a:bodyPr/>
          <a:lstStyle/>
          <a:p>
            <a:pPr eaLnBrk="1" hangingPunct="1">
              <a:defRPr/>
            </a:pPr>
            <a:r>
              <a:rPr lang="en-US" sz="3300" dirty="0" smtClean="0"/>
              <a:t>Checking Spelling and Grammar </a:t>
            </a:r>
            <a:r>
              <a:rPr lang="en-US" sz="3200" dirty="0"/>
              <a:t>(continued)</a:t>
            </a:r>
            <a:endParaRPr lang="en-US" sz="3300" dirty="0" smtClean="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3648F5-5EAF-4533-9A6F-6F2140E6D4C2}" type="slidenum">
              <a:rPr lang="en-US" smtClean="0">
                <a:solidFill>
                  <a:srgbClr val="000099"/>
                </a:solidFill>
                <a:latin typeface="Times New Roman" pitchFamily="18" charset="0"/>
              </a:rPr>
              <a:pPr eaLnBrk="1" hangingPunct="1"/>
              <a:t>15</a:t>
            </a:fld>
            <a:endParaRPr lang="en-US" smtClean="0">
              <a:solidFill>
                <a:srgbClr val="000099"/>
              </a:solidFill>
              <a:latin typeface="Times New Roman" pitchFamily="18" charset="0"/>
            </a:endParaRPr>
          </a:p>
        </p:txBody>
      </p:sp>
      <p:sp>
        <p:nvSpPr>
          <p:cNvPr id="21507"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
        <p:nvSpPr>
          <p:cNvPr id="21510" name="AutoShape 7"/>
          <p:cNvSpPr>
            <a:spLocks/>
          </p:cNvSpPr>
          <p:nvPr/>
        </p:nvSpPr>
        <p:spPr bwMode="auto">
          <a:xfrm>
            <a:off x="1058863" y="2513013"/>
            <a:ext cx="1617662" cy="906462"/>
          </a:xfrm>
          <a:prstGeom prst="borderCallout1">
            <a:avLst>
              <a:gd name="adj1" fmla="val 5404"/>
              <a:gd name="adj2" fmla="val 101118"/>
              <a:gd name="adj3" fmla="val 32098"/>
              <a:gd name="adj4" fmla="val 133957"/>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a:t>Identified grammar error</a:t>
            </a:r>
          </a:p>
        </p:txBody>
      </p:sp>
      <p:sp>
        <p:nvSpPr>
          <p:cNvPr id="21511" name="AutoShape 8"/>
          <p:cNvSpPr>
            <a:spLocks/>
          </p:cNvSpPr>
          <p:nvPr/>
        </p:nvSpPr>
        <p:spPr bwMode="auto">
          <a:xfrm>
            <a:off x="1077912" y="4949825"/>
            <a:ext cx="1589088" cy="765175"/>
          </a:xfrm>
          <a:prstGeom prst="borderCallout1">
            <a:avLst>
              <a:gd name="adj1" fmla="val 49083"/>
              <a:gd name="adj2" fmla="val 99315"/>
              <a:gd name="adj3" fmla="val -42148"/>
              <a:gd name="adj4" fmla="val 137019"/>
            </a:avLst>
          </a:prstGeom>
          <a:gradFill rotWithShape="1">
            <a:gsLst>
              <a:gs pos="0">
                <a:srgbClr val="FFFFFF"/>
              </a:gs>
              <a:gs pos="100000">
                <a:srgbClr val="FF9900"/>
              </a:gs>
            </a:gsLst>
            <a:path path="shape">
              <a:fillToRect l="50000" t="50000" r="50000" b="50000"/>
            </a:path>
          </a:gradFill>
          <a:ln w="25400">
            <a:solidFill>
              <a:srgbClr val="E40000"/>
            </a:solidFill>
            <a:miter lim="800000"/>
            <a:headEnd/>
            <a:tailEnd type="triangle" w="med" len="med"/>
          </a:ln>
        </p:spPr>
        <p:txBody>
          <a:bodyPr/>
          <a:lstStyle/>
          <a:p>
            <a:pPr algn="ctr"/>
            <a:r>
              <a:rPr lang="en-US" dirty="0"/>
              <a:t>Suggested corrections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Complete learning activity </a:t>
            </a:r>
            <a:r>
              <a:rPr lang="en-US" smtClean="0"/>
              <a:t>on Word Unit B page 34.</a:t>
            </a:r>
            <a:endParaRPr lang="en-US"/>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dirty="0" smtClean="0"/>
              <a:t>Summary</a:t>
            </a:r>
          </a:p>
        </p:txBody>
      </p:sp>
      <p:sp>
        <p:nvSpPr>
          <p:cNvPr id="89091" name="Rectangle 3"/>
          <p:cNvSpPr>
            <a:spLocks noGrp="1" noChangeArrowheads="1"/>
          </p:cNvSpPr>
          <p:nvPr>
            <p:ph idx="1"/>
          </p:nvPr>
        </p:nvSpPr>
        <p:spPr/>
        <p:txBody>
          <a:bodyPr/>
          <a:lstStyle/>
          <a:p>
            <a:pPr eaLnBrk="1" hangingPunct="1"/>
            <a:r>
              <a:rPr lang="en-US" sz="2800" dirty="0" smtClean="0"/>
              <a:t>Reorganize text using the Cut, Copy, and Paste commands</a:t>
            </a:r>
          </a:p>
          <a:p>
            <a:pPr lvl="1" eaLnBrk="1" hangingPunct="1"/>
            <a:r>
              <a:rPr lang="en-US" sz="2400" dirty="0" smtClean="0"/>
              <a:t>Use the system Clipboard and the Office Clipboard</a:t>
            </a:r>
          </a:p>
          <a:p>
            <a:pPr eaLnBrk="1" hangingPunct="1">
              <a:lnSpc>
                <a:spcPct val="90000"/>
              </a:lnSpc>
            </a:pPr>
            <a:r>
              <a:rPr lang="en-US" sz="2800" dirty="0" smtClean="0"/>
              <a:t>Check a document for possible errors using the Spelling and Grammar checker </a:t>
            </a:r>
          </a:p>
          <a:p>
            <a:pPr lvl="1" eaLnBrk="1" hangingPunct="1">
              <a:lnSpc>
                <a:spcPct val="90000"/>
              </a:lnSpc>
            </a:pPr>
            <a:r>
              <a:rPr lang="en-US" sz="2400" dirty="0" smtClean="0"/>
              <a:t>Always proofread a document </a:t>
            </a:r>
          </a:p>
        </p:txBody>
      </p:sp>
      <p:sp>
        <p:nvSpPr>
          <p:cNvPr id="3174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6FA442-E65F-454C-84E3-B1E90AE7A54D}" type="slidenum">
              <a:rPr lang="en-US" smtClean="0">
                <a:solidFill>
                  <a:srgbClr val="000099"/>
                </a:solidFill>
                <a:latin typeface="Times New Roman" pitchFamily="18" charset="0"/>
              </a:rPr>
              <a:pPr eaLnBrk="1" hangingPunct="1"/>
              <a:t>17</a:t>
            </a:fld>
            <a:endParaRPr lang="en-US" smtClean="0">
              <a:solidFill>
                <a:srgbClr val="000099"/>
              </a:solidFill>
              <a:latin typeface="Times New Roman" pitchFamily="18" charset="0"/>
            </a:endParaRPr>
          </a:p>
        </p:txBody>
      </p:sp>
      <p:sp>
        <p:nvSpPr>
          <p:cNvPr id="31746"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2" name="Rectangle 26"/>
          <p:cNvSpPr>
            <a:spLocks noGrp="1" noChangeArrowheads="1"/>
          </p:cNvSpPr>
          <p:nvPr>
            <p:ph type="title"/>
          </p:nvPr>
        </p:nvSpPr>
        <p:spPr>
          <a:xfrm>
            <a:off x="1295400" y="457200"/>
            <a:ext cx="6934200" cy="755650"/>
          </a:xfrm>
        </p:spPr>
        <p:txBody>
          <a:bodyPr/>
          <a:lstStyle/>
          <a:p>
            <a:pPr eaLnBrk="1" hangingPunct="1">
              <a:defRPr/>
            </a:pPr>
            <a:r>
              <a:rPr lang="en-US" dirty="0" smtClean="0"/>
              <a:t>Objectives</a:t>
            </a:r>
          </a:p>
        </p:txBody>
      </p:sp>
      <p:sp>
        <p:nvSpPr>
          <p:cNvPr id="4118" name="Rectangle 22"/>
          <p:cNvSpPr>
            <a:spLocks noGrp="1" noChangeArrowheads="1"/>
          </p:cNvSpPr>
          <p:nvPr>
            <p:ph idx="1"/>
          </p:nvPr>
        </p:nvSpPr>
        <p:spPr>
          <a:xfrm>
            <a:off x="1417638" y="1143000"/>
            <a:ext cx="7399337" cy="4495800"/>
          </a:xfrm>
        </p:spPr>
        <p:txBody>
          <a:bodyPr/>
          <a:lstStyle/>
          <a:p>
            <a:pPr eaLnBrk="1" hangingPunct="1">
              <a:defRPr/>
            </a:pPr>
            <a:r>
              <a:rPr lang="en-US" dirty="0" smtClean="0"/>
              <a:t>Cut and paste text</a:t>
            </a:r>
          </a:p>
          <a:p>
            <a:pPr eaLnBrk="1" hangingPunct="1">
              <a:defRPr/>
            </a:pPr>
            <a:r>
              <a:rPr lang="en-US" dirty="0" smtClean="0"/>
              <a:t>Copy and paste text</a:t>
            </a:r>
          </a:p>
          <a:p>
            <a:pPr eaLnBrk="1" hangingPunct="1">
              <a:defRPr/>
            </a:pPr>
            <a:r>
              <a:rPr lang="en-US" dirty="0" smtClean="0"/>
              <a:t>Use the Office Clipboard</a:t>
            </a:r>
          </a:p>
          <a:p>
            <a:pPr eaLnBrk="1" hangingPunct="1">
              <a:defRPr/>
            </a:pPr>
            <a:r>
              <a:rPr lang="en-US" dirty="0" smtClean="0"/>
              <a:t>Check spelling and grammar</a:t>
            </a:r>
          </a:p>
          <a:p>
            <a:pPr marL="0" indent="0" eaLnBrk="1" hangingPunct="1">
              <a:buNone/>
              <a:defRPr/>
            </a:pPr>
            <a:endParaRPr lang="en-US" dirty="0" smtClean="0"/>
          </a:p>
          <a:p>
            <a:pPr eaLnBrk="1" hangingPunct="1">
              <a:buFontTx/>
              <a:buNone/>
              <a:defRPr/>
            </a:pPr>
            <a:endParaRPr lang="en-US" dirty="0" smtClean="0"/>
          </a:p>
        </p:txBody>
      </p:sp>
      <p:sp>
        <p:nvSpPr>
          <p:cNvPr id="40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BC2DDC-8C16-4198-861A-EB0AC66B0ADA}" type="slidenum">
              <a:rPr lang="en-US" smtClean="0">
                <a:solidFill>
                  <a:srgbClr val="000099"/>
                </a:solidFill>
                <a:latin typeface="Times New Roman" pitchFamily="18" charset="0"/>
              </a:rPr>
              <a:pPr eaLnBrk="1" hangingPunct="1"/>
              <a:t>2</a:t>
            </a:fld>
            <a:endParaRPr lang="en-US" dirty="0" smtClean="0">
              <a:solidFill>
                <a:srgbClr val="000099"/>
              </a:solidFill>
              <a:latin typeface="Times New Roman" pitchFamily="18" charset="0"/>
            </a:endParaRPr>
          </a:p>
        </p:txBody>
      </p:sp>
      <p:sp>
        <p:nvSpPr>
          <p:cNvPr id="4098"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95400" y="304800"/>
            <a:ext cx="6934200" cy="755650"/>
          </a:xfrm>
        </p:spPr>
        <p:txBody>
          <a:bodyPr/>
          <a:lstStyle/>
          <a:p>
            <a:pPr eaLnBrk="1" hangingPunct="1">
              <a:defRPr/>
            </a:pPr>
            <a:r>
              <a:rPr lang="en-US" sz="3400" dirty="0" smtClean="0"/>
              <a:t>Cutting and Pasting Text</a:t>
            </a:r>
          </a:p>
        </p:txBody>
      </p:sp>
      <p:sp>
        <p:nvSpPr>
          <p:cNvPr id="55299" name="Rectangle 3"/>
          <p:cNvSpPr>
            <a:spLocks noGrp="1" noChangeArrowheads="1"/>
          </p:cNvSpPr>
          <p:nvPr>
            <p:ph idx="1"/>
          </p:nvPr>
        </p:nvSpPr>
        <p:spPr>
          <a:xfrm>
            <a:off x="1371600" y="1219200"/>
            <a:ext cx="7399337" cy="4657725"/>
          </a:xfrm>
        </p:spPr>
        <p:txBody>
          <a:bodyPr/>
          <a:lstStyle/>
          <a:p>
            <a:pPr eaLnBrk="1" hangingPunct="1">
              <a:defRPr/>
            </a:pPr>
            <a:r>
              <a:rPr lang="en-US" sz="2800" dirty="0" smtClean="0"/>
              <a:t>The operation of moving text from one location to another is called </a:t>
            </a:r>
            <a:r>
              <a:rPr lang="en-US" sz="2800" b="1" dirty="0" smtClean="0">
                <a:solidFill>
                  <a:srgbClr val="FF0000"/>
                </a:solidFill>
                <a:effectLst>
                  <a:outerShdw blurRad="38100" dist="38100" dir="2700000" algn="tl">
                    <a:srgbClr val="000000"/>
                  </a:outerShdw>
                </a:effectLst>
              </a:rPr>
              <a:t>cut and paste</a:t>
            </a:r>
            <a:endParaRPr lang="en-US" sz="2800" b="1" dirty="0" smtClean="0">
              <a:solidFill>
                <a:srgbClr val="FF0000"/>
              </a:solidFill>
            </a:endParaRPr>
          </a:p>
          <a:p>
            <a:pPr lvl="1" eaLnBrk="1" hangingPunct="1">
              <a:defRPr/>
            </a:pPr>
            <a:r>
              <a:rPr lang="en-US" sz="2400" dirty="0" smtClean="0"/>
              <a:t>Cutting text removes it from the document</a:t>
            </a:r>
          </a:p>
          <a:p>
            <a:pPr lvl="1" eaLnBrk="1" hangingPunct="1">
              <a:defRPr/>
            </a:pPr>
            <a:r>
              <a:rPr lang="en-US" sz="2400" dirty="0" smtClean="0"/>
              <a:t>Cut text is placed on the </a:t>
            </a:r>
            <a:r>
              <a:rPr lang="en-US" sz="2400" b="1" dirty="0" smtClean="0">
                <a:solidFill>
                  <a:srgbClr val="FF0000"/>
                </a:solidFill>
                <a:effectLst>
                  <a:outerShdw blurRad="38100" dist="38100" dir="2700000" algn="tl">
                    <a:srgbClr val="000000"/>
                  </a:outerShdw>
                </a:effectLst>
              </a:rPr>
              <a:t>Clipboard</a:t>
            </a:r>
            <a:r>
              <a:rPr lang="en-US" sz="2400" dirty="0" smtClean="0"/>
              <a:t>, a temporary storage area for text and graphics cut or copied from a document</a:t>
            </a:r>
          </a:p>
          <a:p>
            <a:pPr lvl="1" eaLnBrk="1" hangingPunct="1">
              <a:defRPr/>
            </a:pPr>
            <a:r>
              <a:rPr lang="en-US" sz="2400" dirty="0" smtClean="0"/>
              <a:t>Two clipboards:</a:t>
            </a:r>
          </a:p>
          <a:p>
            <a:pPr lvl="2" eaLnBrk="1" hangingPunct="1">
              <a:buClr>
                <a:schemeClr val="tx1"/>
              </a:buClr>
              <a:defRPr/>
            </a:pPr>
            <a:r>
              <a:rPr lang="en-US" sz="2000" b="1" dirty="0" smtClean="0">
                <a:solidFill>
                  <a:srgbClr val="FF0000"/>
                </a:solidFill>
                <a:effectLst>
                  <a:outerShdw blurRad="38100" dist="38100" dir="2700000" algn="tl">
                    <a:srgbClr val="000000">
                      <a:alpha val="43137"/>
                    </a:srgbClr>
                  </a:outerShdw>
                </a:effectLst>
              </a:rPr>
              <a:t>System Clipboard </a:t>
            </a:r>
            <a:r>
              <a:rPr lang="en-US" sz="2000" dirty="0" smtClean="0"/>
              <a:t>- holds one item, the last item cut or copied from a document</a:t>
            </a:r>
          </a:p>
          <a:p>
            <a:pPr lvl="2" eaLnBrk="1" hangingPunct="1">
              <a:buClr>
                <a:schemeClr val="tx1"/>
              </a:buClr>
              <a:defRPr/>
            </a:pPr>
            <a:r>
              <a:rPr lang="en-US" sz="2000" b="1" dirty="0" smtClean="0">
                <a:solidFill>
                  <a:srgbClr val="FF0000"/>
                </a:solidFill>
                <a:effectLst>
                  <a:outerShdw blurRad="38100" dist="38100" dir="2700000" algn="tl">
                    <a:srgbClr val="000000">
                      <a:alpha val="43137"/>
                    </a:srgbClr>
                  </a:outerShdw>
                </a:effectLst>
              </a:rPr>
              <a:t>Office Clipboard </a:t>
            </a:r>
            <a:r>
              <a:rPr lang="en-US" sz="2000" dirty="0" smtClean="0"/>
              <a:t>- holds up to 24 items</a:t>
            </a:r>
          </a:p>
        </p:txBody>
      </p:sp>
      <p:sp>
        <p:nvSpPr>
          <p:cNvPr id="614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14A418-978E-4C52-B76C-6B21A5EB86D2}" type="slidenum">
              <a:rPr lang="en-US" smtClean="0">
                <a:solidFill>
                  <a:srgbClr val="000099"/>
                </a:solidFill>
                <a:latin typeface="Times New Roman" pitchFamily="18" charset="0"/>
              </a:rPr>
              <a:pPr eaLnBrk="1" hangingPunct="1"/>
              <a:t>3</a:t>
            </a:fld>
            <a:endParaRPr lang="en-US" dirty="0" smtClean="0">
              <a:solidFill>
                <a:srgbClr val="000099"/>
              </a:solidFill>
              <a:latin typeface="Times New Roman" pitchFamily="18" charset="0"/>
            </a:endParaRPr>
          </a:p>
        </p:txBody>
      </p:sp>
      <p:sp>
        <p:nvSpPr>
          <p:cNvPr id="6146"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3400" dirty="0" smtClean="0"/>
              <a:t>Cutting and Pasting Text </a:t>
            </a:r>
            <a:r>
              <a:rPr lang="en-US" sz="3400" dirty="0"/>
              <a:t>(continued)</a:t>
            </a:r>
            <a:endParaRPr lang="en-US" sz="3400" dirty="0" smtClean="0"/>
          </a:p>
        </p:txBody>
      </p:sp>
      <p:sp>
        <p:nvSpPr>
          <p:cNvPr id="78851" name="Rectangle 3"/>
          <p:cNvSpPr>
            <a:spLocks noGrp="1" noChangeArrowheads="1"/>
          </p:cNvSpPr>
          <p:nvPr>
            <p:ph idx="1"/>
          </p:nvPr>
        </p:nvSpPr>
        <p:spPr/>
        <p:txBody>
          <a:bodyPr/>
          <a:lstStyle/>
          <a:p>
            <a:pPr eaLnBrk="1" hangingPunct="1">
              <a:defRPr/>
            </a:pPr>
            <a:r>
              <a:rPr lang="en-US" dirty="0" smtClean="0">
                <a:solidFill>
                  <a:srgbClr val="3399FF"/>
                </a:solidFill>
                <a:effectLst>
                  <a:outerShdw blurRad="38100" dist="38100" dir="2700000" algn="tl">
                    <a:srgbClr val="000000"/>
                  </a:outerShdw>
                </a:effectLst>
              </a:rPr>
              <a:t>Cut</a:t>
            </a:r>
            <a:r>
              <a:rPr lang="en-US" dirty="0" smtClean="0"/>
              <a:t> the selected text using the Cut button in the Clipboard group on the Home tab or the keyboard shortcut [Ctrl][X]</a:t>
            </a:r>
          </a:p>
          <a:p>
            <a:pPr eaLnBrk="1" hangingPunct="1">
              <a:defRPr/>
            </a:pPr>
            <a:r>
              <a:rPr lang="en-US" dirty="0" smtClean="0">
                <a:solidFill>
                  <a:srgbClr val="3399FF"/>
                </a:solidFill>
                <a:effectLst>
                  <a:outerShdw blurRad="38100" dist="38100" dir="2700000" algn="tl">
                    <a:srgbClr val="000000"/>
                  </a:outerShdw>
                </a:effectLst>
              </a:rPr>
              <a:t>Paste</a:t>
            </a:r>
            <a:r>
              <a:rPr lang="en-US" dirty="0" smtClean="0"/>
              <a:t> text at the location of the insertion point using the Paste button in the Clipboard group on the Home tab or the keyboard shortcut [Ctrl][V]</a:t>
            </a:r>
          </a:p>
          <a:p>
            <a:pPr eaLnBrk="1" hangingPunct="1">
              <a:buFont typeface="Wingdings 3" pitchFamily="18" charset="2"/>
              <a:buNone/>
              <a:defRPr/>
            </a:pPr>
            <a:endParaRPr lang="en-US" dirty="0" smtClean="0"/>
          </a:p>
        </p:txBody>
      </p:sp>
      <p:sp>
        <p:nvSpPr>
          <p:cNvPr id="71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92E388-4450-4ED0-A9DB-6C0C36DA4083}" type="slidenum">
              <a:rPr lang="en-US" smtClean="0">
                <a:solidFill>
                  <a:srgbClr val="000099"/>
                </a:solidFill>
                <a:latin typeface="Times New Roman" pitchFamily="18" charset="0"/>
              </a:rPr>
              <a:pPr eaLnBrk="1" hangingPunct="1"/>
              <a:t>4</a:t>
            </a:fld>
            <a:endParaRPr lang="en-US" dirty="0" smtClean="0">
              <a:solidFill>
                <a:srgbClr val="000099"/>
              </a:solidFill>
              <a:latin typeface="Times New Roman" pitchFamily="18" charset="0"/>
            </a:endParaRPr>
          </a:p>
        </p:txBody>
      </p:sp>
      <p:sp>
        <p:nvSpPr>
          <p:cNvPr id="7170"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41438" y="698500"/>
            <a:ext cx="6964362" cy="755650"/>
          </a:xfrm>
        </p:spPr>
        <p:txBody>
          <a:bodyPr/>
          <a:lstStyle/>
          <a:p>
            <a:pPr eaLnBrk="1" hangingPunct="1">
              <a:defRPr/>
            </a:pPr>
            <a:r>
              <a:rPr lang="en-US" sz="3400" dirty="0" smtClean="0"/>
              <a:t>Cutting and Pasting Text </a:t>
            </a:r>
            <a:r>
              <a:rPr lang="en-US" sz="3400" dirty="0"/>
              <a:t>(continued)</a:t>
            </a:r>
            <a:endParaRPr lang="en-US" sz="3400" dirty="0" smtClean="0"/>
          </a:p>
        </p:txBody>
      </p:sp>
      <p:sp>
        <p:nvSpPr>
          <p:cNvPr id="79875" name="Rectangle 3"/>
          <p:cNvSpPr>
            <a:spLocks noGrp="1" noChangeArrowheads="1"/>
          </p:cNvSpPr>
          <p:nvPr>
            <p:ph idx="1"/>
          </p:nvPr>
        </p:nvSpPr>
        <p:spPr/>
        <p:txBody>
          <a:bodyPr/>
          <a:lstStyle/>
          <a:p>
            <a:pPr eaLnBrk="1" hangingPunct="1">
              <a:defRPr/>
            </a:pPr>
            <a:r>
              <a:rPr lang="en-US" dirty="0" smtClean="0"/>
              <a:t>You can also move text using the </a:t>
            </a:r>
            <a:r>
              <a:rPr lang="en-US" dirty="0" smtClean="0">
                <a:solidFill>
                  <a:srgbClr val="3399FF"/>
                </a:solidFill>
                <a:effectLst>
                  <a:outerShdw blurRad="38100" dist="38100" dir="2700000" algn="tl">
                    <a:srgbClr val="000000"/>
                  </a:outerShdw>
                </a:effectLst>
              </a:rPr>
              <a:t>drag and drop</a:t>
            </a:r>
            <a:r>
              <a:rPr lang="en-US" dirty="0" smtClean="0"/>
              <a:t> method</a:t>
            </a:r>
          </a:p>
          <a:p>
            <a:pPr lvl="1" eaLnBrk="1" hangingPunct="1">
              <a:defRPr/>
            </a:pPr>
            <a:r>
              <a:rPr lang="en-US" dirty="0" smtClean="0"/>
              <a:t>Drag selected text to a new location using the mouse</a:t>
            </a:r>
          </a:p>
          <a:p>
            <a:pPr lvl="1" eaLnBrk="1" hangingPunct="1">
              <a:defRPr/>
            </a:pPr>
            <a:r>
              <a:rPr lang="en-US" dirty="0" smtClean="0"/>
              <a:t>Text that is dragged is not placed on the Clipboard</a:t>
            </a:r>
          </a:p>
          <a:p>
            <a:pPr eaLnBrk="1" hangingPunct="1">
              <a:buFont typeface="Wingdings 3" pitchFamily="18" charset="2"/>
              <a:buNone/>
              <a:defRPr/>
            </a:pPr>
            <a:endParaRPr lang="en-US" sz="2800" dirty="0" smtClean="0"/>
          </a:p>
        </p:txBody>
      </p:sp>
      <p:sp>
        <p:nvSpPr>
          <p:cNvPr id="81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B97147-E79A-44E2-897A-253FAFB082EE}" type="slidenum">
              <a:rPr lang="en-US" smtClean="0">
                <a:solidFill>
                  <a:srgbClr val="000099"/>
                </a:solidFill>
                <a:latin typeface="Times New Roman" pitchFamily="18" charset="0"/>
              </a:rPr>
              <a:pPr eaLnBrk="1" hangingPunct="1"/>
              <a:t>5</a:t>
            </a:fld>
            <a:endParaRPr lang="en-US" dirty="0" smtClean="0">
              <a:solidFill>
                <a:srgbClr val="000099"/>
              </a:solidFill>
              <a:latin typeface="Times New Roman" pitchFamily="18" charset="0"/>
            </a:endParaRPr>
          </a:p>
        </p:txBody>
      </p:sp>
      <p:sp>
        <p:nvSpPr>
          <p:cNvPr id="8194"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304800"/>
            <a:ext cx="6934200" cy="755650"/>
          </a:xfrm>
        </p:spPr>
        <p:txBody>
          <a:bodyPr/>
          <a:lstStyle/>
          <a:p>
            <a:r>
              <a:rPr lang="en-US" dirty="0" smtClean="0"/>
              <a:t>Keyboard Shortcuts</a:t>
            </a:r>
            <a:endParaRPr lang="en-US" dirty="0"/>
          </a:p>
        </p:txBody>
      </p:sp>
      <p:sp>
        <p:nvSpPr>
          <p:cNvPr id="3" name="Content Placeholder 2"/>
          <p:cNvSpPr>
            <a:spLocks noGrp="1"/>
          </p:cNvSpPr>
          <p:nvPr>
            <p:ph idx="1"/>
          </p:nvPr>
        </p:nvSpPr>
        <p:spPr>
          <a:xfrm>
            <a:off x="1417638" y="1219200"/>
            <a:ext cx="7399337" cy="4495800"/>
          </a:xfrm>
        </p:spPr>
        <p:txBody>
          <a:bodyPr/>
          <a:lstStyle/>
          <a:p>
            <a:r>
              <a:rPr lang="en-US" dirty="0" smtClean="0"/>
              <a:t>A shortcut key is a function key such as [F1], or a combination of keys, such as CTRL S</a:t>
            </a:r>
          </a:p>
          <a:p>
            <a:pPr lvl="2"/>
            <a:r>
              <a:rPr lang="en-US" dirty="0" smtClean="0"/>
              <a:t>Copy – CTRL C</a:t>
            </a:r>
          </a:p>
          <a:p>
            <a:pPr lvl="2"/>
            <a:r>
              <a:rPr lang="en-US" dirty="0" smtClean="0"/>
              <a:t>Cut – CTRL X</a:t>
            </a:r>
          </a:p>
          <a:p>
            <a:pPr lvl="2"/>
            <a:r>
              <a:rPr lang="en-US" dirty="0" smtClean="0"/>
              <a:t>Paste – CTRL V</a:t>
            </a:r>
          </a:p>
          <a:p>
            <a:pPr lvl="2"/>
            <a:r>
              <a:rPr lang="en-US" dirty="0" smtClean="0"/>
              <a:t>Save – CTRL S</a:t>
            </a:r>
          </a:p>
          <a:p>
            <a:r>
              <a:rPr lang="en-US" dirty="0" smtClean="0"/>
              <a:t>Becoming skilled at using keyboard shortcuts can help you quickly accomplish many of the tasks you perform in word.  </a:t>
            </a:r>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smtClean="0"/>
              <a:t>Microsoft Office 2007 - Illustrated Introductory, Windows Vista Edition</a:t>
            </a:r>
          </a:p>
          <a:p>
            <a:pPr>
              <a:defRPr/>
            </a:pPr>
            <a:r>
              <a:rPr lang="en-US" dirty="0" smtClean="0"/>
              <a:t>Creating Documents with Word 2007</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1203325" y="735013"/>
            <a:ext cx="7072313" cy="755650"/>
          </a:xfrm>
        </p:spPr>
        <p:txBody>
          <a:bodyPr/>
          <a:lstStyle/>
          <a:p>
            <a:pPr eaLnBrk="1" hangingPunct="1">
              <a:defRPr/>
            </a:pPr>
            <a:r>
              <a:rPr lang="en-US" sz="3400" dirty="0" smtClean="0"/>
              <a:t>Cutting and Pasting Text </a:t>
            </a:r>
            <a:r>
              <a:rPr lang="en-US" sz="3400" dirty="0"/>
              <a:t>(continued)</a:t>
            </a:r>
            <a:endParaRPr lang="en-US" sz="3400" dirty="0" smtClean="0"/>
          </a:p>
        </p:txBody>
      </p:sp>
      <p:sp>
        <p:nvSpPr>
          <p:cNvPr id="80900" name="Rectangle 4"/>
          <p:cNvSpPr>
            <a:spLocks noGrp="1" noChangeArrowheads="1"/>
          </p:cNvSpPr>
          <p:nvPr>
            <p:ph idx="1"/>
          </p:nvPr>
        </p:nvSpPr>
        <p:spPr>
          <a:xfrm>
            <a:off x="1417638" y="1682750"/>
            <a:ext cx="7399337" cy="4657725"/>
          </a:xfrm>
        </p:spPr>
        <p:txBody>
          <a:bodyPr/>
          <a:lstStyle/>
          <a:p>
            <a:pPr eaLnBrk="1" hangingPunct="1">
              <a:defRPr/>
            </a:pPr>
            <a:r>
              <a:rPr lang="en-US" sz="2800" dirty="0" smtClean="0"/>
              <a:t>Use</a:t>
            </a:r>
            <a:r>
              <a:rPr lang="en-US" sz="2800" dirty="0" smtClean="0">
                <a:solidFill>
                  <a:srgbClr val="3399FF"/>
                </a:solidFill>
                <a:effectLst>
                  <a:outerShdw blurRad="38100" dist="38100" dir="2700000" algn="tl">
                    <a:srgbClr val="000000"/>
                  </a:outerShdw>
                </a:effectLst>
              </a:rPr>
              <a:t> keyboard shortcuts</a:t>
            </a:r>
            <a:r>
              <a:rPr lang="en-US" sz="2800" dirty="0" smtClean="0"/>
              <a:t> as a quick way to perform a command</a:t>
            </a:r>
          </a:p>
          <a:p>
            <a:pPr lvl="1" eaLnBrk="1" hangingPunct="1">
              <a:defRPr/>
            </a:pPr>
            <a:r>
              <a:rPr lang="en-US" sz="2400" dirty="0" smtClean="0"/>
              <a:t>[Ctrl][X] to cut text</a:t>
            </a:r>
          </a:p>
          <a:p>
            <a:pPr lvl="1" eaLnBrk="1" hangingPunct="1">
              <a:defRPr/>
            </a:pPr>
            <a:r>
              <a:rPr lang="en-US" sz="2400" dirty="0" smtClean="0"/>
              <a:t>[Ctrl][C] to copy text</a:t>
            </a:r>
          </a:p>
          <a:p>
            <a:pPr lvl="1" eaLnBrk="1" hangingPunct="1">
              <a:defRPr/>
            </a:pPr>
            <a:r>
              <a:rPr lang="en-US" sz="2400" dirty="0" smtClean="0"/>
              <a:t>[Ctrl][V] to paste text</a:t>
            </a:r>
          </a:p>
          <a:p>
            <a:pPr lvl="1" eaLnBrk="1" hangingPunct="1">
              <a:defRPr/>
            </a:pPr>
            <a:r>
              <a:rPr lang="en-US" sz="2400" dirty="0" smtClean="0"/>
              <a:t>[Ctrl][A] to select all the text in a document </a:t>
            </a:r>
          </a:p>
          <a:p>
            <a:pPr lvl="1" eaLnBrk="1" hangingPunct="1">
              <a:defRPr/>
            </a:pPr>
            <a:r>
              <a:rPr lang="en-US" sz="2400" dirty="0" smtClean="0"/>
              <a:t>[Ctrl][S] to save a document</a:t>
            </a:r>
          </a:p>
          <a:p>
            <a:pPr eaLnBrk="1" hangingPunct="1">
              <a:defRPr/>
            </a:pPr>
            <a:r>
              <a:rPr lang="en-US" sz="2800" dirty="0" smtClean="0"/>
              <a:t>The keyboard shortcut for a command appears in the ScreenTip</a:t>
            </a:r>
          </a:p>
        </p:txBody>
      </p:sp>
      <p:sp>
        <p:nvSpPr>
          <p:cNvPr id="92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F29DB9-D33E-43DB-A9C5-E7F4597E874C}" type="slidenum">
              <a:rPr lang="en-US" smtClean="0">
                <a:solidFill>
                  <a:srgbClr val="000099"/>
                </a:solidFill>
                <a:latin typeface="Times New Roman" pitchFamily="18" charset="0"/>
              </a:rPr>
              <a:pPr eaLnBrk="1" hangingPunct="1"/>
              <a:t>7</a:t>
            </a:fld>
            <a:endParaRPr lang="en-US" dirty="0" smtClean="0">
              <a:solidFill>
                <a:srgbClr val="000099"/>
              </a:solidFill>
              <a:latin typeface="Times New Roman" pitchFamily="18" charset="0"/>
            </a:endParaRPr>
          </a:p>
        </p:txBody>
      </p:sp>
      <p:sp>
        <p:nvSpPr>
          <p:cNvPr id="9218"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a:t>
            </a:r>
            <a:endParaRPr lang="en-US" dirty="0"/>
          </a:p>
        </p:txBody>
      </p:sp>
      <p:sp>
        <p:nvSpPr>
          <p:cNvPr id="3" name="Content Placeholder 2"/>
          <p:cNvSpPr>
            <a:spLocks noGrp="1"/>
          </p:cNvSpPr>
          <p:nvPr>
            <p:ph idx="1"/>
          </p:nvPr>
        </p:nvSpPr>
        <p:spPr/>
        <p:txBody>
          <a:bodyPr/>
          <a:lstStyle/>
          <a:p>
            <a:r>
              <a:rPr lang="en-US" dirty="0" smtClean="0"/>
              <a:t>Complete Cutting and Pasting Text on Page Word Unit B page 26.  </a:t>
            </a:r>
          </a:p>
          <a:p>
            <a:r>
              <a:rPr lang="en-US" dirty="0" smtClean="0"/>
              <a:t>Open WD B-1.docx.</a:t>
            </a:r>
          </a:p>
          <a:p>
            <a:r>
              <a:rPr lang="en-US" dirty="0" smtClean="0"/>
              <a:t>Save it </a:t>
            </a:r>
            <a:r>
              <a:rPr lang="en-US" smtClean="0"/>
              <a:t>as WDB-Lecture PR</a:t>
            </a:r>
            <a:endParaRPr lang="en-US" dirty="0"/>
          </a:p>
        </p:txBody>
      </p:sp>
      <p:sp>
        <p:nvSpPr>
          <p:cNvPr id="4" name="Slide Number Placeholder 3"/>
          <p:cNvSpPr>
            <a:spLocks noGrp="1"/>
          </p:cNvSpPr>
          <p:nvPr>
            <p:ph type="sldNum" sz="quarter" idx="10"/>
          </p:nvPr>
        </p:nvSpPr>
        <p:spPr/>
        <p:txBody>
          <a:bodyPr/>
          <a:lstStyle/>
          <a:p>
            <a:pPr>
              <a:defRPr/>
            </a:pPr>
            <a:fld id="{2C655725-C090-4B68-9F3A-FB011006F4FD}"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Microsoft Office 2007 - Illustrated Introductory, Windows Vista Edition</a:t>
            </a:r>
          </a:p>
          <a:p>
            <a:pPr>
              <a:defRPr/>
            </a:pPr>
            <a:r>
              <a:rPr lang="en-US" smtClean="0"/>
              <a:t>Creating Documents with Word 2007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41438" y="533400"/>
            <a:ext cx="6934200" cy="755650"/>
          </a:xfrm>
        </p:spPr>
        <p:txBody>
          <a:bodyPr/>
          <a:lstStyle/>
          <a:p>
            <a:pPr eaLnBrk="1" hangingPunct="1">
              <a:defRPr/>
            </a:pPr>
            <a:r>
              <a:rPr lang="en-US" sz="3400" dirty="0" smtClean="0"/>
              <a:t>Copying and Pasting Text</a:t>
            </a:r>
          </a:p>
        </p:txBody>
      </p:sp>
      <p:sp>
        <p:nvSpPr>
          <p:cNvPr id="58371" name="Rectangle 3"/>
          <p:cNvSpPr>
            <a:spLocks noGrp="1" noChangeArrowheads="1"/>
          </p:cNvSpPr>
          <p:nvPr>
            <p:ph idx="1"/>
          </p:nvPr>
        </p:nvSpPr>
        <p:spPr>
          <a:xfrm>
            <a:off x="1417638" y="1466850"/>
            <a:ext cx="7399337" cy="4873625"/>
          </a:xfrm>
        </p:spPr>
        <p:txBody>
          <a:bodyPr/>
          <a:lstStyle/>
          <a:p>
            <a:pPr eaLnBrk="1" hangingPunct="1">
              <a:defRPr/>
            </a:pPr>
            <a:r>
              <a:rPr lang="en-US" dirty="0" smtClean="0"/>
              <a:t>Copied text is not removed from the document</a:t>
            </a:r>
          </a:p>
          <a:p>
            <a:pPr lvl="1" eaLnBrk="1" hangingPunct="1">
              <a:defRPr/>
            </a:pPr>
            <a:r>
              <a:rPr lang="en-US" dirty="0" smtClean="0"/>
              <a:t>A copy of the copied text is placed on the Clipboard</a:t>
            </a:r>
          </a:p>
          <a:p>
            <a:pPr lvl="1" eaLnBrk="1" hangingPunct="1">
              <a:defRPr/>
            </a:pPr>
            <a:r>
              <a:rPr lang="en-US" dirty="0" smtClean="0"/>
              <a:t>Use the Copy button in the Clipboard group on the Home tab or the keyboard shortcut [Ctrl][C]</a:t>
            </a:r>
          </a:p>
          <a:p>
            <a:pPr lvl="1" eaLnBrk="1" hangingPunct="1">
              <a:defRPr/>
            </a:pPr>
            <a:r>
              <a:rPr lang="en-US" dirty="0" smtClean="0"/>
              <a:t>Copy selected text by pressing [Ctrl] as you drag it to another location</a:t>
            </a:r>
          </a:p>
        </p:txBody>
      </p:sp>
      <p:sp>
        <p:nvSpPr>
          <p:cNvPr id="10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8B3B9A-33C9-4632-83C8-BC735C368D60}" type="slidenum">
              <a:rPr lang="en-US" smtClean="0">
                <a:solidFill>
                  <a:srgbClr val="000099"/>
                </a:solidFill>
                <a:latin typeface="Times New Roman" pitchFamily="18" charset="0"/>
              </a:rPr>
              <a:pPr eaLnBrk="1" hangingPunct="1"/>
              <a:t>9</a:t>
            </a:fld>
            <a:endParaRPr lang="en-US" smtClean="0">
              <a:solidFill>
                <a:srgbClr val="000099"/>
              </a:solidFill>
              <a:latin typeface="Times New Roman" pitchFamily="18" charset="0"/>
            </a:endParaRPr>
          </a:p>
        </p:txBody>
      </p:sp>
      <p:sp>
        <p:nvSpPr>
          <p:cNvPr id="10242" name="Rectangle 9"/>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000099"/>
                </a:solidFill>
                <a:latin typeface="Times New Roman" pitchFamily="18" charset="0"/>
              </a:rPr>
              <a:t>Microsoft Office Word 2010 - Illustrated Complete</a:t>
            </a:r>
            <a:endParaRPr lang="en-US" dirty="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PPT Template">
  <a:themeElements>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1372</TotalTime>
  <Words>1114</Words>
  <Application>Microsoft Office PowerPoint</Application>
  <PresentationFormat>On-screen Show (4:3)</PresentationFormat>
  <Paragraphs>139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2_PPT Template</vt:lpstr>
      <vt:lpstr>Microsoft Word 2010 - Illustrated</vt:lpstr>
      <vt:lpstr>Objectives</vt:lpstr>
      <vt:lpstr>Cutting and Pasting Text</vt:lpstr>
      <vt:lpstr>Cutting and Pasting Text (continued)</vt:lpstr>
      <vt:lpstr>Cutting and Pasting Text (continued)</vt:lpstr>
      <vt:lpstr>Keyboard Shortcuts</vt:lpstr>
      <vt:lpstr>Cutting and Pasting Text (continued)</vt:lpstr>
      <vt:lpstr>Learning Activity</vt:lpstr>
      <vt:lpstr>Copying and Pasting Text</vt:lpstr>
      <vt:lpstr>Copying and Pasting Text (continued)</vt:lpstr>
      <vt:lpstr>Copying and Pasting Text (continued)</vt:lpstr>
      <vt:lpstr>Learning Activity</vt:lpstr>
      <vt:lpstr>Checking Spelling and Grammar</vt:lpstr>
      <vt:lpstr>Checking Spelling and Grammar (continued)</vt:lpstr>
      <vt:lpstr>Checking Spelling and Grammar (continued)</vt:lpstr>
      <vt:lpstr>Learning Activity</vt:lpstr>
      <vt:lpstr>Summary</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rpadrick</dc:creator>
  <cp:lastModifiedBy>Morgan Schools</cp:lastModifiedBy>
  <cp:revision>64</cp:revision>
  <dcterms:created xsi:type="dcterms:W3CDTF">2007-02-15T20:50:52Z</dcterms:created>
  <dcterms:modified xsi:type="dcterms:W3CDTF">2010-10-18T01:07:08Z</dcterms:modified>
</cp:coreProperties>
</file>