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7"/>
  </p:notesMasterIdLst>
  <p:sldIdLst>
    <p:sldId id="256" r:id="rId2"/>
    <p:sldId id="258" r:id="rId3"/>
    <p:sldId id="259" r:id="rId4"/>
    <p:sldId id="261" r:id="rId5"/>
    <p:sldId id="262" r:id="rId6"/>
    <p:sldId id="263" r:id="rId7"/>
    <p:sldId id="264" r:id="rId8"/>
    <p:sldId id="309" r:id="rId9"/>
    <p:sldId id="298" r:id="rId10"/>
    <p:sldId id="310" r:id="rId11"/>
    <p:sldId id="270" r:id="rId12"/>
    <p:sldId id="272" r:id="rId13"/>
    <p:sldId id="273" r:id="rId14"/>
    <p:sldId id="311" r:id="rId15"/>
    <p:sldId id="299" r:id="rId16"/>
    <p:sldId id="276" r:id="rId17"/>
    <p:sldId id="277" r:id="rId18"/>
    <p:sldId id="313" r:id="rId19"/>
    <p:sldId id="312" r:id="rId20"/>
    <p:sldId id="292" r:id="rId21"/>
    <p:sldId id="293" r:id="rId22"/>
    <p:sldId id="294" r:id="rId23"/>
    <p:sldId id="295" r:id="rId24"/>
    <p:sldId id="314" r:id="rId25"/>
    <p:sldId id="296" r:id="rId26"/>
    <p:sldId id="304" r:id="rId27"/>
    <p:sldId id="305" r:id="rId28"/>
    <p:sldId id="306" r:id="rId29"/>
    <p:sldId id="307" r:id="rId30"/>
    <p:sldId id="315" r:id="rId31"/>
    <p:sldId id="316" r:id="rId32"/>
    <p:sldId id="317" r:id="rId33"/>
    <p:sldId id="318" r:id="rId34"/>
    <p:sldId id="319" r:id="rId35"/>
    <p:sldId id="32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6112" autoAdjust="0"/>
  </p:normalViewPr>
  <p:slideViewPr>
    <p:cSldViewPr>
      <p:cViewPr>
        <p:scale>
          <a:sx n="100" d="100"/>
          <a:sy n="100" d="100"/>
        </p:scale>
        <p:origin x="-318" y="16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5EF541B-C8BE-4FD2-9635-9CE1F6FD0C60}" type="datetimeFigureOut">
              <a:rPr lang="en-US"/>
              <a:pPr>
                <a:defRPr/>
              </a:pPr>
              <a:t>10/17/2010</a:t>
            </a:fld>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D7566A5-CA16-406A-AE64-F03EEA9B78B8}" type="slidenum">
              <a:rPr lang="en-US"/>
              <a:pPr>
                <a:defRPr/>
              </a:pPr>
              <a:t>‹#›</a:t>
            </a:fld>
            <a:endParaRPr lang="en-US"/>
          </a:p>
        </p:txBody>
      </p:sp>
    </p:spTree>
    <p:extLst>
      <p:ext uri="{BB962C8B-B14F-4D97-AF65-F5344CB8AC3E}">
        <p14:creationId xmlns:p14="http://schemas.microsoft.com/office/powerpoint/2010/main" val="4153194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Formatting can enhance the appearance of a document, create visual impact, and help illustrate a document’s structure.  The formatting of a document can also set a tone, allowing</a:t>
            </a:r>
            <a:r>
              <a:rPr lang="en-CA" baseline="0" dirty="0" smtClean="0"/>
              <a:t> readers to know at a glance if the document is business-like, informal, or fun.  In this unit you learn how to format text using fonts and a variety of paragraph-formatting effects such as borders, shading, and bullets.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a:t>
            </a:fld>
            <a:endParaRPr lang="en-US"/>
          </a:p>
        </p:txBody>
      </p:sp>
    </p:spTree>
    <p:extLst>
      <p:ext uri="{BB962C8B-B14F-4D97-AF65-F5344CB8AC3E}">
        <p14:creationId xmlns:p14="http://schemas.microsoft.com/office/powerpoint/2010/main" val="391947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10</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11</a:t>
            </a:fld>
            <a:endParaRPr lang="en-US"/>
          </a:p>
        </p:txBody>
      </p:sp>
    </p:spTree>
    <p:extLst>
      <p:ext uri="{BB962C8B-B14F-4D97-AF65-F5344CB8AC3E}">
        <p14:creationId xmlns:p14="http://schemas.microsoft.com/office/powerpoint/2010/main" val="9407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Increasing</a:t>
            </a:r>
            <a:r>
              <a:rPr lang="en-CA" baseline="0" dirty="0" smtClean="0"/>
              <a:t> the amount of space between lines adds more white space to a document and can make it easier to read.  Adding space before and after paragraphs can also open up a document and improve its appearance.  You use the line and paragraph spacing list arrow in the paragraph group on the home tab to quickly change line spacing.  To change paragraph spacing you use the Spacing options in the Paragraph group on the page layout tab.  Line and paragraph spacing are measured in points.</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12</a:t>
            </a:fld>
            <a:endParaRPr lang="en-US"/>
          </a:p>
        </p:txBody>
      </p:sp>
    </p:spTree>
    <p:extLst>
      <p:ext uri="{BB962C8B-B14F-4D97-AF65-F5344CB8AC3E}">
        <p14:creationId xmlns:p14="http://schemas.microsoft.com/office/powerpoint/2010/main" val="242648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13</a:t>
            </a:fld>
            <a:endParaRPr lang="en-US"/>
          </a:p>
        </p:txBody>
      </p:sp>
    </p:spTree>
    <p:extLst>
      <p:ext uri="{BB962C8B-B14F-4D97-AF65-F5344CB8AC3E}">
        <p14:creationId xmlns:p14="http://schemas.microsoft.com/office/powerpoint/2010/main" val="195249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14</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starting a blank document</a:t>
            </a:r>
            <a:r>
              <a:rPr lang="en-CA" baseline="0" dirty="0" smtClean="0"/>
              <a:t> in Microsoft Word such as a letter, click on the “No Spacing” Quick Style.  This will eliminate the unneeded double spacing that will drive you crazy!!!!</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15</a:t>
            </a:fld>
            <a:endParaRPr lang="en-US"/>
          </a:p>
        </p:txBody>
      </p:sp>
    </p:spTree>
    <p:extLst>
      <p:ext uri="{BB962C8B-B14F-4D97-AF65-F5344CB8AC3E}">
        <p14:creationId xmlns:p14="http://schemas.microsoft.com/office/powerpoint/2010/main" val="360127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Changing</a:t>
            </a:r>
            <a:r>
              <a:rPr lang="en-CA" baseline="0" dirty="0" smtClean="0"/>
              <a:t> paragraph </a:t>
            </a:r>
            <a:r>
              <a:rPr lang="en-CA" baseline="0" dirty="0" err="1" smtClean="0"/>
              <a:t>alignemtn</a:t>
            </a:r>
            <a:r>
              <a:rPr lang="en-CA" baseline="0" dirty="0" smtClean="0"/>
              <a:t> is another way to enhance a document’s appearance.  Paragraphs are aligned relative to the left and right margins in a document.  By default, text is left-aligned, which means it is flush with the left margins and has a ragged right edge.  Using the alignment buttons in the paragraph group, you can right align a paragraph – make it flush with the right margin – or center a paragraph so hat it is positioned evenly between the left and right margins.  You can also </a:t>
            </a:r>
            <a:r>
              <a:rPr lang="en-CA" baseline="0" dirty="0" err="1" smtClean="0"/>
              <a:t>jsutify</a:t>
            </a:r>
            <a:r>
              <a:rPr lang="en-CA" baseline="0" dirty="0" smtClean="0"/>
              <a:t> a paragraph so that both the left and right edges of the paragraph are flush with both the left and right margins. An example of this would be in a newspaper or magazine article.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16</a:t>
            </a:fld>
            <a:endParaRPr lang="en-US"/>
          </a:p>
        </p:txBody>
      </p:sp>
    </p:spTree>
    <p:extLst>
      <p:ext uri="{BB962C8B-B14F-4D97-AF65-F5344CB8AC3E}">
        <p14:creationId xmlns:p14="http://schemas.microsoft.com/office/powerpoint/2010/main" val="46796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17</a:t>
            </a:fld>
            <a:endParaRPr lang="en-US"/>
          </a:p>
        </p:txBody>
      </p:sp>
    </p:spTree>
    <p:extLst>
      <p:ext uri="{BB962C8B-B14F-4D97-AF65-F5344CB8AC3E}">
        <p14:creationId xmlns:p14="http://schemas.microsoft.com/office/powerpoint/2010/main" val="408402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19</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Borders and shading can add color and splash to a document.  Borders are lines you add above,</a:t>
            </a:r>
            <a:r>
              <a:rPr lang="en-CA" baseline="0" dirty="0" smtClean="0"/>
              <a:t> below, to the side or around words or paragraphs.  You can format borders using different lines styles, colors, and widths.  </a:t>
            </a:r>
          </a:p>
          <a:p>
            <a:endParaRPr lang="en-CA" baseline="0" dirty="0" smtClean="0"/>
          </a:p>
          <a:p>
            <a:r>
              <a:rPr lang="en-CA" baseline="0" dirty="0" smtClean="0"/>
              <a:t>Shading is a color or pattern you apply behind words or paragraphs to make them stand out on a page.  You apply borders and shading using the Borders button and the Shading button in the paragraph group on the Home Tab.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20</a:t>
            </a:fld>
            <a:endParaRPr lang="en-US"/>
          </a:p>
        </p:txBody>
      </p:sp>
    </p:spTree>
    <p:extLst>
      <p:ext uri="{BB962C8B-B14F-4D97-AF65-F5344CB8AC3E}">
        <p14:creationId xmlns:p14="http://schemas.microsoft.com/office/powerpoint/2010/main" val="295703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a:t>
            </a:fld>
            <a:endParaRPr lang="en-US"/>
          </a:p>
        </p:txBody>
      </p:sp>
    </p:spTree>
    <p:extLst>
      <p:ext uri="{BB962C8B-B14F-4D97-AF65-F5344CB8AC3E}">
        <p14:creationId xmlns:p14="http://schemas.microsoft.com/office/powerpoint/2010/main" val="424427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21</a:t>
            </a:fld>
            <a:endParaRPr lang="en-US"/>
          </a:p>
        </p:txBody>
      </p:sp>
    </p:spTree>
    <p:extLst>
      <p:ext uri="{BB962C8B-B14F-4D97-AF65-F5344CB8AC3E}">
        <p14:creationId xmlns:p14="http://schemas.microsoft.com/office/powerpoint/2010/main" val="1535179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22</a:t>
            </a:fld>
            <a:endParaRPr lang="en-US"/>
          </a:p>
        </p:txBody>
      </p:sp>
    </p:spTree>
    <p:extLst>
      <p:ext uri="{BB962C8B-B14F-4D97-AF65-F5344CB8AC3E}">
        <p14:creationId xmlns:p14="http://schemas.microsoft.com/office/powerpoint/2010/main" val="251499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23</a:t>
            </a:fld>
            <a:endParaRPr lang="en-US"/>
          </a:p>
        </p:txBody>
      </p:sp>
    </p:spTree>
    <p:extLst>
      <p:ext uri="{BB962C8B-B14F-4D97-AF65-F5344CB8AC3E}">
        <p14:creationId xmlns:p14="http://schemas.microsoft.com/office/powerpoint/2010/main" val="217050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24</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highlight tool allows you to mark and find important text in a document.  Highlighting is transparent color that is applied to text using the Highlight pointer.  To highlight text, click the Text Highlight color list arrow in the font group on the Home tab, select a color then use the I beam part of the pointer to select the text you want to highlight.  Click the Highlight button to turn off the Highlight pointer.  To remove the highlighting, select the highlighted text and click the Highlight color selection button, then click “No Color”. Highlighting prints, but it is used most effectively when a document is viewed on screen.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25</a:t>
            </a:fld>
            <a:endParaRPr lang="en-US"/>
          </a:p>
        </p:txBody>
      </p:sp>
    </p:spTree>
    <p:extLst>
      <p:ext uri="{BB962C8B-B14F-4D97-AF65-F5344CB8AC3E}">
        <p14:creationId xmlns:p14="http://schemas.microsoft.com/office/powerpoint/2010/main" val="1675370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Clip art</a:t>
            </a:r>
            <a:r>
              <a:rPr lang="en-CA" baseline="0" dirty="0" smtClean="0"/>
              <a:t> is a collection of graphic images that you can insert into a document.  Clip art images are stored in the Clip organizer, which is a library of the clips – It can contain medial files such as graphics, photographs, sounds, movies and animations that come with Word.  You can add a clip to a document using the Clip Art command on the insert tab. </a:t>
            </a:r>
            <a:endParaRPr lang="en-CA" dirty="0"/>
          </a:p>
        </p:txBody>
      </p:sp>
      <p:sp>
        <p:nvSpPr>
          <p:cNvPr id="4" name="Slide Number Placeholder 3"/>
          <p:cNvSpPr>
            <a:spLocks noGrp="1"/>
          </p:cNvSpPr>
          <p:nvPr>
            <p:ph type="sldNum" sz="quarter" idx="10"/>
          </p:nvPr>
        </p:nvSpPr>
        <p:spPr/>
        <p:txBody>
          <a:bodyPr/>
          <a:lstStyle/>
          <a:p>
            <a:fld id="{5830CE88-0C88-469A-961E-B3F06100A868}" type="slidenum">
              <a:rPr lang="en-US" smtClean="0"/>
              <a:pPr/>
              <a:t>26</a:t>
            </a:fld>
            <a:endParaRPr lang="en-US"/>
          </a:p>
        </p:txBody>
      </p:sp>
    </p:spTree>
    <p:extLst>
      <p:ext uri="{BB962C8B-B14F-4D97-AF65-F5344CB8AC3E}">
        <p14:creationId xmlns:p14="http://schemas.microsoft.com/office/powerpoint/2010/main" val="341868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830CE88-0C88-469A-961E-B3F06100A868}" type="slidenum">
              <a:rPr lang="en-US" smtClean="0"/>
              <a:pPr/>
              <a:t>27</a:t>
            </a:fld>
            <a:endParaRPr lang="en-US"/>
          </a:p>
        </p:txBody>
      </p:sp>
    </p:spTree>
    <p:extLst>
      <p:ext uri="{BB962C8B-B14F-4D97-AF65-F5344CB8AC3E}">
        <p14:creationId xmlns:p14="http://schemas.microsoft.com/office/powerpoint/2010/main" val="3337892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830CE88-0C88-469A-961E-B3F06100A868}" type="slidenum">
              <a:rPr lang="en-US" smtClean="0"/>
              <a:pPr/>
              <a:t>28</a:t>
            </a:fld>
            <a:endParaRPr lang="en-US"/>
          </a:p>
        </p:txBody>
      </p:sp>
    </p:spTree>
    <p:extLst>
      <p:ext uri="{BB962C8B-B14F-4D97-AF65-F5344CB8AC3E}">
        <p14:creationId xmlns:p14="http://schemas.microsoft.com/office/powerpoint/2010/main" val="3901306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830CE88-0C88-469A-961E-B3F06100A868}" type="slidenum">
              <a:rPr lang="en-US" smtClean="0"/>
              <a:pPr/>
              <a:t>29</a:t>
            </a:fld>
            <a:endParaRPr lang="en-US"/>
          </a:p>
        </p:txBody>
      </p:sp>
    </p:spTree>
    <p:extLst>
      <p:ext uri="{BB962C8B-B14F-4D97-AF65-F5344CB8AC3E}">
        <p14:creationId xmlns:p14="http://schemas.microsoft.com/office/powerpoint/2010/main" val="2592998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30</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3</a:t>
            </a:fld>
            <a:endParaRPr lang="en-US"/>
          </a:p>
        </p:txBody>
      </p:sp>
    </p:spTree>
    <p:extLst>
      <p:ext uri="{BB962C8B-B14F-4D97-AF65-F5344CB8AC3E}">
        <p14:creationId xmlns:p14="http://schemas.microsoft.com/office/powerpoint/2010/main" val="1501824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Changing a document’s margins is one way to change the appearance</a:t>
            </a:r>
            <a:r>
              <a:rPr lang="en-CA" baseline="0" dirty="0" smtClean="0"/>
              <a:t> of a document and control the amount of text that fits on a page.  The margins of a document are the blank areas between the edge of the text and edge of the page.  When you create a document in Word, the default margins are 1” at the top, bottom, left, and right sides of the page.  </a:t>
            </a:r>
            <a:endParaRPr lang="en-CA" dirty="0"/>
          </a:p>
        </p:txBody>
      </p:sp>
      <p:sp>
        <p:nvSpPr>
          <p:cNvPr id="4" name="Slide Number Placeholder 3"/>
          <p:cNvSpPr>
            <a:spLocks noGrp="1"/>
          </p:cNvSpPr>
          <p:nvPr>
            <p:ph type="sldNum" sz="quarter" idx="10"/>
          </p:nvPr>
        </p:nvSpPr>
        <p:spPr/>
        <p:txBody>
          <a:bodyPr/>
          <a:lstStyle/>
          <a:p>
            <a:fld id="{08ADD285-1152-4B16-B5E4-46EE8DDC5DF5}" type="slidenum">
              <a:rPr lang="en-US" smtClean="0"/>
              <a:pPr/>
              <a:t>31</a:t>
            </a:fld>
            <a:endParaRPr lang="en-US" dirty="0"/>
          </a:p>
        </p:txBody>
      </p:sp>
    </p:spTree>
    <p:extLst>
      <p:ext uri="{BB962C8B-B14F-4D97-AF65-F5344CB8AC3E}">
        <p14:creationId xmlns:p14="http://schemas.microsoft.com/office/powerpoint/2010/main" val="1172639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You can adjust the size of a document’s margins using the Margins command on the Page Layout tab or using the rulers.  </a:t>
            </a:r>
            <a:endParaRPr lang="en-CA" dirty="0" smtClean="0"/>
          </a:p>
          <a:p>
            <a:endParaRPr lang="en-CA" dirty="0"/>
          </a:p>
        </p:txBody>
      </p:sp>
      <p:sp>
        <p:nvSpPr>
          <p:cNvPr id="4" name="Slide Number Placeholder 3"/>
          <p:cNvSpPr>
            <a:spLocks noGrp="1"/>
          </p:cNvSpPr>
          <p:nvPr>
            <p:ph type="sldNum" sz="quarter" idx="10"/>
          </p:nvPr>
        </p:nvSpPr>
        <p:spPr/>
        <p:txBody>
          <a:bodyPr/>
          <a:lstStyle/>
          <a:p>
            <a:fld id="{08ADD285-1152-4B16-B5E4-46EE8DDC5DF5}" type="slidenum">
              <a:rPr lang="en-US" smtClean="0"/>
              <a:pPr/>
              <a:t>32</a:t>
            </a:fld>
            <a:endParaRPr lang="en-US" dirty="0"/>
          </a:p>
        </p:txBody>
      </p:sp>
    </p:spTree>
    <p:extLst>
      <p:ext uri="{BB962C8B-B14F-4D97-AF65-F5344CB8AC3E}">
        <p14:creationId xmlns:p14="http://schemas.microsoft.com/office/powerpoint/2010/main" val="3923205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ADD285-1152-4B16-B5E4-46EE8DDC5DF5}" type="slidenum">
              <a:rPr lang="en-US" smtClean="0"/>
              <a:pPr/>
              <a:t>33</a:t>
            </a:fld>
            <a:endParaRPr lang="en-US" dirty="0"/>
          </a:p>
        </p:txBody>
      </p:sp>
    </p:spTree>
    <p:extLst>
      <p:ext uri="{BB962C8B-B14F-4D97-AF65-F5344CB8AC3E}">
        <p14:creationId xmlns:p14="http://schemas.microsoft.com/office/powerpoint/2010/main" val="425475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ADD285-1152-4B16-B5E4-46EE8DDC5DF5}" type="slidenum">
              <a:rPr lang="en-US" smtClean="0"/>
              <a:pPr/>
              <a:t>34</a:t>
            </a:fld>
            <a:endParaRPr lang="en-US" dirty="0"/>
          </a:p>
        </p:txBody>
      </p:sp>
    </p:spTree>
    <p:extLst>
      <p:ext uri="{BB962C8B-B14F-4D97-AF65-F5344CB8AC3E}">
        <p14:creationId xmlns:p14="http://schemas.microsoft.com/office/powerpoint/2010/main" val="437350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ADD285-1152-4B16-B5E4-46EE8DDC5DF5}" type="slidenum">
              <a:rPr lang="en-US" smtClean="0"/>
              <a:pPr/>
              <a:t>35</a:t>
            </a:fld>
            <a:endParaRPr lang="en-US" dirty="0"/>
          </a:p>
        </p:txBody>
      </p:sp>
    </p:spTree>
    <p:extLst>
      <p:ext uri="{BB962C8B-B14F-4D97-AF65-F5344CB8AC3E}">
        <p14:creationId xmlns:p14="http://schemas.microsoft.com/office/powerpoint/2010/main" val="92294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Formatting text with fonts is</a:t>
            </a:r>
            <a:r>
              <a:rPr lang="en-CA" baseline="0" dirty="0" smtClean="0"/>
              <a:t> a quick and powerful way to enhance the appearance of a document.  A font is a complete set of characters with the same typeface or design.  Arial, Times New Roman, Courier, Tahoma and Calibri are some of the more common fonts, but there are hundreds of others, each with a specific design and feel.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baseline="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4</a:t>
            </a:fld>
            <a:endParaRPr lang="en-US"/>
          </a:p>
        </p:txBody>
      </p:sp>
    </p:spTree>
    <p:extLst>
      <p:ext uri="{BB962C8B-B14F-4D97-AF65-F5344CB8AC3E}">
        <p14:creationId xmlns:p14="http://schemas.microsoft.com/office/powerpoint/2010/main" val="249641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There are two types of fonts: serif fonts have a small stroke, called a serif, at the ends of the characters; sans serif fonts do not have a serif. Garamond is a serif font. Franklin Gothic Demi is a sans serif font.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The different fonts are used for different purposes. S</a:t>
            </a:r>
            <a:r>
              <a:rPr lang="en-US" sz="1200" kern="1200" dirty="0" err="1" smtClean="0">
                <a:solidFill>
                  <a:schemeClr val="tx1"/>
                </a:solidFill>
                <a:effectLst/>
                <a:latin typeface="Calibri" pitchFamily="34" charset="0"/>
                <a:ea typeface="+mn-ea"/>
                <a:cs typeface="+mn-cs"/>
              </a:rPr>
              <a:t>erif</a:t>
            </a:r>
            <a:r>
              <a:rPr lang="en-US" sz="1200" kern="1200" dirty="0" smtClean="0">
                <a:solidFill>
                  <a:schemeClr val="tx1"/>
                </a:solidFill>
                <a:effectLst/>
                <a:latin typeface="Calibri" pitchFamily="34" charset="0"/>
                <a:ea typeface="+mn-ea"/>
                <a:cs typeface="+mn-cs"/>
              </a:rPr>
              <a:t> fonts are commonly used for body text and sans serif fonts are commonly used for headings in business documents.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type</a:t>
            </a:r>
            <a:r>
              <a:rPr lang="en-US" sz="1200" kern="1200" baseline="0" dirty="0" smtClean="0">
                <a:solidFill>
                  <a:schemeClr val="tx1"/>
                </a:solidFill>
                <a:effectLst/>
                <a:latin typeface="Calibri" pitchFamily="34" charset="0"/>
                <a:ea typeface="+mn-ea"/>
                <a:cs typeface="+mn-cs"/>
              </a:rPr>
              <a:t> of font used also varies with documents that will be printed out in a hard copy or those that will be published or used solely on the computer such as a web page or a PowerPoint  presentation.  The Serif fonts are easier to read in a printed document while the San Serif fonts are easier to view on the computer screen or a presentation screen.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Remind students not to overuse fonts in a document; too many fonts can make a document look cluttered and be confusing. Usually it’s best to use no more than two or three fonts in a document. Formatting should make a document easier, not more difficult, to read.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5</a:t>
            </a:fld>
            <a:endParaRPr lang="en-US"/>
          </a:p>
        </p:txBody>
      </p:sp>
    </p:spTree>
    <p:extLst>
      <p:ext uri="{BB962C8B-B14F-4D97-AF65-F5344CB8AC3E}">
        <p14:creationId xmlns:p14="http://schemas.microsoft.com/office/powerpoint/2010/main" val="315459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Reinforce the importance of choosing fonts that complement the purpose of a document. Also remind students not to overuse fonts in a document; too many fonts can make a document look cluttered and be confusing. Usually it’s best to use no more than two or three fonts in a document. Formatting should make a document easier, not more difficult, to read.</a:t>
            </a:r>
          </a:p>
          <a:p>
            <a:endParaRPr lang="en-US"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Explain that the size of a font is measured in points. Each point is 1/72 of an inch. A normal font size is 12 </a:t>
            </a:r>
            <a:r>
              <a:rPr lang="en-US" sz="1200" kern="1200" dirty="0" err="1" smtClean="0">
                <a:solidFill>
                  <a:schemeClr val="tx1"/>
                </a:solidFill>
                <a:effectLst/>
                <a:latin typeface="Calibri" pitchFamily="34" charset="0"/>
                <a:ea typeface="+mn-ea"/>
                <a:cs typeface="+mn-cs"/>
              </a:rPr>
              <a:t>pt</a:t>
            </a:r>
            <a:r>
              <a:rPr lang="en-US" sz="1200" kern="1200" dirty="0" smtClean="0">
                <a:solidFill>
                  <a:schemeClr val="tx1"/>
                </a:solidFill>
                <a:effectLst/>
                <a:latin typeface="Calibri" pitchFamily="34" charset="0"/>
                <a:ea typeface="+mn-ea"/>
                <a:cs typeface="+mn-cs"/>
              </a:rPr>
              <a:t> since it is easy to read for most people. However, you can choose to format text with a larger font size when you want to emphasize the text.</a:t>
            </a:r>
          </a:p>
          <a:p>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6</a:t>
            </a:fld>
            <a:endParaRPr lang="en-US"/>
          </a:p>
        </p:txBody>
      </p:sp>
    </p:spTree>
    <p:extLst>
      <p:ext uri="{BB962C8B-B14F-4D97-AF65-F5344CB8AC3E}">
        <p14:creationId xmlns:p14="http://schemas.microsoft.com/office/powerpoint/2010/main" val="63593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Font Style</a:t>
            </a:r>
            <a:r>
              <a:rPr lang="en-US" sz="1200" baseline="0" dirty="0" smtClean="0"/>
              <a:t> &amp; Size can be changed by accessing the </a:t>
            </a:r>
            <a:r>
              <a:rPr lang="en-US" sz="1200" b="1" baseline="0" dirty="0" smtClean="0"/>
              <a:t>Font group</a:t>
            </a:r>
            <a:r>
              <a:rPr lang="en-US" sz="1200" baseline="0" dirty="0" smtClean="0"/>
              <a:t> located in the </a:t>
            </a:r>
            <a:r>
              <a:rPr lang="en-US" sz="1200" b="1" baseline="0" dirty="0" smtClean="0"/>
              <a:t>Home Tab</a:t>
            </a:r>
            <a:r>
              <a:rPr lang="en-US" sz="1200" baseline="0" dirty="0" smtClean="0"/>
              <a:t>.  The fonts in this list are formatted to look like the font style on each name.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7</a:t>
            </a:fld>
            <a:endParaRPr lang="en-US"/>
          </a:p>
        </p:txBody>
      </p:sp>
    </p:spTree>
    <p:extLst>
      <p:ext uri="{BB962C8B-B14F-4D97-AF65-F5344CB8AC3E}">
        <p14:creationId xmlns:p14="http://schemas.microsoft.com/office/powerpoint/2010/main" val="245793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8</a:t>
            </a:fld>
            <a:endParaRPr lang="en-US"/>
          </a:p>
        </p:txBody>
      </p:sp>
    </p:spTree>
    <p:extLst>
      <p:ext uri="{BB962C8B-B14F-4D97-AF65-F5344CB8AC3E}">
        <p14:creationId xmlns:p14="http://schemas.microsoft.com/office/powerpoint/2010/main" val="111708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 the students to use the format</a:t>
            </a:r>
            <a:r>
              <a:rPr lang="en-CA" baseline="0" dirty="0" smtClean="0"/>
              <a:t> painter to format </a:t>
            </a:r>
            <a:endParaRPr lang="en-CA" dirty="0"/>
          </a:p>
        </p:txBody>
      </p:sp>
      <p:sp>
        <p:nvSpPr>
          <p:cNvPr id="4" name="Slide Number Placeholder 3"/>
          <p:cNvSpPr>
            <a:spLocks noGrp="1"/>
          </p:cNvSpPr>
          <p:nvPr>
            <p:ph type="sldNum" sz="quarter" idx="10"/>
          </p:nvPr>
        </p:nvSpPr>
        <p:spPr/>
        <p:txBody>
          <a:bodyPr/>
          <a:lstStyle/>
          <a:p>
            <a:pPr>
              <a:defRPr/>
            </a:pPr>
            <a:fld id="{2D7566A5-CA16-406A-AE64-F03EEA9B78B8}" type="slidenum">
              <a:rPr lang="en-US" smtClean="0"/>
              <a:pPr>
                <a:defRPr/>
              </a:pPr>
              <a:t>9</a:t>
            </a:fld>
            <a:endParaRPr lang="en-US"/>
          </a:p>
        </p:txBody>
      </p:sp>
    </p:spTree>
    <p:extLst>
      <p:ext uri="{BB962C8B-B14F-4D97-AF65-F5344CB8AC3E}">
        <p14:creationId xmlns:p14="http://schemas.microsoft.com/office/powerpoint/2010/main" val="3107318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DFC2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0"/>
            <a:ext cx="9144000" cy="1143000"/>
          </a:xfrm>
          <a:ln w="9525"/>
        </p:spPr>
        <p:txBody>
          <a:bodyPr/>
          <a:lstStyle>
            <a:lvl1pPr algn="ctr">
              <a:defRPr sz="3800">
                <a:solidFill>
                  <a:srgbClr val="B6382E"/>
                </a:solidFill>
                <a:effectLst>
                  <a:outerShdw blurRad="38100" dist="38100" dir="2700000" algn="tl">
                    <a:srgbClr val="000000"/>
                  </a:outerShdw>
                </a:effectLst>
              </a:defRPr>
            </a:lvl1pPr>
          </a:lstStyle>
          <a:p>
            <a:r>
              <a:rPr lang="en-US" smtClean="0"/>
              <a:t>Click to edit Master title style</a:t>
            </a:r>
            <a:endParaRPr lang="en-US" dirty="0"/>
          </a:p>
        </p:txBody>
      </p:sp>
      <p:sp>
        <p:nvSpPr>
          <p:cNvPr id="4099" name="Rectangle 3"/>
          <p:cNvSpPr>
            <a:spLocks noGrp="1" noChangeArrowheads="1"/>
          </p:cNvSpPr>
          <p:nvPr>
            <p:ph type="subTitle" sz="quarter" idx="1"/>
          </p:nvPr>
        </p:nvSpPr>
        <p:spPr>
          <a:xfrm>
            <a:off x="1295400" y="2895600"/>
            <a:ext cx="6705600" cy="712787"/>
          </a:xfrm>
        </p:spPr>
        <p:txBody>
          <a:bodyPr wrap="none" anchor="ctr"/>
          <a:lstStyle>
            <a:lvl1pPr marL="0" indent="0">
              <a:spcBef>
                <a:spcPct val="0"/>
              </a:spcBef>
              <a:buClrTx/>
              <a:buFontTx/>
              <a:buNone/>
              <a:defRPr sz="3600" b="1">
                <a:effectLst>
                  <a:outerShdw blurRad="38100" dist="38100" dir="2700000" algn="tl">
                    <a:srgbClr val="000000"/>
                  </a:outerShdw>
                </a:effectLst>
              </a:defRPr>
            </a:lvl1pPr>
          </a:lstStyle>
          <a:p>
            <a:r>
              <a:rPr lang="en-US" dirty="0"/>
              <a:t>Click to edit Master subtitle style</a:t>
            </a:r>
          </a:p>
        </p:txBody>
      </p:sp>
      <p:pic>
        <p:nvPicPr>
          <p:cNvPr id="1026" name="Picture 2"/>
          <p:cNvPicPr>
            <a:picLocks noChangeAspect="1" noChangeArrowheads="1"/>
          </p:cNvPicPr>
          <p:nvPr userDrawn="1"/>
        </p:nvPicPr>
        <p:blipFill>
          <a:blip r:embed="rId2"/>
          <a:srcRect/>
          <a:stretch>
            <a:fillRect/>
          </a:stretch>
        </p:blipFill>
        <p:spPr bwMode="auto">
          <a:xfrm>
            <a:off x="0" y="3886200"/>
            <a:ext cx="9144000" cy="2971800"/>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3"/>
          <a:srcRect/>
          <a:stretch>
            <a:fillRect/>
          </a:stretch>
        </p:blipFill>
        <p:spPr bwMode="auto">
          <a:xfrm>
            <a:off x="0" y="0"/>
            <a:ext cx="9144000" cy="1295400"/>
          </a:xfrm>
          <a:prstGeom prst="rect">
            <a:avLst/>
          </a:prstGeom>
          <a:noFill/>
          <a:ln w="9525">
            <a:noFill/>
            <a:miter lim="800000"/>
            <a:headEnd/>
            <a:tailEnd/>
          </a:ln>
          <a:effectLst/>
        </p:spPr>
      </p:pic>
      <p:pic>
        <p:nvPicPr>
          <p:cNvPr id="2" name="Picture 2"/>
          <p:cNvPicPr>
            <a:picLocks noChangeAspect="1" noChangeArrowheads="1"/>
          </p:cNvPicPr>
          <p:nvPr userDrawn="1"/>
        </p:nvPicPr>
        <p:blipFill>
          <a:blip r:embed="rId4"/>
          <a:srcRect/>
          <a:stretch>
            <a:fillRect/>
          </a:stretch>
        </p:blipFill>
        <p:spPr bwMode="auto">
          <a:xfrm>
            <a:off x="0" y="685800"/>
            <a:ext cx="933450" cy="657225"/>
          </a:xfrm>
          <a:prstGeom prst="rect">
            <a:avLst/>
          </a:prstGeom>
          <a:noFill/>
          <a:ln w="9525">
            <a:noFill/>
            <a:miter lim="800000"/>
            <a:headEnd/>
            <a:tailEnd/>
          </a:ln>
          <a:effectLst/>
        </p:spPr>
      </p:pic>
    </p:spTree>
    <p:extLst>
      <p:ext uri="{BB962C8B-B14F-4D97-AF65-F5344CB8AC3E}">
        <p14:creationId xmlns:p14="http://schemas.microsoft.com/office/powerpoint/2010/main" val="128432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FD06CC9-EB98-4EBC-A906-085B59C347E9}"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8814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698500"/>
            <a:ext cx="1868487" cy="548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1438" y="698500"/>
            <a:ext cx="5454650"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AAF49F1F-778C-4B88-B6C9-1EE4BDA7E8E4}"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97831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2C655725-C090-4B68-9F3A-FB011006F4FD}"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6327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6EAD1DC0-0F16-4B7B-AB08-F2DCCB218905}"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27194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7638" y="1682750"/>
            <a:ext cx="36226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682750"/>
            <a:ext cx="362426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139E084-E458-4652-B2B4-69DC1B71ACB9}"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22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151F5298-5B69-4309-87F9-12D44A7A83D5}" type="slidenum">
              <a:rPr lang="en-US"/>
              <a:pPr>
                <a:defRPr/>
              </a:pPr>
              <a:t>‹#›</a:t>
            </a:fld>
            <a:endParaRPr lang="en-US" dirty="0"/>
          </a:p>
        </p:txBody>
      </p:sp>
      <p:sp>
        <p:nvSpPr>
          <p:cNvPr id="8"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17770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50B7B708-1CB7-48E6-B71D-A69FC555D362}" type="slidenum">
              <a:rPr lang="en-US"/>
              <a:pPr>
                <a:defRPr/>
              </a:pPr>
              <a:t>‹#›</a:t>
            </a:fld>
            <a:endParaRPr lang="en-US" dirty="0"/>
          </a:p>
        </p:txBody>
      </p:sp>
      <p:sp>
        <p:nvSpPr>
          <p:cNvPr id="4"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3985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F0D85517-F32C-4E4C-8BAF-893AFAE849D0}" type="slidenum">
              <a:rPr lang="en-US"/>
              <a:pPr>
                <a:defRPr/>
              </a:pPr>
              <a:t>‹#›</a:t>
            </a:fld>
            <a:endParaRPr lang="en-US" dirty="0"/>
          </a:p>
        </p:txBody>
      </p:sp>
      <p:sp>
        <p:nvSpPr>
          <p:cNvPr id="3"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158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0AB77E1A-4D9C-4701-AE8C-94B1E85EDB07}"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790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6E393275-6FB9-453D-8FE8-F94229D0B552}"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90872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41438" y="698500"/>
            <a:ext cx="6934200" cy="755650"/>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075" name="Rectangle 3"/>
          <p:cNvSpPr>
            <a:spLocks noGrp="1" noChangeArrowheads="1"/>
          </p:cNvSpPr>
          <p:nvPr>
            <p:ph type="body" idx="1"/>
          </p:nvPr>
        </p:nvSpPr>
        <p:spPr bwMode="auto">
          <a:xfrm>
            <a:off x="1417638" y="1682750"/>
            <a:ext cx="7399337"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8270875" y="6477000"/>
            <a:ext cx="6254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99"/>
                </a:solidFill>
                <a:latin typeface="Times New Roman" pitchFamily="18" charset="0"/>
              </a:defRPr>
            </a:lvl1pPr>
          </a:lstStyle>
          <a:p>
            <a:pPr>
              <a:defRPr/>
            </a:pPr>
            <a:fld id="{E119D9BD-422F-444B-B314-749C014399BB}" type="slidenum">
              <a:rPr lang="en-US"/>
              <a:pPr>
                <a:defRPr/>
              </a:pPr>
              <a:t>‹#›</a:t>
            </a:fld>
            <a:endParaRPr lang="en-US" dirty="0"/>
          </a:p>
        </p:txBody>
      </p:sp>
      <p:grpSp>
        <p:nvGrpSpPr>
          <p:cNvPr id="2" name="Group 6"/>
          <p:cNvGrpSpPr>
            <a:grpSpLocks/>
          </p:cNvGrpSpPr>
          <p:nvPr/>
        </p:nvGrpSpPr>
        <p:grpSpPr bwMode="auto">
          <a:xfrm>
            <a:off x="955675" y="158750"/>
            <a:ext cx="149225" cy="6540500"/>
            <a:chOff x="952" y="100"/>
            <a:chExt cx="94" cy="4120"/>
          </a:xfrm>
        </p:grpSpPr>
        <p:sp>
          <p:nvSpPr>
            <p:cNvPr id="3079" name="Freeform 7"/>
            <p:cNvSpPr>
              <a:spLocks/>
            </p:cNvSpPr>
            <p:nvPr userDrawn="1"/>
          </p:nvSpPr>
          <p:spPr bwMode="auto">
            <a:xfrm>
              <a:off x="952" y="100"/>
              <a:ext cx="94" cy="4120"/>
            </a:xfrm>
            <a:custGeom>
              <a:avLst/>
              <a:gdLst/>
              <a:ahLst/>
              <a:cxnLst>
                <a:cxn ang="0">
                  <a:pos x="94" y="0"/>
                </a:cxn>
                <a:cxn ang="0">
                  <a:pos x="0" y="0"/>
                </a:cxn>
                <a:cxn ang="0">
                  <a:pos x="0" y="4120"/>
                </a:cxn>
              </a:cxnLst>
              <a:rect l="0" t="0" r="r" b="b"/>
              <a:pathLst>
                <a:path w="94" h="4120">
                  <a:moveTo>
                    <a:pt x="94" y="0"/>
                  </a:moveTo>
                  <a:lnTo>
                    <a:pt x="0" y="0"/>
                  </a:lnTo>
                  <a:lnTo>
                    <a:pt x="0" y="4120"/>
                  </a:lnTo>
                </a:path>
              </a:pathLst>
            </a:custGeom>
            <a:noFill/>
            <a:ln w="9525">
              <a:solidFill>
                <a:schemeClr val="tx1"/>
              </a:solidFill>
              <a:round/>
              <a:headEnd/>
              <a:tailEnd/>
            </a:ln>
            <a:effectLst/>
          </p:spPr>
          <p:txBody>
            <a:bodyPr/>
            <a:lstStyle/>
            <a:p>
              <a:pPr>
                <a:defRPr/>
              </a:pPr>
              <a:endParaRPr lang="en-US" dirty="0"/>
            </a:p>
          </p:txBody>
        </p:sp>
        <p:sp>
          <p:nvSpPr>
            <p:cNvPr id="3080" name="AutoShape 8"/>
            <p:cNvSpPr>
              <a:spLocks noChangeArrowheads="1"/>
            </p:cNvSpPr>
            <p:nvPr userDrawn="1"/>
          </p:nvSpPr>
          <p:spPr bwMode="auto">
            <a:xfrm rot="5400000">
              <a:off x="967" y="4147"/>
              <a:ext cx="61" cy="84"/>
            </a:xfrm>
            <a:prstGeom prst="triangle">
              <a:avLst>
                <a:gd name="adj" fmla="val 46574"/>
              </a:avLst>
            </a:prstGeom>
            <a:solidFill>
              <a:schemeClr val="tx1"/>
            </a:solidFill>
            <a:ln w="9525">
              <a:solidFill>
                <a:schemeClr val="tx1"/>
              </a:solidFill>
              <a:miter lim="800000"/>
              <a:headEnd/>
              <a:tailEnd/>
            </a:ln>
            <a:effectLst/>
          </p:spPr>
          <p:txBody>
            <a:bodyPr wrap="none" anchor="ctr"/>
            <a:lstStyle/>
            <a:p>
              <a:pPr>
                <a:defRPr/>
              </a:pPr>
              <a:endParaRPr lang="en-US" dirty="0"/>
            </a:p>
          </p:txBody>
        </p:sp>
      </p:grpSp>
      <p:sp>
        <p:nvSpPr>
          <p:cNvPr id="3081" name="Rectangle 9"/>
          <p:cNvSpPr>
            <a:spLocks noGrp="1" noChangeArrowheads="1"/>
          </p:cNvSpPr>
          <p:nvPr>
            <p:ph type="ftr" sz="quarter" idx="3"/>
          </p:nvPr>
        </p:nvSpPr>
        <p:spPr bwMode="auto">
          <a:xfrm>
            <a:off x="1122363" y="64770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99"/>
                </a:solidFill>
                <a:latin typeface="Times New Roman" pitchFamily="18" charset="0"/>
              </a:defRPr>
            </a:lvl1pPr>
          </a:lstStyle>
          <a:p>
            <a:r>
              <a:rPr lang="en-US" dirty="0"/>
              <a:t>Microsoft Office 2007 - Illustrated</a:t>
            </a:r>
          </a:p>
        </p:txBody>
      </p:sp>
      <p:pic>
        <p:nvPicPr>
          <p:cNvPr id="2050" name="Picture 2"/>
          <p:cNvPicPr>
            <a:picLocks noChangeAspect="1" noChangeArrowheads="1"/>
          </p:cNvPicPr>
          <p:nvPr userDrawn="1"/>
        </p:nvPicPr>
        <p:blipFill>
          <a:blip r:embed="rId13"/>
          <a:srcRect/>
          <a:stretch>
            <a:fillRect/>
          </a:stretch>
        </p:blipFill>
        <p:spPr bwMode="auto">
          <a:xfrm>
            <a:off x="0" y="-1"/>
            <a:ext cx="914400" cy="6858001"/>
          </a:xfrm>
          <a:prstGeom prst="rect">
            <a:avLst/>
          </a:prstGeom>
          <a:noFill/>
          <a:ln w="9525">
            <a:noFill/>
            <a:miter lim="800000"/>
            <a:headEnd/>
            <a:tailEnd/>
          </a:ln>
          <a:effectLst/>
        </p:spPr>
      </p:pic>
      <p:pic>
        <p:nvPicPr>
          <p:cNvPr id="3" name="Picture 2"/>
          <p:cNvPicPr>
            <a:picLocks noChangeAspect="1" noChangeArrowheads="1"/>
          </p:cNvPicPr>
          <p:nvPr userDrawn="1"/>
        </p:nvPicPr>
        <p:blipFill>
          <a:blip r:embed="rId14"/>
          <a:srcRect/>
          <a:stretch>
            <a:fillRect/>
          </a:stretch>
        </p:blipFill>
        <p:spPr bwMode="auto">
          <a:xfrm>
            <a:off x="8210550" y="0"/>
            <a:ext cx="933450" cy="6572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9pPr>
    </p:titleStyle>
    <p:body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mn-ea"/>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0"/>
            <a:ext cx="9144000" cy="1143000"/>
          </a:xfrm>
        </p:spPr>
        <p:txBody>
          <a:bodyPr/>
          <a:lstStyle/>
          <a:p>
            <a:pPr eaLnBrk="1" hangingPunct="1"/>
            <a:r>
              <a:rPr lang="en-US" sz="3600" dirty="0" smtClean="0">
                <a:solidFill>
                  <a:srgbClr val="990000"/>
                </a:solidFill>
              </a:rPr>
              <a:t>Microsoft Word 2010 - Illustrated</a:t>
            </a:r>
          </a:p>
        </p:txBody>
      </p:sp>
      <p:sp>
        <p:nvSpPr>
          <p:cNvPr id="2051" name="Rectangle 3"/>
          <p:cNvSpPr>
            <a:spLocks noGrp="1" noChangeArrowheads="1"/>
          </p:cNvSpPr>
          <p:nvPr>
            <p:ph type="subTitle" sz="quarter" idx="1"/>
          </p:nvPr>
        </p:nvSpPr>
        <p:spPr>
          <a:xfrm>
            <a:off x="1295400" y="2895600"/>
            <a:ext cx="6705600" cy="712787"/>
          </a:xfrm>
        </p:spPr>
        <p:txBody>
          <a:bodyPr/>
          <a:lstStyle/>
          <a:p>
            <a:pPr algn="ctr" eaLnBrk="1" hangingPunct="1">
              <a:defRPr/>
            </a:pPr>
            <a:r>
              <a:rPr lang="en-US" dirty="0" smtClean="0"/>
              <a:t>Unit C:</a:t>
            </a:r>
          </a:p>
          <a:p>
            <a:pPr algn="ctr" eaLnBrk="1" hangingPunct="1">
              <a:defRPr/>
            </a:pPr>
            <a:r>
              <a:rPr lang="en-US" dirty="0" smtClean="0"/>
              <a:t>Formatting Text and Paragraphs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a:t>
            </a:r>
            <a:r>
              <a:rPr lang="en-US" b="1" dirty="0" smtClean="0"/>
              <a:t>Format Painter Activity </a:t>
            </a:r>
            <a:r>
              <a:rPr lang="en-US" dirty="0" smtClean="0"/>
              <a:t>on Page Word Unit C page 52.  </a:t>
            </a:r>
          </a:p>
          <a:p>
            <a:r>
              <a:rPr lang="en-US" dirty="0" smtClean="0"/>
              <a:t>Complete the changes on the WDC-Last Minute Deals document</a:t>
            </a:r>
          </a:p>
          <a:p>
            <a:pPr lvl="1"/>
            <a:r>
              <a:rPr lang="en-US" dirty="0" smtClean="0"/>
              <a:t>Complete # 1, 2, 3, 6, 7, 8, 9, 10	</a:t>
            </a:r>
          </a:p>
          <a:p>
            <a:pPr lvl="1"/>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46996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45" t="24361" r="8344"/>
          <a:stretch/>
        </p:blipFill>
        <p:spPr bwMode="auto">
          <a:xfrm>
            <a:off x="1753666" y="1984057"/>
            <a:ext cx="7207183" cy="357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4" name="Rectangle 2"/>
          <p:cNvSpPr>
            <a:spLocks noGrp="1" noChangeArrowheads="1"/>
          </p:cNvSpPr>
          <p:nvPr>
            <p:ph type="title"/>
          </p:nvPr>
        </p:nvSpPr>
        <p:spPr>
          <a:xfrm>
            <a:off x="1366838" y="722313"/>
            <a:ext cx="6692900" cy="755650"/>
          </a:xfrm>
        </p:spPr>
        <p:txBody>
          <a:bodyPr/>
          <a:lstStyle/>
          <a:p>
            <a:pPr eaLnBrk="1" hangingPunct="1">
              <a:defRPr/>
            </a:pPr>
            <a:r>
              <a:rPr lang="en-US" sz="3400" dirty="0"/>
              <a:t>Copying Formats Using the Format </a:t>
            </a:r>
            <a:r>
              <a:rPr lang="en-US" sz="3400" dirty="0" smtClean="0"/>
              <a:t>Painter </a:t>
            </a:r>
            <a:r>
              <a:rPr lang="en-US" sz="3200" dirty="0"/>
              <a:t>(continued)</a:t>
            </a:r>
            <a:endParaRPr lang="en-US" sz="3400" dirty="0" smtClean="0"/>
          </a:p>
        </p:txBody>
      </p:sp>
      <p:sp>
        <p:nvSpPr>
          <p:cNvPr id="9" name="Rectangle 5"/>
          <p:cNvSpPr>
            <a:spLocks noGrp="1" noChangeArrowheads="1"/>
          </p:cNvSpPr>
          <p:nvPr>
            <p:ph type="sldNum" sz="quarter" idx="10"/>
          </p:nvPr>
        </p:nvSpPr>
        <p:spPr>
          <a:ln/>
        </p:spPr>
        <p:txBody>
          <a:bodyPr/>
          <a:lstStyle/>
          <a:p>
            <a:pPr>
              <a:defRPr/>
            </a:pPr>
            <a:fld id="{66FCE6A7-8F14-45D6-8672-F821E27AF553}" type="slidenum">
              <a:rPr lang="en-US"/>
              <a:pPr>
                <a:defRPr/>
              </a:pPr>
              <a:t>11</a:t>
            </a:fld>
            <a:endParaRPr lang="en-US" dirty="0"/>
          </a:p>
        </p:txBody>
      </p:sp>
      <p:sp>
        <p:nvSpPr>
          <p:cNvPr id="1638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6388"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3F0C81-101F-46B9-9DE2-52F816BB3329}" type="slidenum">
              <a:rPr lang="en-US" sz="1400">
                <a:solidFill>
                  <a:srgbClr val="000099"/>
                </a:solidFill>
                <a:latin typeface="Times New Roman" pitchFamily="18" charset="0"/>
              </a:rPr>
              <a:pPr algn="r" eaLnBrk="1" hangingPunct="1"/>
              <a:t>11</a:t>
            </a:fld>
            <a:endParaRPr lang="en-US" sz="1400">
              <a:solidFill>
                <a:srgbClr val="000099"/>
              </a:solidFill>
              <a:latin typeface="Times New Roman" pitchFamily="18" charset="0"/>
            </a:endParaRPr>
          </a:p>
        </p:txBody>
      </p:sp>
      <p:sp>
        <p:nvSpPr>
          <p:cNvPr id="16390" name="AutoShape 5"/>
          <p:cNvSpPr>
            <a:spLocks/>
          </p:cNvSpPr>
          <p:nvPr/>
        </p:nvSpPr>
        <p:spPr bwMode="auto">
          <a:xfrm>
            <a:off x="990600" y="2590800"/>
            <a:ext cx="1592263" cy="1752600"/>
          </a:xfrm>
          <a:prstGeom prst="borderCallout1">
            <a:avLst>
              <a:gd name="adj1" fmla="val 48611"/>
              <a:gd name="adj2" fmla="val 101139"/>
              <a:gd name="adj3" fmla="val 63502"/>
              <a:gd name="adj4" fmla="val 12276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48 point, </a:t>
            </a:r>
            <a:r>
              <a:rPr lang="en-US" dirty="0" smtClean="0"/>
              <a:t>green, </a:t>
            </a:r>
            <a:r>
              <a:rPr lang="en-US" dirty="0"/>
              <a:t>shadow effect, 80% character scale</a:t>
            </a:r>
          </a:p>
        </p:txBody>
      </p:sp>
      <p:sp>
        <p:nvSpPr>
          <p:cNvPr id="16391" name="AutoShape 6"/>
          <p:cNvSpPr>
            <a:spLocks/>
          </p:cNvSpPr>
          <p:nvPr/>
        </p:nvSpPr>
        <p:spPr bwMode="auto">
          <a:xfrm>
            <a:off x="1143000" y="5715000"/>
            <a:ext cx="1579563" cy="365125"/>
          </a:xfrm>
          <a:prstGeom prst="borderCallout1">
            <a:avLst>
              <a:gd name="adj1" fmla="val 500"/>
              <a:gd name="adj2" fmla="val 51300"/>
              <a:gd name="adj3" fmla="val -226336"/>
              <a:gd name="adj4" fmla="val 9740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Italic</a:t>
            </a:r>
          </a:p>
        </p:txBody>
      </p:sp>
      <p:sp>
        <p:nvSpPr>
          <p:cNvPr id="16392" name="AutoShape 7"/>
          <p:cNvSpPr>
            <a:spLocks/>
          </p:cNvSpPr>
          <p:nvPr/>
        </p:nvSpPr>
        <p:spPr bwMode="auto">
          <a:xfrm>
            <a:off x="5486400" y="5730875"/>
            <a:ext cx="1566863" cy="365125"/>
          </a:xfrm>
          <a:prstGeom prst="borderCallout1">
            <a:avLst>
              <a:gd name="adj1" fmla="val -12421"/>
              <a:gd name="adj2" fmla="val 50208"/>
              <a:gd name="adj3" fmla="val -251990"/>
              <a:gd name="adj4" fmla="val 1771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Bold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9538" y="698500"/>
            <a:ext cx="6896100" cy="755650"/>
          </a:xfrm>
        </p:spPr>
        <p:txBody>
          <a:bodyPr/>
          <a:lstStyle/>
          <a:p>
            <a:pPr eaLnBrk="1" hangingPunct="1">
              <a:defRPr/>
            </a:pPr>
            <a:r>
              <a:rPr lang="en-US" sz="3400" dirty="0" smtClean="0"/>
              <a:t>Changing Line and Paragraph Spacing</a:t>
            </a:r>
          </a:p>
        </p:txBody>
      </p:sp>
      <p:sp>
        <p:nvSpPr>
          <p:cNvPr id="57347" name="Rectangle 3"/>
          <p:cNvSpPr>
            <a:spLocks noGrp="1" noChangeArrowheads="1"/>
          </p:cNvSpPr>
          <p:nvPr>
            <p:ph idx="1"/>
          </p:nvPr>
        </p:nvSpPr>
        <p:spPr>
          <a:xfrm>
            <a:off x="1417638" y="1847850"/>
            <a:ext cx="7399337" cy="4492625"/>
          </a:xfrm>
        </p:spPr>
        <p:txBody>
          <a:bodyPr/>
          <a:lstStyle/>
          <a:p>
            <a:pPr eaLnBrk="1" hangingPunct="1">
              <a:defRPr/>
            </a:pPr>
            <a:r>
              <a:rPr lang="en-US" dirty="0" smtClean="0"/>
              <a:t>Adding white space to a document can make it easier to read</a:t>
            </a:r>
          </a:p>
          <a:p>
            <a:pPr lvl="1" eaLnBrk="1" hangingPunct="1">
              <a:defRPr/>
            </a:pPr>
            <a:r>
              <a:rPr lang="en-US" dirty="0" smtClean="0"/>
              <a:t>Increase space between </a:t>
            </a:r>
            <a:r>
              <a:rPr lang="en-US" dirty="0" smtClean="0">
                <a:solidFill>
                  <a:srgbClr val="FF0000"/>
                </a:solidFill>
                <a:effectLst>
                  <a:outerShdw blurRad="38100" dist="38100" dir="2700000" algn="tl">
                    <a:srgbClr val="000000"/>
                  </a:outerShdw>
                </a:effectLst>
              </a:rPr>
              <a:t>lines</a:t>
            </a:r>
            <a:r>
              <a:rPr lang="en-US" dirty="0" smtClean="0"/>
              <a:t> using the Line and Paragraph Spacing</a:t>
            </a:r>
            <a:r>
              <a:rPr lang="en-US" dirty="0" smtClean="0">
                <a:solidFill>
                  <a:srgbClr val="3399FF"/>
                </a:solidFill>
                <a:effectLst>
                  <a:outerShdw blurRad="38100" dist="38100" dir="2700000" algn="tl">
                    <a:srgbClr val="000000"/>
                  </a:outerShdw>
                </a:effectLst>
              </a:rPr>
              <a:t> </a:t>
            </a:r>
            <a:r>
              <a:rPr lang="en-US" dirty="0" smtClean="0"/>
              <a:t>list</a:t>
            </a:r>
            <a:r>
              <a:rPr lang="en-US" dirty="0" smtClean="0">
                <a:solidFill>
                  <a:srgbClr val="3399FF"/>
                </a:solidFill>
                <a:effectLst>
                  <a:outerShdw blurRad="38100" dist="38100" dir="2700000" algn="tl">
                    <a:srgbClr val="000000"/>
                  </a:outerShdw>
                </a:effectLst>
              </a:rPr>
              <a:t> </a:t>
            </a:r>
            <a:r>
              <a:rPr lang="en-US" dirty="0" smtClean="0"/>
              <a:t>arrow </a:t>
            </a:r>
          </a:p>
          <a:p>
            <a:pPr lvl="1" eaLnBrk="1" hangingPunct="1">
              <a:defRPr/>
            </a:pPr>
            <a:r>
              <a:rPr lang="en-US" dirty="0" smtClean="0"/>
              <a:t>Increase space between </a:t>
            </a:r>
            <a:r>
              <a:rPr lang="en-US" dirty="0" smtClean="0">
                <a:solidFill>
                  <a:srgbClr val="FF0000"/>
                </a:solidFill>
                <a:effectLst>
                  <a:outerShdw blurRad="38100" dist="38100" dir="2700000" algn="tl">
                    <a:srgbClr val="000000"/>
                  </a:outerShdw>
                </a:effectLst>
              </a:rPr>
              <a:t>paragraphs</a:t>
            </a:r>
            <a:r>
              <a:rPr lang="en-US" dirty="0" smtClean="0"/>
              <a:t> using the Before and After text boxes in the Paragraph group on the Page Layout tab</a:t>
            </a:r>
          </a:p>
          <a:p>
            <a:pPr eaLnBrk="1" hangingPunct="1">
              <a:defRPr/>
            </a:pPr>
            <a:endParaRPr lang="en-US" dirty="0" smtClean="0"/>
          </a:p>
        </p:txBody>
      </p:sp>
      <p:sp>
        <p:nvSpPr>
          <p:cNvPr id="6" name="Rectangle 5"/>
          <p:cNvSpPr>
            <a:spLocks noGrp="1" noChangeArrowheads="1"/>
          </p:cNvSpPr>
          <p:nvPr>
            <p:ph type="sldNum" sz="quarter" idx="10"/>
          </p:nvPr>
        </p:nvSpPr>
        <p:spPr>
          <a:ln/>
        </p:spPr>
        <p:txBody>
          <a:bodyPr/>
          <a:lstStyle/>
          <a:p>
            <a:pPr>
              <a:defRPr/>
            </a:pPr>
            <a:fld id="{84ED0D73-A796-4AD4-B411-835AD8DF4516}" type="slidenum">
              <a:rPr lang="en-US"/>
              <a:pPr>
                <a:defRPr/>
              </a:pPr>
              <a:t>12</a:t>
            </a:fld>
            <a:endParaRPr lang="en-US" dirty="0"/>
          </a:p>
        </p:txBody>
      </p:sp>
      <p:sp>
        <p:nvSpPr>
          <p:cNvPr id="1843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8435"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EA44170-EF19-4E8D-BCF2-57D445F7AD0E}" type="slidenum">
              <a:rPr lang="en-US" sz="1400">
                <a:solidFill>
                  <a:srgbClr val="000099"/>
                </a:solidFill>
                <a:latin typeface="Times New Roman" pitchFamily="18" charset="0"/>
              </a:rPr>
              <a:pPr algn="r" eaLnBrk="1" hangingPunct="1"/>
              <a:t>12</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39225"/>
            <a:ext cx="6218238" cy="466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Rectangle 2"/>
          <p:cNvSpPr>
            <a:spLocks noGrp="1" noChangeArrowheads="1"/>
          </p:cNvSpPr>
          <p:nvPr>
            <p:ph type="title"/>
          </p:nvPr>
        </p:nvSpPr>
        <p:spPr>
          <a:xfrm>
            <a:off x="1379538" y="698500"/>
            <a:ext cx="6896100" cy="755650"/>
          </a:xfrm>
        </p:spPr>
        <p:txBody>
          <a:bodyPr/>
          <a:lstStyle/>
          <a:p>
            <a:pPr eaLnBrk="1" hangingPunct="1">
              <a:defRPr/>
            </a:pPr>
            <a:r>
              <a:rPr lang="en-US" sz="3400" dirty="0" smtClean="0"/>
              <a:t>Changing Line and Paragraph Spacing </a:t>
            </a:r>
            <a:r>
              <a:rPr lang="en-US" sz="3200" dirty="0"/>
              <a:t>(continued)</a:t>
            </a:r>
            <a:endParaRPr lang="en-US" sz="3400" dirty="0" smtClean="0"/>
          </a:p>
        </p:txBody>
      </p:sp>
      <p:sp>
        <p:nvSpPr>
          <p:cNvPr id="11" name="Rectangle 5"/>
          <p:cNvSpPr>
            <a:spLocks noGrp="1" noChangeArrowheads="1"/>
          </p:cNvSpPr>
          <p:nvPr>
            <p:ph type="sldNum" sz="quarter" idx="10"/>
          </p:nvPr>
        </p:nvSpPr>
        <p:spPr>
          <a:ln/>
        </p:spPr>
        <p:txBody>
          <a:bodyPr/>
          <a:lstStyle/>
          <a:p>
            <a:pPr>
              <a:defRPr/>
            </a:pPr>
            <a:fld id="{68582DD8-53C5-47B6-9F1E-6697A2C1BA66}" type="slidenum">
              <a:rPr lang="en-US"/>
              <a:pPr>
                <a:defRPr/>
              </a:pPr>
              <a:t>13</a:t>
            </a:fld>
            <a:endParaRPr lang="en-US" dirty="0"/>
          </a:p>
        </p:txBody>
      </p:sp>
      <p:sp>
        <p:nvSpPr>
          <p:cNvPr id="1945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9460"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8AFC867-D624-4695-ADD2-9A97F0B63BB3}" type="slidenum">
              <a:rPr lang="en-US" sz="1400">
                <a:solidFill>
                  <a:srgbClr val="000099"/>
                </a:solidFill>
                <a:latin typeface="Times New Roman" pitchFamily="18" charset="0"/>
              </a:rPr>
              <a:pPr algn="r" eaLnBrk="1" hangingPunct="1"/>
              <a:t>13</a:t>
            </a:fld>
            <a:endParaRPr lang="en-US" sz="1400">
              <a:solidFill>
                <a:srgbClr val="000099"/>
              </a:solidFill>
              <a:latin typeface="Times New Roman" pitchFamily="18" charset="0"/>
            </a:endParaRPr>
          </a:p>
        </p:txBody>
      </p:sp>
      <p:sp>
        <p:nvSpPr>
          <p:cNvPr id="19462" name="AutoShape 5"/>
          <p:cNvSpPr>
            <a:spLocks/>
          </p:cNvSpPr>
          <p:nvPr/>
        </p:nvSpPr>
        <p:spPr bwMode="auto">
          <a:xfrm>
            <a:off x="1066800" y="2786063"/>
            <a:ext cx="1612900" cy="1284287"/>
          </a:xfrm>
          <a:prstGeom prst="borderCallout1">
            <a:avLst>
              <a:gd name="adj1" fmla="val 52790"/>
              <a:gd name="adj2" fmla="val 99771"/>
              <a:gd name="adj3" fmla="val 82636"/>
              <a:gd name="adj4" fmla="val 12896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12 points of space added before title paragraph</a:t>
            </a:r>
          </a:p>
        </p:txBody>
      </p:sp>
      <p:sp>
        <p:nvSpPr>
          <p:cNvPr id="19463" name="AutoShape 6"/>
          <p:cNvSpPr>
            <a:spLocks/>
          </p:cNvSpPr>
          <p:nvPr/>
        </p:nvSpPr>
        <p:spPr bwMode="auto">
          <a:xfrm>
            <a:off x="1066800" y="4724400"/>
            <a:ext cx="1571625" cy="609600"/>
          </a:xfrm>
          <a:prstGeom prst="borderCallout1">
            <a:avLst>
              <a:gd name="adj1" fmla="val 59227"/>
              <a:gd name="adj2" fmla="val 100227"/>
              <a:gd name="adj3" fmla="val 84364"/>
              <a:gd name="adj4" fmla="val 12959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Line spacing is 1.5</a:t>
            </a:r>
          </a:p>
        </p:txBody>
      </p:sp>
      <p:sp>
        <p:nvSpPr>
          <p:cNvPr id="19464" name="AutoShape 7"/>
          <p:cNvSpPr>
            <a:spLocks/>
          </p:cNvSpPr>
          <p:nvPr/>
        </p:nvSpPr>
        <p:spPr bwMode="auto">
          <a:xfrm>
            <a:off x="7162800" y="1371600"/>
            <a:ext cx="1981200" cy="1752600"/>
          </a:xfrm>
          <a:prstGeom prst="borderCallout1">
            <a:avLst>
              <a:gd name="adj1" fmla="val 18750"/>
              <a:gd name="adj2" fmla="val -4292"/>
              <a:gd name="adj3" fmla="val 41697"/>
              <a:gd name="adj4" fmla="val -6885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Spacing section shows paragraph spacing for paragraph where insertion point is located</a:t>
            </a:r>
          </a:p>
        </p:txBody>
      </p:sp>
      <p:sp>
        <p:nvSpPr>
          <p:cNvPr id="19465" name="AutoShape 6"/>
          <p:cNvSpPr>
            <a:spLocks/>
          </p:cNvSpPr>
          <p:nvPr/>
        </p:nvSpPr>
        <p:spPr bwMode="auto">
          <a:xfrm>
            <a:off x="7572375" y="4343400"/>
            <a:ext cx="1571625" cy="609600"/>
          </a:xfrm>
          <a:prstGeom prst="borderCallout1">
            <a:avLst>
              <a:gd name="adj1" fmla="val 47319"/>
              <a:gd name="adj2" fmla="val -435"/>
              <a:gd name="adj3" fmla="val 42106"/>
              <a:gd name="adj4" fmla="val -4896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Line spacing is 1.15</a:t>
            </a:r>
          </a:p>
        </p:txBody>
      </p:sp>
      <p:sp>
        <p:nvSpPr>
          <p:cNvPr id="19466" name="AutoShape 6"/>
          <p:cNvSpPr>
            <a:spLocks/>
          </p:cNvSpPr>
          <p:nvPr/>
        </p:nvSpPr>
        <p:spPr bwMode="auto">
          <a:xfrm>
            <a:off x="6096000" y="5715000"/>
            <a:ext cx="3048000" cy="609600"/>
          </a:xfrm>
          <a:prstGeom prst="borderCallout1">
            <a:avLst>
              <a:gd name="adj1" fmla="val 49704"/>
              <a:gd name="adj2" fmla="val -1356"/>
              <a:gd name="adj3" fmla="val 72685"/>
              <a:gd name="adj4" fmla="val -5567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6 points of space added after heading paragraph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a:t>
            </a:r>
            <a:r>
              <a:rPr lang="en-US" b="1" dirty="0" smtClean="0"/>
              <a:t>Changing Line and Paragraph Spacing Activity </a:t>
            </a:r>
            <a:r>
              <a:rPr lang="en-US" dirty="0" smtClean="0"/>
              <a:t>on Page Word Unit C page 54.  </a:t>
            </a:r>
          </a:p>
          <a:p>
            <a:r>
              <a:rPr lang="en-US" dirty="0" smtClean="0"/>
              <a:t>Complete the changes on the WDC-Last Minute Deals document</a:t>
            </a:r>
          </a:p>
          <a:p>
            <a:pPr lvl="1"/>
            <a:r>
              <a:rPr lang="en-US" dirty="0" smtClean="0"/>
              <a:t>Complete # 1, 2, 3	</a:t>
            </a:r>
          </a:p>
          <a:p>
            <a:pPr lvl="1"/>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36395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Line and </a:t>
            </a:r>
            <a:r>
              <a:rPr lang="en-US" dirty="0"/>
              <a:t>Paragraph Spacing (continued)</a:t>
            </a:r>
            <a:endParaRPr lang="en-US" dirty="0" smtClean="0"/>
          </a:p>
        </p:txBody>
      </p:sp>
      <p:sp>
        <p:nvSpPr>
          <p:cNvPr id="3" name="Content Placeholder 2"/>
          <p:cNvSpPr>
            <a:spLocks noGrp="1"/>
          </p:cNvSpPr>
          <p:nvPr>
            <p:ph idx="1"/>
          </p:nvPr>
        </p:nvSpPr>
        <p:spPr>
          <a:xfrm>
            <a:off x="1417638" y="1682750"/>
            <a:ext cx="3763962" cy="4495800"/>
          </a:xfrm>
        </p:spPr>
        <p:txBody>
          <a:bodyPr/>
          <a:lstStyle/>
          <a:p>
            <a:pPr>
              <a:defRPr/>
            </a:pPr>
            <a:r>
              <a:rPr lang="en-US" sz="2800" dirty="0" smtClean="0"/>
              <a:t>Each Quick Style set includes styles for a title, several heading levels, body text, quotes, and lists</a:t>
            </a:r>
          </a:p>
          <a:p>
            <a:pPr>
              <a:defRPr/>
            </a:pPr>
            <a:r>
              <a:rPr lang="en-US" sz="2800" dirty="0" smtClean="0"/>
              <a:t>Each Quick Style Set has a different design</a:t>
            </a:r>
            <a:endParaRPr lang="en-US" sz="2800" dirty="0"/>
          </a:p>
        </p:txBody>
      </p:sp>
      <p:sp>
        <p:nvSpPr>
          <p:cNvPr id="6" name="Rectangle 5"/>
          <p:cNvSpPr>
            <a:spLocks noGrp="1" noChangeArrowheads="1"/>
          </p:cNvSpPr>
          <p:nvPr>
            <p:ph type="sldNum" sz="quarter" idx="10"/>
          </p:nvPr>
        </p:nvSpPr>
        <p:spPr>
          <a:ln/>
        </p:spPr>
        <p:txBody>
          <a:bodyPr/>
          <a:lstStyle/>
          <a:p>
            <a:pPr>
              <a:defRPr/>
            </a:pPr>
            <a:fld id="{347275A2-4A49-418F-A088-5F5084D3933B}" type="slidenum">
              <a:rPr lang="en-US"/>
              <a:pPr>
                <a:defRPr/>
              </a:pPr>
              <a:t>15</a:t>
            </a:fld>
            <a:endParaRPr lang="en-US" dirty="0"/>
          </a:p>
        </p:txBody>
      </p:sp>
      <p:sp>
        <p:nvSpPr>
          <p:cNvPr id="2150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77799"/>
            <a:ext cx="3681412" cy="365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41438" y="533400"/>
            <a:ext cx="6934200" cy="755650"/>
          </a:xfrm>
        </p:spPr>
        <p:txBody>
          <a:bodyPr/>
          <a:lstStyle/>
          <a:p>
            <a:pPr eaLnBrk="1" hangingPunct="1">
              <a:defRPr/>
            </a:pPr>
            <a:r>
              <a:rPr lang="en-US" sz="3400" dirty="0" smtClean="0"/>
              <a:t>Aligning Paragraphs</a:t>
            </a:r>
          </a:p>
        </p:txBody>
      </p:sp>
      <p:sp>
        <p:nvSpPr>
          <p:cNvPr id="61443" name="Rectangle 3"/>
          <p:cNvSpPr>
            <a:spLocks noGrp="1" noChangeArrowheads="1"/>
          </p:cNvSpPr>
          <p:nvPr>
            <p:ph idx="1"/>
          </p:nvPr>
        </p:nvSpPr>
        <p:spPr>
          <a:xfrm>
            <a:off x="1417638" y="1524000"/>
            <a:ext cx="7399337" cy="4495800"/>
          </a:xfrm>
        </p:spPr>
        <p:txBody>
          <a:bodyPr/>
          <a:lstStyle/>
          <a:p>
            <a:pPr eaLnBrk="1" hangingPunct="1">
              <a:lnSpc>
                <a:spcPct val="90000"/>
              </a:lnSpc>
              <a:defRPr/>
            </a:pPr>
            <a:r>
              <a:rPr lang="en-US" dirty="0" smtClean="0"/>
              <a:t>Paragraphs are aligned relative to the left and right margins</a:t>
            </a:r>
          </a:p>
          <a:p>
            <a:pPr lvl="1" eaLnBrk="1" hangingPunct="1">
              <a:lnSpc>
                <a:spcPct val="90000"/>
              </a:lnSpc>
              <a:buClr>
                <a:schemeClr val="tx1"/>
              </a:buClr>
              <a:defRPr/>
            </a:pPr>
            <a:r>
              <a:rPr lang="en-US" dirty="0" smtClean="0">
                <a:solidFill>
                  <a:srgbClr val="3399FF"/>
                </a:solidFill>
                <a:effectLst>
                  <a:outerShdw blurRad="38100" dist="38100" dir="2700000" algn="tl">
                    <a:srgbClr val="000000"/>
                  </a:outerShdw>
                </a:effectLst>
              </a:rPr>
              <a:t>Left-aligned </a:t>
            </a:r>
            <a:r>
              <a:rPr lang="en-US" dirty="0" smtClean="0"/>
              <a:t>text is flush with the left margin and has a ragged right edge</a:t>
            </a:r>
          </a:p>
          <a:p>
            <a:pPr lvl="2" eaLnBrk="1" hangingPunct="1">
              <a:lnSpc>
                <a:spcPct val="90000"/>
              </a:lnSpc>
              <a:buClr>
                <a:schemeClr val="tx1"/>
              </a:buClr>
              <a:defRPr/>
            </a:pPr>
            <a:r>
              <a:rPr lang="en-US" dirty="0" smtClean="0"/>
              <a:t>Text is left-aligned by default</a:t>
            </a:r>
          </a:p>
          <a:p>
            <a:pPr lvl="1" eaLnBrk="1" hangingPunct="1">
              <a:lnSpc>
                <a:spcPct val="90000"/>
              </a:lnSpc>
              <a:buClr>
                <a:schemeClr val="tx1"/>
              </a:buClr>
              <a:defRPr/>
            </a:pPr>
            <a:r>
              <a:rPr lang="en-US" dirty="0" smtClean="0">
                <a:solidFill>
                  <a:srgbClr val="3399FF"/>
                </a:solidFill>
                <a:effectLst>
                  <a:outerShdw blurRad="38100" dist="38100" dir="2700000" algn="tl">
                    <a:srgbClr val="000000"/>
                  </a:outerShdw>
                </a:effectLst>
              </a:rPr>
              <a:t>Right-aligned</a:t>
            </a:r>
            <a:r>
              <a:rPr lang="en-US" dirty="0" smtClean="0"/>
              <a:t> text is flush with the right margin</a:t>
            </a:r>
          </a:p>
          <a:p>
            <a:pPr lvl="1" eaLnBrk="1" hangingPunct="1">
              <a:lnSpc>
                <a:spcPct val="90000"/>
              </a:lnSpc>
              <a:buClr>
                <a:schemeClr val="tx1"/>
              </a:buClr>
              <a:defRPr/>
            </a:pPr>
            <a:r>
              <a:rPr lang="en-US" dirty="0" smtClean="0">
                <a:solidFill>
                  <a:srgbClr val="3399FF"/>
                </a:solidFill>
                <a:effectLst>
                  <a:outerShdw blurRad="38100" dist="38100" dir="2700000" algn="tl">
                    <a:srgbClr val="000000"/>
                  </a:outerShdw>
                </a:effectLst>
              </a:rPr>
              <a:t>Centered</a:t>
            </a:r>
            <a:r>
              <a:rPr lang="en-US" dirty="0" smtClean="0"/>
              <a:t> text is positioned evenly between the margins</a:t>
            </a:r>
          </a:p>
          <a:p>
            <a:pPr lvl="1" eaLnBrk="1" hangingPunct="1">
              <a:lnSpc>
                <a:spcPct val="90000"/>
              </a:lnSpc>
              <a:buClr>
                <a:schemeClr val="tx1"/>
              </a:buClr>
              <a:defRPr/>
            </a:pPr>
            <a:r>
              <a:rPr lang="en-US" dirty="0" smtClean="0">
                <a:solidFill>
                  <a:srgbClr val="3399FF"/>
                </a:solidFill>
                <a:effectLst>
                  <a:outerShdw blurRad="38100" dist="38100" dir="2700000" algn="tl">
                    <a:srgbClr val="000000"/>
                  </a:outerShdw>
                </a:effectLst>
              </a:rPr>
              <a:t>Justified</a:t>
            </a:r>
            <a:r>
              <a:rPr lang="en-US" dirty="0" smtClean="0"/>
              <a:t> text is flush with both the left and right margins </a:t>
            </a:r>
          </a:p>
        </p:txBody>
      </p:sp>
      <p:sp>
        <p:nvSpPr>
          <p:cNvPr id="6" name="Rectangle 5"/>
          <p:cNvSpPr>
            <a:spLocks noGrp="1" noChangeArrowheads="1"/>
          </p:cNvSpPr>
          <p:nvPr>
            <p:ph type="sldNum" sz="quarter" idx="10"/>
          </p:nvPr>
        </p:nvSpPr>
        <p:spPr>
          <a:ln/>
        </p:spPr>
        <p:txBody>
          <a:bodyPr/>
          <a:lstStyle/>
          <a:p>
            <a:pPr>
              <a:defRPr/>
            </a:pPr>
            <a:fld id="{2921EB9E-8A62-4E72-9628-78CC887DA1A0}" type="slidenum">
              <a:rPr lang="en-US"/>
              <a:pPr>
                <a:defRPr/>
              </a:pPr>
              <a:t>16</a:t>
            </a:fld>
            <a:endParaRPr lang="en-US" dirty="0"/>
          </a:p>
        </p:txBody>
      </p:sp>
      <p:sp>
        <p:nvSpPr>
          <p:cNvPr id="22530"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22531"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4233F8D-E4FE-4DE1-A95E-C52524CB6713}" type="slidenum">
              <a:rPr lang="en-US" sz="1400">
                <a:solidFill>
                  <a:srgbClr val="000099"/>
                </a:solidFill>
                <a:latin typeface="Times New Roman" pitchFamily="18" charset="0"/>
              </a:rPr>
              <a:pPr algn="r" eaLnBrk="1" hangingPunct="1"/>
              <a:t>16</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41" t="17829" r="6334"/>
          <a:stretch/>
        </p:blipFill>
        <p:spPr bwMode="auto">
          <a:xfrm>
            <a:off x="1469572" y="2514600"/>
            <a:ext cx="5388428" cy="38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6" name="Rectangle 2"/>
          <p:cNvSpPr>
            <a:spLocks noGrp="1" noChangeArrowheads="1"/>
          </p:cNvSpPr>
          <p:nvPr>
            <p:ph type="title"/>
          </p:nvPr>
        </p:nvSpPr>
        <p:spPr/>
        <p:txBody>
          <a:bodyPr/>
          <a:lstStyle/>
          <a:p>
            <a:pPr eaLnBrk="1" hangingPunct="1">
              <a:defRPr/>
            </a:pPr>
            <a:r>
              <a:rPr lang="en-US" sz="3400" dirty="0" smtClean="0"/>
              <a:t>Aligning Paragraphs </a:t>
            </a:r>
            <a:r>
              <a:rPr lang="en-US" sz="3200" dirty="0"/>
              <a:t>(continued)</a:t>
            </a:r>
            <a:endParaRPr lang="en-US" sz="3400" dirty="0" smtClean="0"/>
          </a:p>
        </p:txBody>
      </p:sp>
      <p:sp>
        <p:nvSpPr>
          <p:cNvPr id="62467" name="Rectangle 3"/>
          <p:cNvSpPr>
            <a:spLocks noGrp="1" noChangeArrowheads="1"/>
          </p:cNvSpPr>
          <p:nvPr>
            <p:ph idx="1"/>
          </p:nvPr>
        </p:nvSpPr>
        <p:spPr>
          <a:xfrm>
            <a:off x="1379538" y="1682750"/>
            <a:ext cx="7437437" cy="758825"/>
          </a:xfrm>
        </p:spPr>
        <p:txBody>
          <a:bodyPr/>
          <a:lstStyle/>
          <a:p>
            <a:pPr eaLnBrk="1" hangingPunct="1">
              <a:lnSpc>
                <a:spcPct val="90000"/>
              </a:lnSpc>
              <a:defRPr/>
            </a:pPr>
            <a:r>
              <a:rPr lang="en-US" sz="2400" dirty="0" smtClean="0"/>
              <a:t>Change paragraph alignment using the alignment buttons in the Paragraph group on the Home tab</a:t>
            </a:r>
          </a:p>
        </p:txBody>
      </p:sp>
      <p:sp>
        <p:nvSpPr>
          <p:cNvPr id="11" name="Rectangle 5"/>
          <p:cNvSpPr>
            <a:spLocks noGrp="1" noChangeArrowheads="1"/>
          </p:cNvSpPr>
          <p:nvPr>
            <p:ph type="sldNum" sz="quarter" idx="10"/>
          </p:nvPr>
        </p:nvSpPr>
        <p:spPr>
          <a:ln/>
        </p:spPr>
        <p:txBody>
          <a:bodyPr/>
          <a:lstStyle/>
          <a:p>
            <a:pPr>
              <a:defRPr/>
            </a:pPr>
            <a:fld id="{55902DE1-F5CF-4642-87C1-C372CA7AD48C}" type="slidenum">
              <a:rPr lang="en-US"/>
              <a:pPr>
                <a:defRPr/>
              </a:pPr>
              <a:t>17</a:t>
            </a:fld>
            <a:endParaRPr lang="en-US" dirty="0"/>
          </a:p>
        </p:txBody>
      </p:sp>
      <p:sp>
        <p:nvSpPr>
          <p:cNvPr id="2355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23556"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EDF4B2-62C0-4696-A3B0-4923EA822427}" type="slidenum">
              <a:rPr lang="en-US" sz="1400">
                <a:solidFill>
                  <a:srgbClr val="000099"/>
                </a:solidFill>
                <a:latin typeface="Times New Roman" pitchFamily="18" charset="0"/>
              </a:rPr>
              <a:pPr algn="r" eaLnBrk="1" hangingPunct="1"/>
              <a:t>17</a:t>
            </a:fld>
            <a:endParaRPr lang="en-US" sz="1400">
              <a:solidFill>
                <a:srgbClr val="000099"/>
              </a:solidFill>
              <a:latin typeface="Times New Roman" pitchFamily="18" charset="0"/>
            </a:endParaRPr>
          </a:p>
        </p:txBody>
      </p:sp>
      <p:sp>
        <p:nvSpPr>
          <p:cNvPr id="23559" name="AutoShape 5"/>
          <p:cNvSpPr>
            <a:spLocks/>
          </p:cNvSpPr>
          <p:nvPr/>
        </p:nvSpPr>
        <p:spPr bwMode="auto">
          <a:xfrm>
            <a:off x="7162800" y="3657600"/>
            <a:ext cx="1785938" cy="376238"/>
          </a:xfrm>
          <a:prstGeom prst="borderCallout1">
            <a:avLst>
              <a:gd name="adj1" fmla="val 45810"/>
              <a:gd name="adj2" fmla="val -1019"/>
              <a:gd name="adj3" fmla="val 29056"/>
              <a:gd name="adj4" fmla="val -112862"/>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Centered</a:t>
            </a:r>
            <a:endParaRPr lang="en-US" b="1"/>
          </a:p>
        </p:txBody>
      </p:sp>
      <p:sp>
        <p:nvSpPr>
          <p:cNvPr id="23560" name="AutoShape 6"/>
          <p:cNvSpPr>
            <a:spLocks/>
          </p:cNvSpPr>
          <p:nvPr/>
        </p:nvSpPr>
        <p:spPr bwMode="auto">
          <a:xfrm>
            <a:off x="7162800" y="4879975"/>
            <a:ext cx="1774825" cy="377825"/>
          </a:xfrm>
          <a:prstGeom prst="borderCallout1">
            <a:avLst>
              <a:gd name="adj1" fmla="val 45616"/>
              <a:gd name="adj2" fmla="val -1838"/>
              <a:gd name="adj3" fmla="val -17405"/>
              <a:gd name="adj4" fmla="val -6094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Justified</a:t>
            </a:r>
            <a:endParaRPr lang="en-US" b="1"/>
          </a:p>
        </p:txBody>
      </p:sp>
      <p:sp>
        <p:nvSpPr>
          <p:cNvPr id="23561" name="AutoShape 7"/>
          <p:cNvSpPr>
            <a:spLocks/>
          </p:cNvSpPr>
          <p:nvPr/>
        </p:nvSpPr>
        <p:spPr bwMode="auto">
          <a:xfrm>
            <a:off x="7162800" y="2735262"/>
            <a:ext cx="1774825" cy="388938"/>
          </a:xfrm>
          <a:prstGeom prst="borderCallout1">
            <a:avLst>
              <a:gd name="adj1" fmla="val 44315"/>
              <a:gd name="adj2" fmla="val -1838"/>
              <a:gd name="adj3" fmla="val 185365"/>
              <a:gd name="adj4" fmla="val -6330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Right-aligned</a:t>
            </a:r>
            <a:endParaRPr lang="en-US" b="1"/>
          </a:p>
        </p:txBody>
      </p:sp>
      <p:sp>
        <p:nvSpPr>
          <p:cNvPr id="23562" name="AutoShape 8"/>
          <p:cNvSpPr>
            <a:spLocks/>
          </p:cNvSpPr>
          <p:nvPr/>
        </p:nvSpPr>
        <p:spPr bwMode="auto">
          <a:xfrm>
            <a:off x="7162800" y="5794375"/>
            <a:ext cx="1774825" cy="377825"/>
          </a:xfrm>
          <a:prstGeom prst="borderCallout1">
            <a:avLst>
              <a:gd name="adj1" fmla="val 45616"/>
              <a:gd name="adj2" fmla="val -1838"/>
              <a:gd name="adj3" fmla="val -34032"/>
              <a:gd name="adj4" fmla="val -18446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Left-aligned</a:t>
            </a:r>
            <a:endParaRPr lang="en-U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096000" cy="704850"/>
          </a:xfrm>
        </p:spPr>
        <p:txBody>
          <a:bodyPr/>
          <a:lstStyle/>
          <a:p>
            <a:r>
              <a:rPr lang="en-US" sz="3600" dirty="0"/>
              <a:t>View Ruler Button </a:t>
            </a:r>
            <a:endParaRPr lang="en-US" sz="3600" dirty="0"/>
          </a:p>
        </p:txBody>
      </p:sp>
      <p:sp>
        <p:nvSpPr>
          <p:cNvPr id="6" name="Text Placeholder 5"/>
          <p:cNvSpPr>
            <a:spLocks noGrp="1"/>
          </p:cNvSpPr>
          <p:nvPr>
            <p:ph type="body" sz="half" idx="2"/>
          </p:nvPr>
        </p:nvSpPr>
        <p:spPr>
          <a:xfrm>
            <a:off x="1076324" y="1143000"/>
            <a:ext cx="2657475" cy="4691063"/>
          </a:xfrm>
        </p:spPr>
        <p:txBody>
          <a:bodyPr/>
          <a:lstStyle/>
          <a:p>
            <a:r>
              <a:rPr lang="en-US" sz="2400" dirty="0" smtClean="0"/>
              <a:t>Click on the </a:t>
            </a:r>
            <a:r>
              <a:rPr lang="en-US" sz="2400" b="1" dirty="0" smtClean="0">
                <a:solidFill>
                  <a:srgbClr val="FF0000"/>
                </a:solidFill>
              </a:rPr>
              <a:t>View Ruler</a:t>
            </a:r>
            <a:r>
              <a:rPr lang="en-US" sz="2400" dirty="0" smtClean="0"/>
              <a:t> button at the top of the vertical scroll bar to display the rulers if they are not already showing.   </a:t>
            </a:r>
            <a:endParaRPr lang="en-US" sz="2400"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7366"/>
          <a:stretch/>
        </p:blipFill>
        <p:spPr bwMode="auto">
          <a:xfrm>
            <a:off x="3619500" y="1600200"/>
            <a:ext cx="5227320" cy="278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7772400" y="2819400"/>
            <a:ext cx="914400" cy="0"/>
          </a:xfrm>
          <a:prstGeom prst="straightConnector1">
            <a:avLst/>
          </a:prstGeom>
          <a:ln w="38100">
            <a:solidFill>
              <a:srgbClr val="C00000"/>
            </a:solidFill>
            <a:tailEnd type="arrow"/>
          </a:ln>
          <a:effectLst>
            <a:outerShdw blurRad="50800" dist="50800" dir="5400000" algn="ctr" rotWithShape="0">
              <a:schemeClr val="tx1">
                <a:lumMod val="85000"/>
                <a:lumOff val="1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65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a:t>
            </a:r>
            <a:r>
              <a:rPr lang="en-US" b="1" dirty="0" smtClean="0"/>
              <a:t>Aligning Paragraph Activity </a:t>
            </a:r>
            <a:r>
              <a:rPr lang="en-US" dirty="0" smtClean="0"/>
              <a:t>on Page Word Unit C page 56.  </a:t>
            </a:r>
          </a:p>
          <a:p>
            <a:r>
              <a:rPr lang="en-US" dirty="0" smtClean="0"/>
              <a:t>Complete the changes on the WDC-Last Minute Deals document</a:t>
            </a:r>
          </a:p>
          <a:p>
            <a:pPr lvl="1"/>
            <a:r>
              <a:rPr lang="en-US" dirty="0" smtClean="0"/>
              <a:t>Complete # 1, 2, 3, 4, 5, 6, 7, 8</a:t>
            </a:r>
          </a:p>
          <a:p>
            <a:pPr lvl="1"/>
            <a:endParaRPr lang="en-US" dirty="0" smtClean="0"/>
          </a:p>
          <a:p>
            <a:pPr lvl="1"/>
            <a:r>
              <a:rPr lang="en-US" dirty="0" smtClean="0"/>
              <a:t>	</a:t>
            </a:r>
          </a:p>
          <a:p>
            <a:pPr lvl="1"/>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340293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2" name="Rectangle 26"/>
          <p:cNvSpPr>
            <a:spLocks noGrp="1" noChangeArrowheads="1"/>
          </p:cNvSpPr>
          <p:nvPr>
            <p:ph type="title"/>
          </p:nvPr>
        </p:nvSpPr>
        <p:spPr/>
        <p:txBody>
          <a:bodyPr/>
          <a:lstStyle/>
          <a:p>
            <a:pPr eaLnBrk="1" hangingPunct="1">
              <a:defRPr/>
            </a:pPr>
            <a:r>
              <a:rPr lang="en-US" dirty="0" smtClean="0"/>
              <a:t>Objectives</a:t>
            </a:r>
          </a:p>
        </p:txBody>
      </p:sp>
      <p:sp>
        <p:nvSpPr>
          <p:cNvPr id="4118" name="Rectangle 22"/>
          <p:cNvSpPr>
            <a:spLocks noGrp="1" noChangeArrowheads="1"/>
          </p:cNvSpPr>
          <p:nvPr>
            <p:ph idx="1"/>
          </p:nvPr>
        </p:nvSpPr>
        <p:spPr/>
        <p:txBody>
          <a:bodyPr/>
          <a:lstStyle/>
          <a:p>
            <a:pPr eaLnBrk="1" hangingPunct="1">
              <a:defRPr/>
            </a:pPr>
            <a:r>
              <a:rPr lang="en-US" dirty="0" smtClean="0"/>
              <a:t>Format with fonts</a:t>
            </a:r>
          </a:p>
          <a:p>
            <a:pPr eaLnBrk="1" hangingPunct="1">
              <a:defRPr/>
            </a:pPr>
            <a:r>
              <a:rPr lang="en-US" dirty="0" smtClean="0"/>
              <a:t>Copy formats using the Format Painter</a:t>
            </a:r>
          </a:p>
          <a:p>
            <a:pPr eaLnBrk="1" hangingPunct="1">
              <a:defRPr/>
            </a:pPr>
            <a:r>
              <a:rPr lang="en-US" dirty="0" smtClean="0"/>
              <a:t>Change line and paragraph spacing</a:t>
            </a:r>
          </a:p>
          <a:p>
            <a:pPr eaLnBrk="1" hangingPunct="1">
              <a:defRPr/>
            </a:pPr>
            <a:r>
              <a:rPr lang="en-US" dirty="0" smtClean="0"/>
              <a:t>Align paragraphs</a:t>
            </a:r>
          </a:p>
          <a:p>
            <a:pPr eaLnBrk="1" hangingPunct="1">
              <a:defRPr/>
            </a:pPr>
            <a:r>
              <a:rPr lang="en-US" dirty="0" smtClean="0"/>
              <a:t>Work with tabs</a:t>
            </a:r>
          </a:p>
          <a:p>
            <a:pPr eaLnBrk="1" hangingPunct="1">
              <a:defRPr/>
            </a:pPr>
            <a:endParaRPr lang="en-US" dirty="0" smtClean="0"/>
          </a:p>
        </p:txBody>
      </p:sp>
      <p:sp>
        <p:nvSpPr>
          <p:cNvPr id="6" name="Rectangle 5"/>
          <p:cNvSpPr>
            <a:spLocks noGrp="1" noChangeArrowheads="1"/>
          </p:cNvSpPr>
          <p:nvPr>
            <p:ph type="sldNum" sz="quarter" idx="10"/>
          </p:nvPr>
        </p:nvSpPr>
        <p:spPr>
          <a:ln/>
        </p:spPr>
        <p:txBody>
          <a:bodyPr/>
          <a:lstStyle/>
          <a:p>
            <a:pPr>
              <a:defRPr/>
            </a:pPr>
            <a:fld id="{2B10FCAF-C76D-43B2-B4BF-18961252EB1A}" type="slidenum">
              <a:rPr lang="en-US"/>
              <a:pPr>
                <a:defRPr/>
              </a:pPr>
              <a:t>2</a:t>
            </a:fld>
            <a:endParaRPr lang="en-US" dirty="0"/>
          </a:p>
        </p:txBody>
      </p:sp>
      <p:sp>
        <p:nvSpPr>
          <p:cNvPr id="409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099"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FB21AD-0CE0-4E0B-8613-F16484348CA6}" type="slidenum">
              <a:rPr lang="en-US" sz="1400">
                <a:solidFill>
                  <a:srgbClr val="000099"/>
                </a:solidFill>
                <a:latin typeface="Times New Roman" pitchFamily="18" charset="0"/>
              </a:rPr>
              <a:pPr algn="r" eaLnBrk="1" hangingPunct="1"/>
              <a:t>2</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pPr eaLnBrk="1" hangingPunct="1">
              <a:defRPr/>
            </a:pPr>
            <a:r>
              <a:rPr lang="en-US" sz="3400" dirty="0" smtClean="0"/>
              <a:t>Adding Borders and Shading</a:t>
            </a:r>
          </a:p>
        </p:txBody>
      </p:sp>
      <p:sp>
        <p:nvSpPr>
          <p:cNvPr id="73733" name="Rectangle 5"/>
          <p:cNvSpPr>
            <a:spLocks noGrp="1" noChangeArrowheads="1"/>
          </p:cNvSpPr>
          <p:nvPr>
            <p:ph idx="1"/>
          </p:nvPr>
        </p:nvSpPr>
        <p:spPr/>
        <p:txBody>
          <a:bodyPr/>
          <a:lstStyle/>
          <a:p>
            <a:pPr eaLnBrk="1" hangingPunct="1">
              <a:defRPr/>
            </a:pPr>
            <a:r>
              <a:rPr lang="en-US" sz="2800" dirty="0" smtClean="0"/>
              <a:t>Adding borders and shading to text can help to enhance the information in a document</a:t>
            </a:r>
          </a:p>
          <a:p>
            <a:pPr lvl="1" eaLnBrk="1" hangingPunct="1">
              <a:defRPr/>
            </a:pPr>
            <a:r>
              <a:rPr lang="en-US" sz="2400" dirty="0" smtClean="0"/>
              <a:t>A </a:t>
            </a:r>
            <a:r>
              <a:rPr lang="en-US" sz="2400" b="1" dirty="0" smtClean="0">
                <a:solidFill>
                  <a:srgbClr val="FF0000"/>
                </a:solidFill>
                <a:effectLst>
                  <a:outerShdw blurRad="38100" dist="38100" dir="2700000" algn="tl">
                    <a:srgbClr val="000000"/>
                  </a:outerShdw>
                </a:effectLst>
              </a:rPr>
              <a:t>border</a:t>
            </a:r>
            <a:r>
              <a:rPr lang="en-US" sz="2400" dirty="0" smtClean="0"/>
              <a:t> is a line added above, below, to the side of, or around words or paragraphs</a:t>
            </a:r>
          </a:p>
          <a:p>
            <a:pPr lvl="1" eaLnBrk="1" hangingPunct="1">
              <a:buClr>
                <a:schemeClr val="tx1"/>
              </a:buClr>
              <a:defRPr/>
            </a:pPr>
            <a:r>
              <a:rPr lang="en-US" sz="2400" b="1" dirty="0" smtClean="0">
                <a:solidFill>
                  <a:srgbClr val="FF0000"/>
                </a:solidFill>
                <a:effectLst>
                  <a:outerShdw blurRad="38100" dist="38100" dir="2700000" algn="tl">
                    <a:srgbClr val="000000"/>
                  </a:outerShdw>
                </a:effectLst>
              </a:rPr>
              <a:t>Shading</a:t>
            </a:r>
            <a:r>
              <a:rPr lang="en-US" sz="2400" dirty="0" smtClean="0"/>
              <a:t> is a color or pattern that is added behind words or paragraphs</a:t>
            </a:r>
          </a:p>
          <a:p>
            <a:pPr lvl="1" eaLnBrk="1" hangingPunct="1">
              <a:buClr>
                <a:schemeClr val="tx1"/>
              </a:buClr>
              <a:defRPr/>
            </a:pPr>
            <a:r>
              <a:rPr lang="en-US" sz="2400" dirty="0" smtClean="0"/>
              <a:t>Use the </a:t>
            </a:r>
            <a:r>
              <a:rPr lang="en-US" sz="2400" b="1" dirty="0" smtClean="0">
                <a:solidFill>
                  <a:srgbClr val="FF0000"/>
                </a:solidFill>
                <a:effectLst>
                  <a:outerShdw blurRad="38100" dist="38100" dir="2700000" algn="tl">
                    <a:srgbClr val="000000"/>
                  </a:outerShdw>
                </a:effectLst>
              </a:rPr>
              <a:t>Borders button</a:t>
            </a:r>
            <a:r>
              <a:rPr lang="en-US" sz="2400" dirty="0" smtClean="0">
                <a:solidFill>
                  <a:srgbClr val="3399FF"/>
                </a:solidFill>
                <a:effectLst>
                  <a:outerShdw blurRad="38100" dist="38100" dir="2700000" algn="tl">
                    <a:srgbClr val="000000"/>
                  </a:outerShdw>
                </a:effectLst>
              </a:rPr>
              <a:t> </a:t>
            </a:r>
            <a:r>
              <a:rPr lang="en-US" sz="2400" dirty="0" smtClean="0"/>
              <a:t>or the </a:t>
            </a:r>
            <a:r>
              <a:rPr lang="en-US" sz="2400" b="1" dirty="0" smtClean="0">
                <a:solidFill>
                  <a:srgbClr val="FF0000"/>
                </a:solidFill>
                <a:effectLst>
                  <a:outerShdw blurRad="38100" dist="38100" dir="2700000" algn="tl">
                    <a:srgbClr val="000000"/>
                  </a:outerShdw>
                </a:effectLst>
              </a:rPr>
              <a:t>Shading button</a:t>
            </a:r>
            <a:r>
              <a:rPr lang="en-US" sz="2400" dirty="0" smtClean="0">
                <a:solidFill>
                  <a:srgbClr val="3399FF"/>
                </a:solidFill>
                <a:effectLst>
                  <a:outerShdw blurRad="38100" dist="38100" dir="2700000" algn="tl">
                    <a:srgbClr val="000000"/>
                  </a:outerShdw>
                </a:effectLst>
              </a:rPr>
              <a:t> </a:t>
            </a:r>
            <a:r>
              <a:rPr lang="en-US" sz="2400" dirty="0" smtClean="0"/>
              <a:t>in the Paragraph group on the Home tab</a:t>
            </a:r>
          </a:p>
        </p:txBody>
      </p:sp>
      <p:sp>
        <p:nvSpPr>
          <p:cNvPr id="6" name="Rectangle 5"/>
          <p:cNvSpPr>
            <a:spLocks noGrp="1" noChangeArrowheads="1"/>
          </p:cNvSpPr>
          <p:nvPr>
            <p:ph type="sldNum" sz="quarter" idx="10"/>
          </p:nvPr>
        </p:nvSpPr>
        <p:spPr>
          <a:ln/>
        </p:spPr>
        <p:txBody>
          <a:bodyPr/>
          <a:lstStyle/>
          <a:p>
            <a:pPr>
              <a:defRPr/>
            </a:pPr>
            <a:fld id="{A3F12094-580C-4B5B-A76F-FF9E868412BB}" type="slidenum">
              <a:rPr lang="en-US"/>
              <a:pPr>
                <a:defRPr/>
              </a:pPr>
              <a:t>20</a:t>
            </a:fld>
            <a:endParaRPr lang="en-US" dirty="0"/>
          </a:p>
        </p:txBody>
      </p:sp>
      <p:sp>
        <p:nvSpPr>
          <p:cNvPr id="3891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38915"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AD1B88F-DE91-48A6-8CA4-D3998DA49404}" type="slidenum">
              <a:rPr lang="en-US" sz="1400">
                <a:solidFill>
                  <a:srgbClr val="000099"/>
                </a:solidFill>
                <a:latin typeface="Times New Roman" pitchFamily="18" charset="0"/>
              </a:rPr>
              <a:pPr algn="r" eaLnBrk="1" hangingPunct="1"/>
              <a:t>20</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400" dirty="0" smtClean="0"/>
              <a:t>Adding Borders and Shading </a:t>
            </a:r>
            <a:r>
              <a:rPr lang="en-US" sz="3200" dirty="0"/>
              <a:t>(continued)</a:t>
            </a:r>
            <a:endParaRPr lang="en-US" sz="3400" dirty="0" smtClean="0"/>
          </a:p>
        </p:txBody>
      </p:sp>
      <p:sp>
        <p:nvSpPr>
          <p:cNvPr id="94211" name="Rectangle 3"/>
          <p:cNvSpPr>
            <a:spLocks noGrp="1" noChangeArrowheads="1"/>
          </p:cNvSpPr>
          <p:nvPr>
            <p:ph idx="1"/>
          </p:nvPr>
        </p:nvSpPr>
        <p:spPr>
          <a:xfrm>
            <a:off x="1417638" y="1682750"/>
            <a:ext cx="3611562" cy="4495800"/>
          </a:xfrm>
        </p:spPr>
        <p:txBody>
          <a:bodyPr/>
          <a:lstStyle/>
          <a:p>
            <a:pPr eaLnBrk="1" hangingPunct="1">
              <a:defRPr/>
            </a:pPr>
            <a:r>
              <a:rPr lang="en-US" dirty="0" smtClean="0"/>
              <a:t>Border options</a:t>
            </a:r>
          </a:p>
          <a:p>
            <a:pPr lvl="1" eaLnBrk="1" hangingPunct="1">
              <a:defRPr/>
            </a:pPr>
            <a:r>
              <a:rPr lang="en-US" dirty="0" smtClean="0"/>
              <a:t>Box</a:t>
            </a:r>
          </a:p>
          <a:p>
            <a:pPr lvl="1" eaLnBrk="1" hangingPunct="1">
              <a:defRPr/>
            </a:pPr>
            <a:r>
              <a:rPr lang="en-US" dirty="0" smtClean="0"/>
              <a:t>Shadow</a:t>
            </a:r>
          </a:p>
          <a:p>
            <a:pPr lvl="1" eaLnBrk="1" hangingPunct="1">
              <a:defRPr/>
            </a:pPr>
            <a:r>
              <a:rPr lang="en-US" dirty="0" smtClean="0"/>
              <a:t>3-D</a:t>
            </a:r>
          </a:p>
          <a:p>
            <a:pPr lvl="1" eaLnBrk="1" hangingPunct="1">
              <a:defRPr/>
            </a:pPr>
            <a:r>
              <a:rPr lang="en-US" dirty="0" smtClean="0"/>
              <a:t>Custom</a:t>
            </a:r>
          </a:p>
          <a:p>
            <a:pPr lvl="1" eaLnBrk="1" hangingPunct="1">
              <a:defRPr/>
            </a:pPr>
            <a:r>
              <a:rPr lang="en-US" dirty="0" smtClean="0"/>
              <a:t>Line style</a:t>
            </a:r>
          </a:p>
          <a:p>
            <a:pPr lvl="1" eaLnBrk="1" hangingPunct="1">
              <a:defRPr/>
            </a:pPr>
            <a:r>
              <a:rPr lang="en-US" dirty="0" smtClean="0"/>
              <a:t>Line color</a:t>
            </a:r>
          </a:p>
          <a:p>
            <a:pPr lvl="1" eaLnBrk="1" hangingPunct="1">
              <a:defRPr/>
            </a:pPr>
            <a:r>
              <a:rPr lang="en-US" dirty="0" smtClean="0"/>
              <a:t>Line width</a:t>
            </a:r>
          </a:p>
          <a:p>
            <a:pPr eaLnBrk="1" hangingPunct="1">
              <a:defRPr/>
            </a:pPr>
            <a:endParaRPr lang="en-US" dirty="0" smtClean="0"/>
          </a:p>
          <a:p>
            <a:pPr eaLnBrk="1" hangingPunct="1">
              <a:defRPr/>
            </a:pPr>
            <a:endParaRPr lang="en-US" dirty="0" smtClean="0"/>
          </a:p>
        </p:txBody>
      </p:sp>
      <p:sp>
        <p:nvSpPr>
          <p:cNvPr id="7" name="Rectangle 5"/>
          <p:cNvSpPr>
            <a:spLocks noGrp="1" noChangeArrowheads="1"/>
          </p:cNvSpPr>
          <p:nvPr>
            <p:ph type="sldNum" sz="quarter" idx="10"/>
          </p:nvPr>
        </p:nvSpPr>
        <p:spPr>
          <a:ln/>
        </p:spPr>
        <p:txBody>
          <a:bodyPr/>
          <a:lstStyle/>
          <a:p>
            <a:pPr>
              <a:defRPr/>
            </a:pPr>
            <a:fld id="{D1078631-E318-4A50-9E47-48EB09F07887}" type="slidenum">
              <a:rPr lang="en-US"/>
              <a:pPr>
                <a:defRPr/>
              </a:pPr>
              <a:t>21</a:t>
            </a:fld>
            <a:endParaRPr lang="en-US" dirty="0"/>
          </a:p>
        </p:txBody>
      </p:sp>
      <p:sp>
        <p:nvSpPr>
          <p:cNvPr id="3993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39939"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57FA2E-7F89-4E47-A313-904F2ED9B83A}" type="slidenum">
              <a:rPr lang="en-US" sz="1400">
                <a:solidFill>
                  <a:srgbClr val="000099"/>
                </a:solidFill>
                <a:latin typeface="Times New Roman" pitchFamily="18" charset="0"/>
              </a:rPr>
              <a:pPr algn="r" eaLnBrk="1" hangingPunct="1"/>
              <a:t>21</a:t>
            </a:fld>
            <a:endParaRPr lang="en-US" sz="1400">
              <a:solidFill>
                <a:srgbClr val="000099"/>
              </a:solidFill>
              <a:latin typeface="Times New Roman"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52146"/>
            <a:ext cx="4519612" cy="351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3400" dirty="0" smtClean="0"/>
              <a:t>Adding Borders and Shading </a:t>
            </a:r>
            <a:r>
              <a:rPr lang="en-US" sz="3200" dirty="0"/>
              <a:t>(continued)</a:t>
            </a:r>
            <a:r>
              <a:rPr lang="en-US" sz="3400" dirty="0" smtClean="0"/>
              <a:t> </a:t>
            </a:r>
          </a:p>
        </p:txBody>
      </p:sp>
      <p:sp>
        <p:nvSpPr>
          <p:cNvPr id="95235" name="Rectangle 3"/>
          <p:cNvSpPr>
            <a:spLocks noGrp="1" noChangeArrowheads="1"/>
          </p:cNvSpPr>
          <p:nvPr>
            <p:ph idx="1"/>
          </p:nvPr>
        </p:nvSpPr>
        <p:spPr>
          <a:xfrm>
            <a:off x="1138238" y="1682750"/>
            <a:ext cx="6100762" cy="4495800"/>
          </a:xfrm>
        </p:spPr>
        <p:txBody>
          <a:bodyPr/>
          <a:lstStyle/>
          <a:p>
            <a:pPr eaLnBrk="1" hangingPunct="1"/>
            <a:r>
              <a:rPr lang="en-US" smtClean="0"/>
              <a:t>Shading options</a:t>
            </a:r>
          </a:p>
          <a:p>
            <a:pPr lvl="1" eaLnBrk="1" hangingPunct="1"/>
            <a:r>
              <a:rPr lang="en-US" smtClean="0"/>
              <a:t>Fill color</a:t>
            </a:r>
          </a:p>
          <a:p>
            <a:pPr lvl="2" eaLnBrk="1" hangingPunct="1"/>
            <a:r>
              <a:rPr lang="en-US" smtClean="0"/>
              <a:t>Theme color</a:t>
            </a:r>
          </a:p>
          <a:p>
            <a:pPr lvl="2" eaLnBrk="1" hangingPunct="1"/>
            <a:r>
              <a:rPr lang="en-US" smtClean="0"/>
              <a:t>Standard color</a:t>
            </a:r>
          </a:p>
          <a:p>
            <a:pPr lvl="2" eaLnBrk="1" hangingPunct="1"/>
            <a:r>
              <a:rPr lang="en-US" smtClean="0"/>
              <a:t>Custom color</a:t>
            </a:r>
          </a:p>
          <a:p>
            <a:pPr lvl="1" eaLnBrk="1" hangingPunct="1"/>
            <a:r>
              <a:rPr lang="en-US" smtClean="0"/>
              <a:t>Pattern style</a:t>
            </a:r>
          </a:p>
          <a:p>
            <a:pPr lvl="2" eaLnBrk="1" hangingPunct="1"/>
            <a:r>
              <a:rPr lang="en-US" smtClean="0"/>
              <a:t>Tint (e.g. 75%)</a:t>
            </a:r>
          </a:p>
          <a:p>
            <a:pPr lvl="2" eaLnBrk="1" hangingPunct="1"/>
            <a:r>
              <a:rPr lang="en-US" smtClean="0"/>
              <a:t>Pattern (e.g. diagonal lines)</a:t>
            </a:r>
          </a:p>
          <a:p>
            <a:pPr lvl="2" eaLnBrk="1" hangingPunct="1">
              <a:buFontTx/>
              <a:buNone/>
            </a:pPr>
            <a:endParaRPr lang="en-US" smtClean="0"/>
          </a:p>
        </p:txBody>
      </p:sp>
      <p:sp>
        <p:nvSpPr>
          <p:cNvPr id="6" name="Rectangle 5"/>
          <p:cNvSpPr>
            <a:spLocks noGrp="1" noChangeArrowheads="1"/>
          </p:cNvSpPr>
          <p:nvPr>
            <p:ph type="sldNum" sz="quarter" idx="10"/>
          </p:nvPr>
        </p:nvSpPr>
        <p:spPr>
          <a:ln/>
        </p:spPr>
        <p:txBody>
          <a:bodyPr/>
          <a:lstStyle/>
          <a:p>
            <a:pPr>
              <a:defRPr/>
            </a:pPr>
            <a:fld id="{752475D5-E462-4804-BF26-46241B4E1941}" type="slidenum">
              <a:rPr lang="en-US"/>
              <a:pPr>
                <a:defRPr/>
              </a:pPr>
              <a:t>22</a:t>
            </a:fld>
            <a:endParaRPr lang="en-US" dirty="0"/>
          </a:p>
        </p:txBody>
      </p:sp>
      <p:sp>
        <p:nvSpPr>
          <p:cNvPr id="40962"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0963"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3923865-0DF3-4136-9735-6E50A0A4DD65}" type="slidenum">
              <a:rPr lang="en-US" sz="1400">
                <a:solidFill>
                  <a:srgbClr val="000099"/>
                </a:solidFill>
                <a:latin typeface="Times New Roman" pitchFamily="18" charset="0"/>
              </a:rPr>
              <a:pPr algn="r" eaLnBrk="1" hangingPunct="1"/>
              <a:t>22</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22" t="32807" r="9320"/>
          <a:stretch/>
        </p:blipFill>
        <p:spPr bwMode="auto">
          <a:xfrm>
            <a:off x="1371600" y="2209800"/>
            <a:ext cx="720644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4" name="Rectangle 2"/>
          <p:cNvSpPr>
            <a:spLocks noGrp="1" noChangeArrowheads="1"/>
          </p:cNvSpPr>
          <p:nvPr>
            <p:ph type="title"/>
          </p:nvPr>
        </p:nvSpPr>
        <p:spPr/>
        <p:txBody>
          <a:bodyPr/>
          <a:lstStyle/>
          <a:p>
            <a:pPr eaLnBrk="1" hangingPunct="1">
              <a:defRPr/>
            </a:pPr>
            <a:r>
              <a:rPr lang="en-US" sz="3400" dirty="0" smtClean="0"/>
              <a:t>Adding Borders and Shading </a:t>
            </a:r>
            <a:r>
              <a:rPr lang="en-US" sz="3200" dirty="0"/>
              <a:t>(continued)</a:t>
            </a:r>
            <a:endParaRPr lang="en-US" sz="3400" dirty="0" smtClean="0"/>
          </a:p>
        </p:txBody>
      </p:sp>
      <p:sp>
        <p:nvSpPr>
          <p:cNvPr id="8" name="Rectangle 5"/>
          <p:cNvSpPr>
            <a:spLocks noGrp="1" noChangeArrowheads="1"/>
          </p:cNvSpPr>
          <p:nvPr>
            <p:ph type="sldNum" sz="quarter" idx="10"/>
          </p:nvPr>
        </p:nvSpPr>
        <p:spPr>
          <a:ln/>
        </p:spPr>
        <p:txBody>
          <a:bodyPr/>
          <a:lstStyle/>
          <a:p>
            <a:pPr>
              <a:defRPr/>
            </a:pPr>
            <a:fld id="{174378EF-321B-4925-9B56-DB8AAD9B7F8F}" type="slidenum">
              <a:rPr lang="en-US"/>
              <a:pPr>
                <a:defRPr/>
              </a:pPr>
              <a:t>23</a:t>
            </a:fld>
            <a:endParaRPr lang="en-US" dirty="0"/>
          </a:p>
        </p:txBody>
      </p:sp>
      <p:sp>
        <p:nvSpPr>
          <p:cNvPr id="4198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1988"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AFDF3C-A54E-4990-8D66-E57A30C9709F}" type="slidenum">
              <a:rPr lang="en-US" sz="1400">
                <a:solidFill>
                  <a:srgbClr val="000099"/>
                </a:solidFill>
                <a:latin typeface="Times New Roman" pitchFamily="18" charset="0"/>
              </a:rPr>
              <a:pPr algn="r" eaLnBrk="1" hangingPunct="1"/>
              <a:t>23</a:t>
            </a:fld>
            <a:endParaRPr lang="en-US" sz="1400">
              <a:solidFill>
                <a:srgbClr val="000099"/>
              </a:solidFill>
              <a:latin typeface="Times New Roman" pitchFamily="18" charset="0"/>
            </a:endParaRPr>
          </a:p>
        </p:txBody>
      </p:sp>
      <p:sp>
        <p:nvSpPr>
          <p:cNvPr id="41990" name="AutoShape 5"/>
          <p:cNvSpPr>
            <a:spLocks/>
          </p:cNvSpPr>
          <p:nvPr/>
        </p:nvSpPr>
        <p:spPr bwMode="auto">
          <a:xfrm>
            <a:off x="6477000" y="5029200"/>
            <a:ext cx="1423988" cy="388938"/>
          </a:xfrm>
          <a:prstGeom prst="borderCallout1">
            <a:avLst>
              <a:gd name="adj1" fmla="val -12718"/>
              <a:gd name="adj2" fmla="val 50722"/>
              <a:gd name="adj3" fmla="val -305160"/>
              <a:gd name="adj4" fmla="val 8167"/>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Border</a:t>
            </a:r>
            <a:endParaRPr lang="en-US" b="1"/>
          </a:p>
        </p:txBody>
      </p:sp>
      <p:sp>
        <p:nvSpPr>
          <p:cNvPr id="41991" name="AutoShape 6"/>
          <p:cNvSpPr>
            <a:spLocks/>
          </p:cNvSpPr>
          <p:nvPr/>
        </p:nvSpPr>
        <p:spPr bwMode="auto">
          <a:xfrm>
            <a:off x="1828800" y="5029200"/>
            <a:ext cx="1444625" cy="388938"/>
          </a:xfrm>
          <a:prstGeom prst="borderCallout1">
            <a:avLst>
              <a:gd name="adj1" fmla="val -2190"/>
              <a:gd name="adj2" fmla="val 50477"/>
              <a:gd name="adj3" fmla="val -381521"/>
              <a:gd name="adj4" fmla="val 8946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Shading</a:t>
            </a:r>
            <a:endParaRPr lang="en-US"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a:t>
            </a:r>
            <a:r>
              <a:rPr lang="en-US" b="1" dirty="0" smtClean="0"/>
              <a:t>Adding Borders and Shading Activity </a:t>
            </a:r>
            <a:r>
              <a:rPr lang="en-US" dirty="0" smtClean="0"/>
              <a:t>on Page Word Unit C page 64.  </a:t>
            </a:r>
          </a:p>
          <a:p>
            <a:r>
              <a:rPr lang="en-US" dirty="0" smtClean="0"/>
              <a:t>Complete the changes on the WDC-Last Minute Deals document</a:t>
            </a:r>
          </a:p>
          <a:p>
            <a:pPr lvl="1"/>
            <a:r>
              <a:rPr lang="en-US" dirty="0" smtClean="0"/>
              <a:t>Complete # 1, 2, 3, 4, 5 &amp; 6 </a:t>
            </a:r>
          </a:p>
          <a:p>
            <a:pPr lvl="1"/>
            <a:endParaRPr lang="en-US" dirty="0" smtClean="0"/>
          </a:p>
          <a:p>
            <a:pPr lvl="1"/>
            <a:r>
              <a:rPr lang="en-US" dirty="0" smtClean="0"/>
              <a:t>	</a:t>
            </a:r>
          </a:p>
          <a:p>
            <a:pPr lvl="1"/>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359424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400" dirty="0" smtClean="0"/>
              <a:t>Adding Borders and Shading </a:t>
            </a:r>
            <a:r>
              <a:rPr lang="en-US" sz="3200" dirty="0"/>
              <a:t>(continued)</a:t>
            </a:r>
            <a:r>
              <a:rPr lang="en-US" sz="3400" dirty="0" smtClean="0"/>
              <a:t> </a:t>
            </a:r>
          </a:p>
        </p:txBody>
      </p:sp>
      <p:sp>
        <p:nvSpPr>
          <p:cNvPr id="75781" name="Rectangle 5"/>
          <p:cNvSpPr>
            <a:spLocks noGrp="1" noChangeArrowheads="1"/>
          </p:cNvSpPr>
          <p:nvPr>
            <p:ph idx="1"/>
          </p:nvPr>
        </p:nvSpPr>
        <p:spPr>
          <a:xfrm>
            <a:off x="1417638" y="1771650"/>
            <a:ext cx="7399337" cy="4552950"/>
          </a:xfrm>
        </p:spPr>
        <p:txBody>
          <a:bodyPr/>
          <a:lstStyle/>
          <a:p>
            <a:pPr eaLnBrk="1" hangingPunct="1">
              <a:lnSpc>
                <a:spcPct val="90000"/>
              </a:lnSpc>
              <a:defRPr/>
            </a:pPr>
            <a:r>
              <a:rPr lang="en-US" dirty="0" smtClean="0"/>
              <a:t>Highlighting text in a document</a:t>
            </a:r>
          </a:p>
          <a:p>
            <a:pPr lvl="1" eaLnBrk="1" hangingPunct="1">
              <a:lnSpc>
                <a:spcPct val="90000"/>
              </a:lnSpc>
              <a:defRPr/>
            </a:pPr>
            <a:r>
              <a:rPr lang="en-US" dirty="0" smtClean="0">
                <a:solidFill>
                  <a:srgbClr val="FF0000"/>
                </a:solidFill>
                <a:effectLst>
                  <a:outerShdw blurRad="38100" dist="38100" dir="2700000" algn="tl">
                    <a:srgbClr val="000000"/>
                  </a:outerShdw>
                </a:effectLst>
              </a:rPr>
              <a:t>Highlighting</a:t>
            </a:r>
            <a:r>
              <a:rPr lang="en-US" dirty="0" smtClean="0">
                <a:solidFill>
                  <a:srgbClr val="FF0000"/>
                </a:solidFill>
              </a:rPr>
              <a:t> </a:t>
            </a:r>
            <a:r>
              <a:rPr lang="en-US" dirty="0" smtClean="0"/>
              <a:t>is transparent color that is applied to text using the Highlight pointer</a:t>
            </a:r>
          </a:p>
          <a:p>
            <a:pPr lvl="1" eaLnBrk="1" hangingPunct="1">
              <a:lnSpc>
                <a:spcPct val="90000"/>
              </a:lnSpc>
              <a:defRPr/>
            </a:pPr>
            <a:r>
              <a:rPr lang="en-US" dirty="0" smtClean="0"/>
              <a:t>Highlighting is most effective when a document is viewed on screen</a:t>
            </a:r>
          </a:p>
          <a:p>
            <a:pPr lvl="2" eaLnBrk="1" hangingPunct="1">
              <a:lnSpc>
                <a:spcPct val="90000"/>
              </a:lnSpc>
              <a:defRPr/>
            </a:pPr>
            <a:r>
              <a:rPr lang="en-US" dirty="0" smtClean="0"/>
              <a:t>Highlighting does print</a:t>
            </a:r>
          </a:p>
          <a:p>
            <a:pPr lvl="1" eaLnBrk="1" hangingPunct="1">
              <a:lnSpc>
                <a:spcPct val="90000"/>
              </a:lnSpc>
              <a:defRPr/>
            </a:pPr>
            <a:r>
              <a:rPr lang="en-US" dirty="0" smtClean="0"/>
              <a:t>To highlight text, click the Text Highlight Color list arrow in the Font group on the Home tab, select a color, then select the text</a:t>
            </a:r>
          </a:p>
        </p:txBody>
      </p:sp>
      <p:sp>
        <p:nvSpPr>
          <p:cNvPr id="6" name="Rectangle 5"/>
          <p:cNvSpPr>
            <a:spLocks noGrp="1" noChangeArrowheads="1"/>
          </p:cNvSpPr>
          <p:nvPr>
            <p:ph type="sldNum" sz="quarter" idx="10"/>
          </p:nvPr>
        </p:nvSpPr>
        <p:spPr>
          <a:ln/>
        </p:spPr>
        <p:txBody>
          <a:bodyPr/>
          <a:lstStyle/>
          <a:p>
            <a:pPr>
              <a:defRPr/>
            </a:pPr>
            <a:fld id="{BF881D1C-BD75-4006-9EBC-B6C2D4CDD0C2}" type="slidenum">
              <a:rPr lang="en-US"/>
              <a:pPr>
                <a:defRPr/>
              </a:pPr>
              <a:t>25</a:t>
            </a:fld>
            <a:endParaRPr lang="en-US" dirty="0"/>
          </a:p>
        </p:txBody>
      </p:sp>
      <p:sp>
        <p:nvSpPr>
          <p:cNvPr id="43010"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3011"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1510154-9696-4287-9E23-C1212B41CCAD}" type="slidenum">
              <a:rPr lang="en-US" sz="1400">
                <a:solidFill>
                  <a:srgbClr val="000099"/>
                </a:solidFill>
                <a:latin typeface="Times New Roman" pitchFamily="18" charset="0"/>
              </a:rPr>
              <a:pPr algn="r" eaLnBrk="1" hangingPunct="1"/>
              <a:t>25</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400" dirty="0" smtClean="0"/>
              <a:t>Inserting Clip Art</a:t>
            </a:r>
          </a:p>
        </p:txBody>
      </p:sp>
      <p:sp>
        <p:nvSpPr>
          <p:cNvPr id="80899" name="Rectangle 3"/>
          <p:cNvSpPr>
            <a:spLocks noGrp="1" noChangeArrowheads="1"/>
          </p:cNvSpPr>
          <p:nvPr>
            <p:ph idx="1"/>
          </p:nvPr>
        </p:nvSpPr>
        <p:spPr/>
        <p:txBody>
          <a:bodyPr/>
          <a:lstStyle/>
          <a:p>
            <a:pPr eaLnBrk="1" hangingPunct="1">
              <a:defRPr/>
            </a:pPr>
            <a:r>
              <a:rPr lang="en-US" dirty="0" smtClean="0"/>
              <a:t>Illustrate a document with clip art </a:t>
            </a:r>
          </a:p>
          <a:p>
            <a:pPr lvl="1" eaLnBrk="1" hangingPunct="1">
              <a:buClr>
                <a:schemeClr val="tx1"/>
              </a:buClr>
              <a:defRPr/>
            </a:pPr>
            <a:r>
              <a:rPr lang="en-US" dirty="0" smtClean="0">
                <a:solidFill>
                  <a:srgbClr val="FF0000"/>
                </a:solidFill>
                <a:effectLst>
                  <a:outerShdw blurRad="38100" dist="38100" dir="2700000" algn="tl">
                    <a:srgbClr val="000000"/>
                  </a:outerShdw>
                </a:effectLst>
              </a:rPr>
              <a:t>Clip art</a:t>
            </a:r>
            <a:r>
              <a:rPr lang="en-US" dirty="0" smtClean="0">
                <a:solidFill>
                  <a:srgbClr val="FF0000"/>
                </a:solidFill>
              </a:rPr>
              <a:t> </a:t>
            </a:r>
            <a:r>
              <a:rPr lang="en-US" dirty="0" smtClean="0"/>
              <a:t>is a collection of graphic images that you can insert in a document</a:t>
            </a:r>
          </a:p>
          <a:p>
            <a:pPr lvl="2" eaLnBrk="1" hangingPunct="1">
              <a:defRPr/>
            </a:pPr>
            <a:r>
              <a:rPr lang="en-US" dirty="0"/>
              <a:t>Clip art images are stored in the </a:t>
            </a:r>
            <a:r>
              <a:rPr lang="en-US" dirty="0" smtClean="0">
                <a:solidFill>
                  <a:srgbClr val="FF0000"/>
                </a:solidFill>
                <a:effectLst>
                  <a:outerShdw blurRad="38100" dist="38100" dir="2700000" algn="tl">
                    <a:srgbClr val="000000"/>
                  </a:outerShdw>
                </a:effectLst>
              </a:rPr>
              <a:t>Clip Organizer</a:t>
            </a:r>
          </a:p>
          <a:p>
            <a:pPr lvl="2" eaLnBrk="1" hangingPunct="1">
              <a:buClr>
                <a:schemeClr val="tx1"/>
              </a:buClr>
              <a:defRPr/>
            </a:pPr>
            <a:r>
              <a:rPr lang="en-US" dirty="0" smtClean="0">
                <a:solidFill>
                  <a:srgbClr val="FF0000"/>
                </a:solidFill>
                <a:effectLst>
                  <a:outerShdw blurRad="38100" dist="38100" dir="2700000" algn="tl">
                    <a:srgbClr val="000000"/>
                  </a:outerShdw>
                </a:effectLst>
              </a:rPr>
              <a:t>Clips</a:t>
            </a:r>
            <a:r>
              <a:rPr lang="en-US" dirty="0" smtClean="0">
                <a:solidFill>
                  <a:srgbClr val="3399FF"/>
                </a:solidFill>
                <a:effectLst>
                  <a:outerShdw blurRad="38100" dist="38100" dir="2700000" algn="tl">
                    <a:srgbClr val="000000"/>
                  </a:outerShdw>
                </a:effectLst>
              </a:rPr>
              <a:t> </a:t>
            </a:r>
            <a:r>
              <a:rPr lang="en-US" dirty="0" smtClean="0"/>
              <a:t>are the media files, including graphics, photographs, sounds, movies, and animations, that come with Word </a:t>
            </a:r>
          </a:p>
          <a:p>
            <a:pPr lvl="1" eaLnBrk="1" hangingPunct="1">
              <a:defRPr/>
            </a:pPr>
            <a:r>
              <a:rPr lang="en-US" dirty="0" smtClean="0"/>
              <a:t>Add clips by clicking the Clip Art button in the Illustrations group on the Insert tab</a:t>
            </a:r>
          </a:p>
        </p:txBody>
      </p:sp>
      <p:sp>
        <p:nvSpPr>
          <p:cNvPr id="6" name="Rectangle 5"/>
          <p:cNvSpPr>
            <a:spLocks noGrp="1" noChangeArrowheads="1"/>
          </p:cNvSpPr>
          <p:nvPr>
            <p:ph type="sldNum" sz="quarter" idx="10"/>
          </p:nvPr>
        </p:nvSpPr>
        <p:spPr>
          <a:ln/>
        </p:spPr>
        <p:txBody>
          <a:bodyPr/>
          <a:lstStyle/>
          <a:p>
            <a:pPr>
              <a:defRPr/>
            </a:pPr>
            <a:fld id="{B05B8EBE-399D-49EF-88A4-A65D5DC40E9D}" type="slidenum">
              <a:rPr lang="en-US"/>
              <a:pPr>
                <a:defRPr/>
              </a:pPr>
              <a:t>26</a:t>
            </a:fld>
            <a:endParaRPr lang="en-US" dirty="0"/>
          </a:p>
        </p:txBody>
      </p:sp>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39938"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41D0B8D-C619-4F7C-A4A9-D964A729BEA6}" type="slidenum">
              <a:rPr lang="en-US" sz="1400">
                <a:solidFill>
                  <a:srgbClr val="000099"/>
                </a:solidFill>
                <a:latin typeface="Times New Roman" pitchFamily="18" charset="0"/>
              </a:rPr>
              <a:pPr algn="r" eaLnBrk="1" hangingPunct="1"/>
              <a:t>26</a:t>
            </a:fld>
            <a:endParaRPr lang="en-US" sz="1400">
              <a:solidFill>
                <a:srgbClr val="000099"/>
              </a:solidFill>
              <a:latin typeface="Times New Roman" pitchFamily="18" charset="0"/>
            </a:endParaRPr>
          </a:p>
        </p:txBody>
      </p:sp>
    </p:spTree>
    <p:extLst>
      <p:ext uri="{BB962C8B-B14F-4D97-AF65-F5344CB8AC3E}">
        <p14:creationId xmlns:p14="http://schemas.microsoft.com/office/powerpoint/2010/main" val="187257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910" y="2133600"/>
            <a:ext cx="18249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4" name="Rectangle 2"/>
          <p:cNvSpPr>
            <a:spLocks noGrp="1" noChangeArrowheads="1"/>
          </p:cNvSpPr>
          <p:nvPr>
            <p:ph type="title"/>
          </p:nvPr>
        </p:nvSpPr>
        <p:spPr/>
        <p:txBody>
          <a:bodyPr/>
          <a:lstStyle/>
          <a:p>
            <a:pPr eaLnBrk="1" hangingPunct="1">
              <a:defRPr/>
            </a:pPr>
            <a:r>
              <a:rPr lang="en-US" sz="3400" dirty="0" smtClean="0"/>
              <a:t>Inserting Clip Art </a:t>
            </a:r>
            <a:r>
              <a:rPr lang="en-US" sz="3200" dirty="0"/>
              <a:t>(continued)</a:t>
            </a:r>
            <a:endParaRPr lang="en-US" sz="3400" dirty="0" smtClean="0"/>
          </a:p>
        </p:txBody>
      </p:sp>
      <p:sp>
        <p:nvSpPr>
          <p:cNvPr id="74755" name="Rectangle 3"/>
          <p:cNvSpPr>
            <a:spLocks noGrp="1" noChangeArrowheads="1"/>
          </p:cNvSpPr>
          <p:nvPr>
            <p:ph idx="1"/>
          </p:nvPr>
        </p:nvSpPr>
        <p:spPr>
          <a:xfrm>
            <a:off x="1417638" y="1512888"/>
            <a:ext cx="6951662" cy="4495800"/>
          </a:xfrm>
        </p:spPr>
        <p:txBody>
          <a:bodyPr/>
          <a:lstStyle/>
          <a:p>
            <a:pPr eaLnBrk="1" hangingPunct="1">
              <a:defRPr/>
            </a:pPr>
            <a:r>
              <a:rPr lang="en-US" dirty="0" smtClean="0"/>
              <a:t>Search for clips using the ClipArt task pane</a:t>
            </a:r>
          </a:p>
          <a:p>
            <a:pPr eaLnBrk="1" hangingPunct="1">
              <a:defRPr/>
            </a:pPr>
            <a:endParaRPr lang="en-US" dirty="0" smtClean="0"/>
          </a:p>
        </p:txBody>
      </p:sp>
      <p:sp>
        <p:nvSpPr>
          <p:cNvPr id="11" name="Rectangle 5"/>
          <p:cNvSpPr>
            <a:spLocks noGrp="1" noChangeArrowheads="1"/>
          </p:cNvSpPr>
          <p:nvPr>
            <p:ph type="sldNum" sz="quarter" idx="10"/>
          </p:nvPr>
        </p:nvSpPr>
        <p:spPr>
          <a:ln/>
        </p:spPr>
        <p:txBody>
          <a:bodyPr/>
          <a:lstStyle/>
          <a:p>
            <a:pPr>
              <a:defRPr/>
            </a:pPr>
            <a:fld id="{0398A8CD-54B1-48C2-A8B0-4FC89AD46C82}" type="slidenum">
              <a:rPr lang="en-US"/>
              <a:pPr>
                <a:defRPr/>
              </a:pPr>
              <a:t>27</a:t>
            </a:fld>
            <a:endParaRPr lang="en-US" dirty="0"/>
          </a:p>
        </p:txBody>
      </p:sp>
      <p:sp>
        <p:nvSpPr>
          <p:cNvPr id="40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0963"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0C2A5B2-E955-4A02-95D1-3C6799EA9C0A}" type="slidenum">
              <a:rPr lang="en-US" sz="1400">
                <a:solidFill>
                  <a:srgbClr val="000099"/>
                </a:solidFill>
                <a:latin typeface="Times New Roman" pitchFamily="18" charset="0"/>
              </a:rPr>
              <a:pPr algn="r" eaLnBrk="1" hangingPunct="1"/>
              <a:t>27</a:t>
            </a:fld>
            <a:endParaRPr lang="en-US" sz="1400">
              <a:solidFill>
                <a:srgbClr val="000099"/>
              </a:solidFill>
              <a:latin typeface="Times New Roman" pitchFamily="18" charset="0"/>
            </a:endParaRPr>
          </a:p>
        </p:txBody>
      </p:sp>
      <p:sp>
        <p:nvSpPr>
          <p:cNvPr id="40967" name="AutoShape 6"/>
          <p:cNvSpPr>
            <a:spLocks/>
          </p:cNvSpPr>
          <p:nvPr/>
        </p:nvSpPr>
        <p:spPr bwMode="auto">
          <a:xfrm>
            <a:off x="2287588" y="3135313"/>
            <a:ext cx="1360487" cy="976312"/>
          </a:xfrm>
          <a:prstGeom prst="borderCallout1">
            <a:avLst>
              <a:gd name="adj1" fmla="val 11708"/>
              <a:gd name="adj2" fmla="val 105602"/>
              <a:gd name="adj3" fmla="val -60023"/>
              <a:gd name="adj4" fmla="val 14631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Search using a keyword</a:t>
            </a:r>
          </a:p>
        </p:txBody>
      </p:sp>
      <p:sp>
        <p:nvSpPr>
          <p:cNvPr id="40968" name="AutoShape 7"/>
          <p:cNvSpPr>
            <a:spLocks/>
          </p:cNvSpPr>
          <p:nvPr/>
        </p:nvSpPr>
        <p:spPr bwMode="auto">
          <a:xfrm>
            <a:off x="2239963" y="5143500"/>
            <a:ext cx="1455737" cy="633413"/>
          </a:xfrm>
          <a:prstGeom prst="borderCallout1">
            <a:avLst>
              <a:gd name="adj1" fmla="val 24921"/>
              <a:gd name="adj2" fmla="val 99255"/>
              <a:gd name="adj3" fmla="val -77121"/>
              <a:gd name="adj4" fmla="val 13026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Results of a clip search</a:t>
            </a:r>
          </a:p>
        </p:txBody>
      </p:sp>
      <p:sp>
        <p:nvSpPr>
          <p:cNvPr id="40969" name="AutoShape 8"/>
          <p:cNvSpPr>
            <a:spLocks/>
          </p:cNvSpPr>
          <p:nvPr/>
        </p:nvSpPr>
        <p:spPr bwMode="auto">
          <a:xfrm>
            <a:off x="6051550" y="3733800"/>
            <a:ext cx="2363788" cy="642937"/>
          </a:xfrm>
          <a:prstGeom prst="borderCallout1">
            <a:avLst>
              <a:gd name="adj1" fmla="val 17778"/>
              <a:gd name="adj2" fmla="val -3222"/>
              <a:gd name="adj3" fmla="val -136506"/>
              <a:gd name="adj4" fmla="val -4864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Choose type of clips to search </a:t>
            </a:r>
          </a:p>
        </p:txBody>
      </p:sp>
    </p:spTree>
    <p:extLst>
      <p:ext uri="{BB962C8B-B14F-4D97-AF65-F5344CB8AC3E}">
        <p14:creationId xmlns:p14="http://schemas.microsoft.com/office/powerpoint/2010/main" val="1471209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400" dirty="0" smtClean="0"/>
              <a:t>Inserting Clip Art </a:t>
            </a:r>
            <a:r>
              <a:rPr lang="en-US" sz="3200" dirty="0"/>
              <a:t>(continued)</a:t>
            </a:r>
            <a:r>
              <a:rPr lang="en-US" sz="3400" dirty="0" smtClean="0"/>
              <a:t> </a:t>
            </a:r>
          </a:p>
        </p:txBody>
      </p:sp>
      <p:sp>
        <p:nvSpPr>
          <p:cNvPr id="75779" name="Rectangle 3"/>
          <p:cNvSpPr>
            <a:spLocks noGrp="1" noChangeArrowheads="1"/>
          </p:cNvSpPr>
          <p:nvPr>
            <p:ph idx="1"/>
          </p:nvPr>
        </p:nvSpPr>
        <p:spPr>
          <a:xfrm>
            <a:off x="1417638" y="1576388"/>
            <a:ext cx="7399337" cy="4764087"/>
          </a:xfrm>
        </p:spPr>
        <p:txBody>
          <a:bodyPr/>
          <a:lstStyle/>
          <a:p>
            <a:pPr eaLnBrk="1" hangingPunct="1">
              <a:defRPr/>
            </a:pPr>
            <a:r>
              <a:rPr lang="en-US" dirty="0" smtClean="0"/>
              <a:t>A clip is inserted as an inline graphic at the location of the insertion point</a:t>
            </a:r>
          </a:p>
          <a:p>
            <a:pPr lvl="1" eaLnBrk="1" hangingPunct="1">
              <a:defRPr/>
            </a:pPr>
            <a:r>
              <a:rPr lang="en-US" dirty="0" smtClean="0"/>
              <a:t>An </a:t>
            </a:r>
            <a:r>
              <a:rPr lang="en-US" dirty="0" smtClean="0">
                <a:solidFill>
                  <a:srgbClr val="FF0000"/>
                </a:solidFill>
                <a:effectLst>
                  <a:outerShdw blurRad="38100" dist="38100" dir="2700000" algn="tl">
                    <a:srgbClr val="000000"/>
                  </a:outerShdw>
                </a:effectLst>
              </a:rPr>
              <a:t>inline graphic</a:t>
            </a:r>
            <a:r>
              <a:rPr lang="en-US" dirty="0" smtClean="0">
                <a:solidFill>
                  <a:srgbClr val="FF0000"/>
                </a:solidFill>
              </a:rPr>
              <a:t> </a:t>
            </a:r>
            <a:r>
              <a:rPr lang="en-US" dirty="0" smtClean="0"/>
              <a:t>is a graphic that is part of the line of text</a:t>
            </a:r>
          </a:p>
          <a:p>
            <a:pPr lvl="1" eaLnBrk="1" hangingPunct="1">
              <a:defRPr/>
            </a:pPr>
            <a:r>
              <a:rPr lang="en-US" dirty="0" smtClean="0"/>
              <a:t>A </a:t>
            </a:r>
            <a:r>
              <a:rPr lang="en-US" dirty="0" smtClean="0">
                <a:solidFill>
                  <a:srgbClr val="FF0000"/>
                </a:solidFill>
                <a:effectLst>
                  <a:outerShdw blurRad="38100" dist="38100" dir="2700000" algn="tl">
                    <a:srgbClr val="000000"/>
                  </a:outerShdw>
                </a:effectLst>
              </a:rPr>
              <a:t>floating graphic</a:t>
            </a:r>
            <a:r>
              <a:rPr lang="en-US" dirty="0" smtClean="0">
                <a:solidFill>
                  <a:srgbClr val="FF0000"/>
                </a:solidFill>
              </a:rPr>
              <a:t> </a:t>
            </a:r>
            <a:r>
              <a:rPr lang="en-US" dirty="0" smtClean="0"/>
              <a:t>is independent from text and can be moved anywhere on a page</a:t>
            </a:r>
          </a:p>
          <a:p>
            <a:pPr eaLnBrk="1" hangingPunct="1">
              <a:defRPr/>
            </a:pPr>
            <a:r>
              <a:rPr lang="en-US" dirty="0" smtClean="0"/>
              <a:t>Drag the sizing handles to reduce or enlarge the size of a graphic</a:t>
            </a:r>
          </a:p>
          <a:p>
            <a:pPr lvl="1" eaLnBrk="1" hangingPunct="1">
              <a:defRPr/>
            </a:pPr>
            <a:endParaRPr lang="en-US" dirty="0" smtClean="0"/>
          </a:p>
          <a:p>
            <a:pPr eaLnBrk="1" hangingPunct="1">
              <a:defRPr/>
            </a:pPr>
            <a:endParaRPr lang="en-US" dirty="0" smtClean="0"/>
          </a:p>
        </p:txBody>
      </p:sp>
      <p:sp>
        <p:nvSpPr>
          <p:cNvPr id="6" name="Rectangle 5"/>
          <p:cNvSpPr>
            <a:spLocks noGrp="1" noChangeArrowheads="1"/>
          </p:cNvSpPr>
          <p:nvPr>
            <p:ph type="sldNum" sz="quarter" idx="10"/>
          </p:nvPr>
        </p:nvSpPr>
        <p:spPr>
          <a:ln/>
        </p:spPr>
        <p:txBody>
          <a:bodyPr/>
          <a:lstStyle/>
          <a:p>
            <a:pPr>
              <a:defRPr/>
            </a:pPr>
            <a:fld id="{B6C79B06-B98B-4DF3-9BDA-8CD745E4D086}" type="slidenum">
              <a:rPr lang="en-US"/>
              <a:pPr>
                <a:defRPr/>
              </a:pPr>
              <a:t>28</a:t>
            </a:fld>
            <a:endParaRPr lang="en-US" dirty="0"/>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1986"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2699E9B-5486-4CD9-BD89-9549F4958F4E}" type="slidenum">
              <a:rPr lang="en-US" sz="1400">
                <a:solidFill>
                  <a:srgbClr val="000099"/>
                </a:solidFill>
                <a:latin typeface="Times New Roman" pitchFamily="18" charset="0"/>
              </a:rPr>
              <a:pPr algn="r" eaLnBrk="1" hangingPunct="1"/>
              <a:t>28</a:t>
            </a:fld>
            <a:endParaRPr lang="en-US" sz="1400">
              <a:solidFill>
                <a:srgbClr val="000099"/>
              </a:solidFill>
              <a:latin typeface="Times New Roman" pitchFamily="18" charset="0"/>
            </a:endParaRPr>
          </a:p>
        </p:txBody>
      </p:sp>
    </p:spTree>
    <p:extLst>
      <p:ext uri="{BB962C8B-B14F-4D97-AF65-F5344CB8AC3E}">
        <p14:creationId xmlns:p14="http://schemas.microsoft.com/office/powerpoint/2010/main" val="3393079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2800"/>
            <a:ext cx="3271838" cy="300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7" name="Rectangle 3"/>
          <p:cNvSpPr>
            <a:spLocks noGrp="1" noChangeArrowheads="1"/>
          </p:cNvSpPr>
          <p:nvPr>
            <p:ph type="title"/>
          </p:nvPr>
        </p:nvSpPr>
        <p:spPr/>
        <p:txBody>
          <a:bodyPr/>
          <a:lstStyle/>
          <a:p>
            <a:pPr eaLnBrk="1" hangingPunct="1">
              <a:defRPr/>
            </a:pPr>
            <a:r>
              <a:rPr lang="en-US" sz="3400" dirty="0" smtClean="0"/>
              <a:t>Inserting Clip Art </a:t>
            </a:r>
            <a:r>
              <a:rPr lang="en-US" sz="3200" dirty="0"/>
              <a:t>(continued)</a:t>
            </a:r>
            <a:endParaRPr lang="en-US" sz="3400" dirty="0" smtClean="0"/>
          </a:p>
        </p:txBody>
      </p:sp>
      <p:sp>
        <p:nvSpPr>
          <p:cNvPr id="98308" name="Rectangle 4"/>
          <p:cNvSpPr>
            <a:spLocks noGrp="1" noChangeArrowheads="1"/>
          </p:cNvSpPr>
          <p:nvPr>
            <p:ph idx="1"/>
          </p:nvPr>
        </p:nvSpPr>
        <p:spPr>
          <a:xfrm>
            <a:off x="1417638" y="1576388"/>
            <a:ext cx="7573962" cy="2114550"/>
          </a:xfrm>
        </p:spPr>
        <p:txBody>
          <a:bodyPr/>
          <a:lstStyle/>
          <a:p>
            <a:pPr eaLnBrk="1" hangingPunct="1">
              <a:defRPr/>
            </a:pPr>
            <a:r>
              <a:rPr lang="en-US" sz="2800" dirty="0" smtClean="0"/>
              <a:t>Wrap text around the graphic</a:t>
            </a:r>
          </a:p>
          <a:p>
            <a:pPr lvl="1" eaLnBrk="1" hangingPunct="1">
              <a:defRPr/>
            </a:pPr>
            <a:r>
              <a:rPr lang="en-US" sz="2400" dirty="0" smtClean="0"/>
              <a:t>Apply a </a:t>
            </a:r>
            <a:r>
              <a:rPr lang="en-US" sz="2400" dirty="0" smtClean="0">
                <a:solidFill>
                  <a:srgbClr val="3399FF"/>
                </a:solidFill>
                <a:effectLst>
                  <a:outerShdw blurRad="38100" dist="38100" dir="2700000" algn="tl">
                    <a:srgbClr val="000000"/>
                  </a:outerShdw>
                </a:effectLst>
              </a:rPr>
              <a:t>text wrapping style</a:t>
            </a:r>
            <a:r>
              <a:rPr lang="en-US" sz="2400" dirty="0" smtClean="0"/>
              <a:t> </a:t>
            </a:r>
          </a:p>
          <a:p>
            <a:pPr lvl="1" eaLnBrk="1" hangingPunct="1">
              <a:defRPr/>
            </a:pPr>
            <a:r>
              <a:rPr lang="en-US" sz="2400" dirty="0" smtClean="0"/>
              <a:t>Click the Wrap Text button in the Arrange group on the Picture Tools Format tab</a:t>
            </a:r>
          </a:p>
        </p:txBody>
      </p:sp>
      <p:sp>
        <p:nvSpPr>
          <p:cNvPr id="10" name="Rectangle 5"/>
          <p:cNvSpPr>
            <a:spLocks noGrp="1" noChangeArrowheads="1"/>
          </p:cNvSpPr>
          <p:nvPr>
            <p:ph type="sldNum" sz="quarter" idx="10"/>
          </p:nvPr>
        </p:nvSpPr>
        <p:spPr>
          <a:ln/>
        </p:spPr>
        <p:txBody>
          <a:bodyPr/>
          <a:lstStyle/>
          <a:p>
            <a:pPr>
              <a:defRPr/>
            </a:pPr>
            <a:fld id="{A50DBC13-3825-4141-BF62-1CF2AF89F496}" type="slidenum">
              <a:rPr lang="en-US"/>
              <a:pPr>
                <a:defRPr/>
              </a:pPr>
              <a:t>29</a:t>
            </a:fld>
            <a:endParaRPr lang="en-US" dirty="0"/>
          </a:p>
        </p:txBody>
      </p:sp>
      <p:sp>
        <p:nvSpPr>
          <p:cNvPr id="43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43011"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DB4820E-A765-4CA0-BBBC-0565164BD4D0}" type="slidenum">
              <a:rPr lang="en-US" sz="1400">
                <a:solidFill>
                  <a:srgbClr val="000099"/>
                </a:solidFill>
                <a:latin typeface="Times New Roman" pitchFamily="18" charset="0"/>
              </a:rPr>
              <a:pPr algn="r" eaLnBrk="1" hangingPunct="1"/>
              <a:t>29</a:t>
            </a:fld>
            <a:endParaRPr lang="en-US" sz="1400">
              <a:solidFill>
                <a:srgbClr val="000099"/>
              </a:solidFill>
              <a:latin typeface="Times New Roman" pitchFamily="18" charset="0"/>
            </a:endParaRPr>
          </a:p>
        </p:txBody>
      </p:sp>
      <p:sp>
        <p:nvSpPr>
          <p:cNvPr id="43015" name="AutoShape 5"/>
          <p:cNvSpPr>
            <a:spLocks/>
          </p:cNvSpPr>
          <p:nvPr/>
        </p:nvSpPr>
        <p:spPr bwMode="auto">
          <a:xfrm>
            <a:off x="6400800" y="5638800"/>
            <a:ext cx="1865313" cy="392113"/>
          </a:xfrm>
          <a:prstGeom prst="borderCallout1">
            <a:avLst>
              <a:gd name="adj1" fmla="val 47657"/>
              <a:gd name="adj2" fmla="val -2519"/>
              <a:gd name="adj3" fmla="val -31407"/>
              <a:gd name="adj4" fmla="val -6031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Floating graphic</a:t>
            </a:r>
          </a:p>
        </p:txBody>
      </p:sp>
      <p:sp>
        <p:nvSpPr>
          <p:cNvPr id="43016" name="AutoShape 6"/>
          <p:cNvSpPr>
            <a:spLocks/>
          </p:cNvSpPr>
          <p:nvPr/>
        </p:nvSpPr>
        <p:spPr bwMode="auto">
          <a:xfrm>
            <a:off x="6400800" y="3505200"/>
            <a:ext cx="1862138" cy="862013"/>
          </a:xfrm>
          <a:prstGeom prst="borderCallout1">
            <a:avLst>
              <a:gd name="adj1" fmla="val 38671"/>
              <a:gd name="adj2" fmla="val -1134"/>
              <a:gd name="adj3" fmla="val 57640"/>
              <a:gd name="adj4" fmla="val -115651"/>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Faded image shows graphic being dragged</a:t>
            </a:r>
          </a:p>
        </p:txBody>
      </p:sp>
      <p:sp>
        <p:nvSpPr>
          <p:cNvPr id="43017" name="AutoShape 7"/>
          <p:cNvSpPr>
            <a:spLocks/>
          </p:cNvSpPr>
          <p:nvPr/>
        </p:nvSpPr>
        <p:spPr bwMode="auto">
          <a:xfrm>
            <a:off x="6400800" y="4953000"/>
            <a:ext cx="1843088" cy="379413"/>
          </a:xfrm>
          <a:prstGeom prst="borderCallout1">
            <a:avLst>
              <a:gd name="adj1" fmla="val 49255"/>
              <a:gd name="adj2" fmla="val -1389"/>
              <a:gd name="adj3" fmla="val -41062"/>
              <a:gd name="adj4" fmla="val -5125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Sizing handle</a:t>
            </a:r>
          </a:p>
        </p:txBody>
      </p:sp>
    </p:spTree>
    <p:extLst>
      <p:ext uri="{BB962C8B-B14F-4D97-AF65-F5344CB8AC3E}">
        <p14:creationId xmlns:p14="http://schemas.microsoft.com/office/powerpoint/2010/main" val="1242573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pPr eaLnBrk="1" hangingPunct="1">
              <a:defRPr/>
            </a:pPr>
            <a:r>
              <a:rPr lang="en-US" dirty="0" smtClean="0"/>
              <a:t>Objectives (continued)</a:t>
            </a:r>
          </a:p>
        </p:txBody>
      </p:sp>
      <p:sp>
        <p:nvSpPr>
          <p:cNvPr id="51202" name="Rectangle 2"/>
          <p:cNvSpPr>
            <a:spLocks noGrp="1" noChangeArrowheads="1"/>
          </p:cNvSpPr>
          <p:nvPr>
            <p:ph idx="1"/>
          </p:nvPr>
        </p:nvSpPr>
        <p:spPr/>
        <p:txBody>
          <a:bodyPr/>
          <a:lstStyle/>
          <a:p>
            <a:pPr eaLnBrk="1" hangingPunct="1">
              <a:defRPr/>
            </a:pPr>
            <a:r>
              <a:rPr lang="en-US" dirty="0" smtClean="0"/>
              <a:t>Work with indents</a:t>
            </a:r>
          </a:p>
          <a:p>
            <a:pPr eaLnBrk="1" hangingPunct="1">
              <a:defRPr/>
            </a:pPr>
            <a:r>
              <a:rPr lang="en-US" dirty="0" smtClean="0"/>
              <a:t>Add bullets and numbering</a:t>
            </a:r>
          </a:p>
          <a:p>
            <a:pPr eaLnBrk="1" hangingPunct="1">
              <a:defRPr/>
            </a:pPr>
            <a:r>
              <a:rPr lang="en-US" dirty="0" smtClean="0"/>
              <a:t>Add borders and shading</a:t>
            </a:r>
          </a:p>
          <a:p>
            <a:pPr eaLnBrk="1" hangingPunct="1">
              <a:defRPr/>
            </a:pPr>
            <a:r>
              <a:rPr lang="en-US" dirty="0" smtClean="0"/>
              <a:t>Insert clip art</a:t>
            </a:r>
          </a:p>
        </p:txBody>
      </p:sp>
      <p:sp>
        <p:nvSpPr>
          <p:cNvPr id="6" name="Rectangle 5"/>
          <p:cNvSpPr>
            <a:spLocks noGrp="1" noChangeArrowheads="1"/>
          </p:cNvSpPr>
          <p:nvPr>
            <p:ph type="sldNum" sz="quarter" idx="10"/>
          </p:nvPr>
        </p:nvSpPr>
        <p:spPr>
          <a:ln/>
        </p:spPr>
        <p:txBody>
          <a:bodyPr/>
          <a:lstStyle/>
          <a:p>
            <a:pPr>
              <a:defRPr/>
            </a:pPr>
            <a:fld id="{3D64519C-F4FA-4116-A2C8-6B48434F8D5A}" type="slidenum">
              <a:rPr lang="en-US"/>
              <a:pPr>
                <a:defRPr/>
              </a:pPr>
              <a:t>3</a:t>
            </a:fld>
            <a:endParaRPr lang="en-US" dirty="0"/>
          </a:p>
        </p:txBody>
      </p:sp>
      <p:sp>
        <p:nvSpPr>
          <p:cNvPr id="5122"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5123"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CDAFF2C-56B5-4884-BBB3-201A250F5A6F}" type="slidenum">
              <a:rPr lang="en-US" sz="1400">
                <a:solidFill>
                  <a:srgbClr val="000099"/>
                </a:solidFill>
                <a:latin typeface="Times New Roman" pitchFamily="18" charset="0"/>
              </a:rPr>
              <a:pPr algn="r" eaLnBrk="1" hangingPunct="1"/>
              <a:t>3</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Insert a clipart image into your WDC Last Minute Deals Document.</a:t>
            </a:r>
          </a:p>
          <a:p>
            <a:pPr lvl="1"/>
            <a:r>
              <a:rPr lang="en-US" dirty="0" smtClean="0"/>
              <a:t>Type in Himalayas   </a:t>
            </a:r>
          </a:p>
          <a:p>
            <a:r>
              <a:rPr lang="en-US" dirty="0" smtClean="0"/>
              <a:t>Complete # 1, 2, 3, 4, 5</a:t>
            </a:r>
          </a:p>
          <a:p>
            <a:pPr lvl="1"/>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76045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400" dirty="0" smtClean="0"/>
              <a:t>Setting Document Margins</a:t>
            </a:r>
          </a:p>
        </p:txBody>
      </p:sp>
      <p:sp>
        <p:nvSpPr>
          <p:cNvPr id="50179" name="Rectangle 3"/>
          <p:cNvSpPr>
            <a:spLocks noGrp="1" noChangeArrowheads="1"/>
          </p:cNvSpPr>
          <p:nvPr>
            <p:ph idx="1"/>
          </p:nvPr>
        </p:nvSpPr>
        <p:spPr>
          <a:xfrm>
            <a:off x="1417638" y="1752600"/>
            <a:ext cx="7399337" cy="4587875"/>
          </a:xfrm>
        </p:spPr>
        <p:txBody>
          <a:bodyPr/>
          <a:lstStyle/>
          <a:p>
            <a:pPr eaLnBrk="1" hangingPunct="1">
              <a:defRPr/>
            </a:pPr>
            <a:r>
              <a:rPr lang="en-US" dirty="0" smtClean="0"/>
              <a:t>Document </a:t>
            </a:r>
            <a:r>
              <a:rPr lang="en-US" dirty="0" smtClean="0">
                <a:solidFill>
                  <a:srgbClr val="FF0000"/>
                </a:solidFill>
                <a:effectLst>
                  <a:outerShdw blurRad="38100" dist="38100" dir="2700000" algn="tl">
                    <a:srgbClr val="000000"/>
                  </a:outerShdw>
                </a:effectLst>
              </a:rPr>
              <a:t>margins</a:t>
            </a:r>
            <a:r>
              <a:rPr lang="en-US" dirty="0" smtClean="0"/>
              <a:t> are the blank areas between the edge of the text and the edge of the page</a:t>
            </a:r>
          </a:p>
          <a:p>
            <a:pPr lvl="1" eaLnBrk="1" hangingPunct="1">
              <a:defRPr/>
            </a:pPr>
            <a:r>
              <a:rPr lang="en-US" dirty="0" smtClean="0"/>
              <a:t>Default margins are 1” at the top, bottom, left, and right sides of the page</a:t>
            </a:r>
          </a:p>
          <a:p>
            <a:pPr lvl="1" eaLnBrk="1" hangingPunct="1">
              <a:defRPr/>
            </a:pPr>
            <a:r>
              <a:rPr lang="en-US" dirty="0" smtClean="0"/>
              <a:t>Changing a document’s margins changes the amount of text that fits on a page</a:t>
            </a:r>
          </a:p>
        </p:txBody>
      </p:sp>
      <p:sp>
        <p:nvSpPr>
          <p:cNvPr id="6" name="Rectangle 5"/>
          <p:cNvSpPr>
            <a:spLocks noGrp="1" noChangeArrowheads="1"/>
          </p:cNvSpPr>
          <p:nvPr>
            <p:ph type="sldNum" sz="quarter" idx="10"/>
          </p:nvPr>
        </p:nvSpPr>
        <p:spPr>
          <a:ln/>
        </p:spPr>
        <p:txBody>
          <a:bodyPr/>
          <a:lstStyle/>
          <a:p>
            <a:pPr>
              <a:defRPr/>
            </a:pPr>
            <a:fld id="{C869165E-AEE9-4C62-A268-948D3107FEBB}" type="slidenum">
              <a:rPr lang="en-US"/>
              <a:pPr>
                <a:defRPr/>
              </a:pPr>
              <a:t>31</a:t>
            </a:fld>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6146"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CECAC7B-451E-4D41-A4C7-2D526F88B990}" type="slidenum">
              <a:rPr lang="en-US" sz="1400">
                <a:solidFill>
                  <a:srgbClr val="000099"/>
                </a:solidFill>
                <a:latin typeface="Times New Roman" pitchFamily="18" charset="0"/>
              </a:rPr>
              <a:pPr algn="r" eaLnBrk="1" hangingPunct="1"/>
              <a:t>31</a:t>
            </a:fld>
            <a:endParaRPr lang="en-US" sz="1400" dirty="0">
              <a:solidFill>
                <a:srgbClr val="000099"/>
              </a:solidFill>
              <a:latin typeface="Times New Roman" pitchFamily="18" charset="0"/>
            </a:endParaRPr>
          </a:p>
        </p:txBody>
      </p:sp>
    </p:spTree>
    <p:extLst>
      <p:ext uri="{BB962C8B-B14F-4D97-AF65-F5344CB8AC3E}">
        <p14:creationId xmlns:p14="http://schemas.microsoft.com/office/powerpoint/2010/main" val="4226251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3400" dirty="0" smtClean="0"/>
              <a:t>Setting Document Margins </a:t>
            </a:r>
            <a:r>
              <a:rPr lang="en-US" sz="3200" dirty="0"/>
              <a:t>(continued)</a:t>
            </a:r>
            <a:endParaRPr lang="en-US" sz="3400" dirty="0" smtClean="0"/>
          </a:p>
        </p:txBody>
      </p:sp>
      <p:sp>
        <p:nvSpPr>
          <p:cNvPr id="90115" name="Rectangle 3"/>
          <p:cNvSpPr>
            <a:spLocks noGrp="1" noChangeArrowheads="1"/>
          </p:cNvSpPr>
          <p:nvPr>
            <p:ph idx="1"/>
          </p:nvPr>
        </p:nvSpPr>
        <p:spPr>
          <a:xfrm>
            <a:off x="1417638" y="1828800"/>
            <a:ext cx="7399337" cy="4511675"/>
          </a:xfrm>
        </p:spPr>
        <p:txBody>
          <a:bodyPr/>
          <a:lstStyle/>
          <a:p>
            <a:pPr eaLnBrk="1" hangingPunct="1">
              <a:defRPr/>
            </a:pPr>
            <a:r>
              <a:rPr lang="en-US" dirty="0" smtClean="0"/>
              <a:t>To adjust a document’s margins:</a:t>
            </a:r>
          </a:p>
          <a:p>
            <a:pPr lvl="1" eaLnBrk="1" hangingPunct="1">
              <a:defRPr/>
            </a:pPr>
            <a:r>
              <a:rPr lang="en-US" dirty="0" smtClean="0"/>
              <a:t>Click the Margins button in the Page Setup group on the Page Layout tab, then click Custom Margins </a:t>
            </a:r>
          </a:p>
          <a:p>
            <a:pPr lvl="2" eaLnBrk="1" hangingPunct="1">
              <a:defRPr/>
            </a:pPr>
            <a:r>
              <a:rPr lang="en-US" dirty="0" smtClean="0"/>
              <a:t>Change margin settings on the Margins tab in the Page Setup dialog box</a:t>
            </a:r>
          </a:p>
          <a:p>
            <a:pPr lvl="1" eaLnBrk="1" hangingPunct="1">
              <a:defRPr/>
            </a:pPr>
            <a:r>
              <a:rPr lang="en-US" dirty="0" smtClean="0"/>
              <a:t>Drag a margin indicator on a ruler to a new location</a:t>
            </a:r>
          </a:p>
        </p:txBody>
      </p:sp>
      <p:sp>
        <p:nvSpPr>
          <p:cNvPr id="6" name="Rectangle 5"/>
          <p:cNvSpPr>
            <a:spLocks noGrp="1" noChangeArrowheads="1"/>
          </p:cNvSpPr>
          <p:nvPr>
            <p:ph type="sldNum" sz="quarter" idx="10"/>
          </p:nvPr>
        </p:nvSpPr>
        <p:spPr>
          <a:ln/>
        </p:spPr>
        <p:txBody>
          <a:bodyPr/>
          <a:lstStyle/>
          <a:p>
            <a:pPr>
              <a:defRPr/>
            </a:pPr>
            <a:fld id="{518692A2-B2C0-4529-8FB5-32BD7A955241}" type="slidenum">
              <a:rPr lang="en-US"/>
              <a:pPr>
                <a:defRPr/>
              </a:pPr>
              <a:t>32</a:t>
            </a:fld>
            <a:endParaRPr lang="en-US" dirty="0"/>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7170"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E2C4634-BBCC-4DEA-ABC8-5CE96983AD9F}" type="slidenum">
              <a:rPr lang="en-US" sz="1400">
                <a:solidFill>
                  <a:srgbClr val="000099"/>
                </a:solidFill>
                <a:latin typeface="Times New Roman" pitchFamily="18" charset="0"/>
              </a:rPr>
              <a:pPr algn="r" eaLnBrk="1" hangingPunct="1"/>
              <a:t>32</a:t>
            </a:fld>
            <a:endParaRPr lang="en-US" sz="1400" dirty="0">
              <a:solidFill>
                <a:srgbClr val="000099"/>
              </a:solidFill>
              <a:latin typeface="Times New Roman" pitchFamily="18" charset="0"/>
            </a:endParaRPr>
          </a:p>
        </p:txBody>
      </p:sp>
    </p:spTree>
    <p:extLst>
      <p:ext uri="{BB962C8B-B14F-4D97-AF65-F5344CB8AC3E}">
        <p14:creationId xmlns:p14="http://schemas.microsoft.com/office/powerpoint/2010/main" val="3938702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00400" y="2743200"/>
            <a:ext cx="5638800" cy="3485704"/>
          </a:xfrm>
          <a:prstGeom prst="rect">
            <a:avLst/>
          </a:prstGeom>
          <a:noFill/>
          <a:ln w="9525">
            <a:noFill/>
            <a:miter lim="800000"/>
            <a:headEnd/>
            <a:tailEnd/>
          </a:ln>
        </p:spPr>
      </p:pic>
      <p:sp>
        <p:nvSpPr>
          <p:cNvPr id="87042" name="Rectangle 2"/>
          <p:cNvSpPr>
            <a:spLocks noGrp="1" noChangeArrowheads="1"/>
          </p:cNvSpPr>
          <p:nvPr>
            <p:ph type="title"/>
          </p:nvPr>
        </p:nvSpPr>
        <p:spPr>
          <a:xfrm>
            <a:off x="1341438" y="609600"/>
            <a:ext cx="6934200" cy="755650"/>
          </a:xfrm>
        </p:spPr>
        <p:txBody>
          <a:bodyPr/>
          <a:lstStyle/>
          <a:p>
            <a:pPr eaLnBrk="1" hangingPunct="1">
              <a:defRPr/>
            </a:pPr>
            <a:r>
              <a:rPr lang="en-US" sz="3400" dirty="0" smtClean="0"/>
              <a:t>Setting Document Margins </a:t>
            </a:r>
            <a:r>
              <a:rPr lang="en-US" sz="3200" dirty="0"/>
              <a:t>(continued)</a:t>
            </a:r>
            <a:endParaRPr lang="en-US" sz="3400" dirty="0" smtClean="0"/>
          </a:p>
        </p:txBody>
      </p:sp>
      <p:sp>
        <p:nvSpPr>
          <p:cNvPr id="11" name="Rectangle 5"/>
          <p:cNvSpPr>
            <a:spLocks noGrp="1" noChangeArrowheads="1"/>
          </p:cNvSpPr>
          <p:nvPr>
            <p:ph type="sldNum" sz="quarter" idx="10"/>
          </p:nvPr>
        </p:nvSpPr>
        <p:spPr>
          <a:ln/>
        </p:spPr>
        <p:txBody>
          <a:bodyPr/>
          <a:lstStyle/>
          <a:p>
            <a:pPr>
              <a:defRPr/>
            </a:pPr>
            <a:fld id="{69390082-52A8-4CA5-9AC7-DBF390FC5DE5}" type="slidenum">
              <a:rPr lang="en-US"/>
              <a:pPr>
                <a:defRPr/>
              </a:pPr>
              <a:t>33</a:t>
            </a:fld>
            <a:endParaRPr lang="en-US" dirty="0"/>
          </a:p>
        </p:txBody>
      </p:sp>
      <p:sp>
        <p:nvSpPr>
          <p:cNvPr id="8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8195"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08B0DB-53AB-4C84-94BD-F01C09E37ABF}" type="slidenum">
              <a:rPr lang="en-US" sz="1400">
                <a:solidFill>
                  <a:srgbClr val="000099"/>
                </a:solidFill>
                <a:latin typeface="Times New Roman" pitchFamily="18" charset="0"/>
              </a:rPr>
              <a:pPr algn="r" eaLnBrk="1" hangingPunct="1"/>
              <a:t>33</a:t>
            </a:fld>
            <a:endParaRPr lang="en-US" sz="1400" dirty="0">
              <a:solidFill>
                <a:srgbClr val="000099"/>
              </a:solidFill>
              <a:latin typeface="Times New Roman" pitchFamily="18" charset="0"/>
            </a:endParaRPr>
          </a:p>
        </p:txBody>
      </p:sp>
      <p:sp>
        <p:nvSpPr>
          <p:cNvPr id="8198" name="AutoShape 5"/>
          <p:cNvSpPr>
            <a:spLocks/>
          </p:cNvSpPr>
          <p:nvPr/>
        </p:nvSpPr>
        <p:spPr bwMode="auto">
          <a:xfrm>
            <a:off x="1374775" y="3956050"/>
            <a:ext cx="1593850" cy="920750"/>
          </a:xfrm>
          <a:prstGeom prst="borderCallout1">
            <a:avLst>
              <a:gd name="adj1" fmla="val 25023"/>
              <a:gd name="adj2" fmla="val 100229"/>
              <a:gd name="adj3" fmla="val -60591"/>
              <a:gd name="adj4" fmla="val 11936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Ruler shows location of top margin </a:t>
            </a:r>
          </a:p>
        </p:txBody>
      </p:sp>
      <p:sp>
        <p:nvSpPr>
          <p:cNvPr id="8199" name="AutoShape 6"/>
          <p:cNvSpPr>
            <a:spLocks/>
          </p:cNvSpPr>
          <p:nvPr/>
        </p:nvSpPr>
        <p:spPr bwMode="auto">
          <a:xfrm>
            <a:off x="3319463" y="1681163"/>
            <a:ext cx="1465262" cy="388937"/>
          </a:xfrm>
          <a:prstGeom prst="borderCallout1">
            <a:avLst>
              <a:gd name="adj1" fmla="val 29389"/>
              <a:gd name="adj2" fmla="val 105199"/>
              <a:gd name="adj3" fmla="val 419650"/>
              <a:gd name="adj4" fmla="val 137671"/>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Top margin</a:t>
            </a:r>
          </a:p>
        </p:txBody>
      </p:sp>
      <p:sp>
        <p:nvSpPr>
          <p:cNvPr id="8200" name="AutoShape 7"/>
          <p:cNvSpPr>
            <a:spLocks/>
          </p:cNvSpPr>
          <p:nvPr/>
        </p:nvSpPr>
        <p:spPr bwMode="auto">
          <a:xfrm>
            <a:off x="1376363" y="2366963"/>
            <a:ext cx="1592262" cy="909637"/>
          </a:xfrm>
          <a:prstGeom prst="borderCallout1">
            <a:avLst>
              <a:gd name="adj1" fmla="val 10969"/>
              <a:gd name="adj2" fmla="val 100229"/>
              <a:gd name="adj3" fmla="val 51435"/>
              <a:gd name="adj4" fmla="val 17172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Ruler shows location of left margin</a:t>
            </a:r>
          </a:p>
        </p:txBody>
      </p:sp>
      <p:sp>
        <p:nvSpPr>
          <p:cNvPr id="8201" name="AutoShape 9"/>
          <p:cNvSpPr>
            <a:spLocks/>
          </p:cNvSpPr>
          <p:nvPr/>
        </p:nvSpPr>
        <p:spPr bwMode="auto">
          <a:xfrm>
            <a:off x="6553200" y="1752600"/>
            <a:ext cx="1643063" cy="388938"/>
          </a:xfrm>
          <a:prstGeom prst="borderCallout1">
            <a:avLst>
              <a:gd name="adj1" fmla="val 96561"/>
              <a:gd name="adj2" fmla="val 92272"/>
              <a:gd name="adj3" fmla="val 707000"/>
              <a:gd name="adj4" fmla="val 94837"/>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Right margin</a:t>
            </a:r>
          </a:p>
        </p:txBody>
      </p:sp>
      <p:sp>
        <p:nvSpPr>
          <p:cNvPr id="8202" name="AutoShape 10"/>
          <p:cNvSpPr>
            <a:spLocks/>
          </p:cNvSpPr>
          <p:nvPr/>
        </p:nvSpPr>
        <p:spPr bwMode="auto">
          <a:xfrm>
            <a:off x="1376363" y="5943600"/>
            <a:ext cx="1592262" cy="376237"/>
          </a:xfrm>
          <a:prstGeom prst="borderCallout1">
            <a:avLst>
              <a:gd name="adj1" fmla="val 26522"/>
              <a:gd name="adj2" fmla="val 100229"/>
              <a:gd name="adj3" fmla="val -235867"/>
              <a:gd name="adj4" fmla="val 16420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Left margin</a:t>
            </a:r>
          </a:p>
        </p:txBody>
      </p:sp>
    </p:spTree>
    <p:extLst>
      <p:ext uri="{BB962C8B-B14F-4D97-AF65-F5344CB8AC3E}">
        <p14:creationId xmlns:p14="http://schemas.microsoft.com/office/powerpoint/2010/main" val="121949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z="3400" dirty="0" smtClean="0"/>
              <a:t>Setting Document Margins </a:t>
            </a:r>
            <a:r>
              <a:rPr lang="en-US" sz="3200" dirty="0"/>
              <a:t>(continued)</a:t>
            </a:r>
            <a:r>
              <a:rPr lang="en-US" sz="3400" dirty="0" smtClean="0"/>
              <a:t> </a:t>
            </a:r>
          </a:p>
        </p:txBody>
      </p:sp>
      <p:sp>
        <p:nvSpPr>
          <p:cNvPr id="88067" name="Rectangle 3"/>
          <p:cNvSpPr>
            <a:spLocks noGrp="1" noChangeArrowheads="1"/>
          </p:cNvSpPr>
          <p:nvPr>
            <p:ph idx="1"/>
          </p:nvPr>
        </p:nvSpPr>
        <p:spPr>
          <a:xfrm>
            <a:off x="1385888" y="1803400"/>
            <a:ext cx="7431087" cy="4537075"/>
          </a:xfrm>
        </p:spPr>
        <p:txBody>
          <a:bodyPr/>
          <a:lstStyle/>
          <a:p>
            <a:pPr eaLnBrk="1" hangingPunct="1">
              <a:defRPr/>
            </a:pPr>
            <a:r>
              <a:rPr lang="en-US" dirty="0" smtClean="0"/>
              <a:t>Page orientation </a:t>
            </a:r>
          </a:p>
          <a:p>
            <a:pPr lvl="1" eaLnBrk="1" hangingPunct="1">
              <a:buClr>
                <a:schemeClr val="tx1"/>
              </a:buClr>
              <a:defRPr/>
            </a:pPr>
            <a:r>
              <a:rPr lang="en-US" dirty="0" smtClean="0">
                <a:solidFill>
                  <a:srgbClr val="FF0000"/>
                </a:solidFill>
                <a:effectLst>
                  <a:outerShdw blurRad="38100" dist="38100" dir="2700000" algn="tl">
                    <a:srgbClr val="000000"/>
                  </a:outerShdw>
                </a:effectLst>
              </a:rPr>
              <a:t>Portrait orientation</a:t>
            </a:r>
            <a:r>
              <a:rPr lang="en-US" dirty="0" smtClean="0">
                <a:solidFill>
                  <a:srgbClr val="FF0000"/>
                </a:solidFill>
              </a:rPr>
              <a:t> </a:t>
            </a:r>
            <a:r>
              <a:rPr lang="en-US" dirty="0" smtClean="0"/>
              <a:t>means a page is taller than it is wide</a:t>
            </a:r>
          </a:p>
          <a:p>
            <a:pPr lvl="2" eaLnBrk="1" hangingPunct="1">
              <a:defRPr/>
            </a:pPr>
            <a:r>
              <a:rPr lang="en-US" dirty="0" smtClean="0"/>
              <a:t>The default page orientation for a document is portrait</a:t>
            </a:r>
          </a:p>
          <a:p>
            <a:pPr lvl="1" eaLnBrk="1" hangingPunct="1">
              <a:buClr>
                <a:schemeClr val="tx1"/>
              </a:buClr>
              <a:defRPr/>
            </a:pPr>
            <a:r>
              <a:rPr lang="en-US" dirty="0" smtClean="0">
                <a:solidFill>
                  <a:srgbClr val="FF0000"/>
                </a:solidFill>
                <a:effectLst>
                  <a:outerShdw blurRad="38100" dist="38100" dir="2700000" algn="tl">
                    <a:srgbClr val="000000"/>
                  </a:outerShdw>
                </a:effectLst>
              </a:rPr>
              <a:t>Landscape orientation</a:t>
            </a:r>
            <a:r>
              <a:rPr lang="en-US" dirty="0" smtClean="0">
                <a:solidFill>
                  <a:srgbClr val="FF0000"/>
                </a:solidFill>
              </a:rPr>
              <a:t> </a:t>
            </a:r>
            <a:r>
              <a:rPr lang="en-US" dirty="0" smtClean="0"/>
              <a:t>means a page is wider than it is tall</a:t>
            </a:r>
          </a:p>
          <a:p>
            <a:pPr eaLnBrk="1" hangingPunct="1">
              <a:defRPr/>
            </a:pPr>
            <a:r>
              <a:rPr lang="en-US" dirty="0" smtClean="0"/>
              <a:t>Paper size</a:t>
            </a:r>
          </a:p>
          <a:p>
            <a:pPr lvl="1" eaLnBrk="1" hangingPunct="1">
              <a:buClr>
                <a:schemeClr val="tx1"/>
              </a:buClr>
              <a:defRPr/>
            </a:pPr>
            <a:r>
              <a:rPr lang="en-US" dirty="0" smtClean="0"/>
              <a:t>Default paper size is 8.5” x 11”</a:t>
            </a:r>
          </a:p>
        </p:txBody>
      </p:sp>
      <p:sp>
        <p:nvSpPr>
          <p:cNvPr id="6" name="Rectangle 5"/>
          <p:cNvSpPr>
            <a:spLocks noGrp="1" noChangeArrowheads="1"/>
          </p:cNvSpPr>
          <p:nvPr>
            <p:ph type="sldNum" sz="quarter" idx="10"/>
          </p:nvPr>
        </p:nvSpPr>
        <p:spPr>
          <a:ln/>
        </p:spPr>
        <p:txBody>
          <a:bodyPr/>
          <a:lstStyle/>
          <a:p>
            <a:pPr>
              <a:defRPr/>
            </a:pPr>
            <a:fld id="{6F8E4DAB-898D-4994-B5EF-29616CC5D5EF}" type="slidenum">
              <a:rPr lang="en-US"/>
              <a:pPr>
                <a:defRPr/>
              </a:pPr>
              <a:t>34</a:t>
            </a:fld>
            <a:endParaRPr lang="en-US" dirty="0"/>
          </a:p>
        </p:txBody>
      </p:sp>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9218"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02CCD43-D7ED-426B-B785-9E9B0D7060B6}" type="slidenum">
              <a:rPr lang="en-US" sz="1400">
                <a:solidFill>
                  <a:srgbClr val="000099"/>
                </a:solidFill>
                <a:latin typeface="Times New Roman" pitchFamily="18" charset="0"/>
              </a:rPr>
              <a:pPr algn="r" eaLnBrk="1" hangingPunct="1"/>
              <a:t>34</a:t>
            </a:fld>
            <a:endParaRPr lang="en-US" sz="1400" dirty="0">
              <a:solidFill>
                <a:srgbClr val="000099"/>
              </a:solidFill>
              <a:latin typeface="Times New Roman" pitchFamily="18" charset="0"/>
            </a:endParaRPr>
          </a:p>
        </p:txBody>
      </p:sp>
    </p:spTree>
    <p:extLst>
      <p:ext uri="{BB962C8B-B14F-4D97-AF65-F5344CB8AC3E}">
        <p14:creationId xmlns:p14="http://schemas.microsoft.com/office/powerpoint/2010/main" val="3163306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3400" dirty="0" smtClean="0"/>
              <a:t>Setting Document Margins </a:t>
            </a:r>
            <a:r>
              <a:rPr lang="en-US" sz="3200" dirty="0"/>
              <a:t>(continued)</a:t>
            </a:r>
            <a:endParaRPr lang="en-US" sz="3400" dirty="0" smtClean="0"/>
          </a:p>
        </p:txBody>
      </p:sp>
      <p:sp>
        <p:nvSpPr>
          <p:cNvPr id="89091" name="Rectangle 3"/>
          <p:cNvSpPr>
            <a:spLocks noGrp="1" noChangeArrowheads="1"/>
          </p:cNvSpPr>
          <p:nvPr>
            <p:ph idx="1"/>
          </p:nvPr>
        </p:nvSpPr>
        <p:spPr>
          <a:xfrm>
            <a:off x="1385888" y="1803400"/>
            <a:ext cx="7431087" cy="812800"/>
          </a:xfrm>
        </p:spPr>
        <p:txBody>
          <a:bodyPr/>
          <a:lstStyle/>
          <a:p>
            <a:pPr eaLnBrk="1" hangingPunct="1">
              <a:defRPr/>
            </a:pPr>
            <a:r>
              <a:rPr lang="en-US" sz="3600" dirty="0" smtClean="0"/>
              <a:t>The Page Setup dialog box</a:t>
            </a:r>
            <a:r>
              <a:rPr lang="en-US" dirty="0" smtClean="0"/>
              <a:t> </a:t>
            </a:r>
          </a:p>
          <a:p>
            <a:pPr lvl="2" eaLnBrk="1" hangingPunct="1">
              <a:buClr>
                <a:schemeClr val="tx1"/>
              </a:buClr>
              <a:defRPr/>
            </a:pPr>
            <a:endParaRPr lang="en-US" dirty="0" smtClean="0"/>
          </a:p>
          <a:p>
            <a:pPr lvl="1" eaLnBrk="1" hangingPunct="1">
              <a:buClr>
                <a:schemeClr val="tx1"/>
              </a:buClr>
              <a:defRPr/>
            </a:pPr>
            <a:endParaRPr lang="en-US" dirty="0" smtClean="0"/>
          </a:p>
        </p:txBody>
      </p:sp>
      <p:sp>
        <p:nvSpPr>
          <p:cNvPr id="8" name="Rectangle 5"/>
          <p:cNvSpPr>
            <a:spLocks noGrp="1" noChangeArrowheads="1"/>
          </p:cNvSpPr>
          <p:nvPr>
            <p:ph type="sldNum" sz="quarter" idx="10"/>
          </p:nvPr>
        </p:nvSpPr>
        <p:spPr>
          <a:ln/>
        </p:spPr>
        <p:txBody>
          <a:bodyPr/>
          <a:lstStyle/>
          <a:p>
            <a:pPr>
              <a:defRPr/>
            </a:pPr>
            <a:fld id="{2A97D991-B62C-450B-B188-13017B127FD4}" type="slidenum">
              <a:rPr lang="en-US"/>
              <a:pPr>
                <a:defRPr/>
              </a:pPr>
              <a:t>35</a:t>
            </a:fld>
            <a:endParaRPr lang="en-US" dirty="0"/>
          </a:p>
        </p:txBody>
      </p:sp>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0242"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32C2A4-5AFA-4025-A18A-BF505A727E65}" type="slidenum">
              <a:rPr lang="en-US" sz="1400">
                <a:solidFill>
                  <a:srgbClr val="000099"/>
                </a:solidFill>
                <a:latin typeface="Times New Roman" pitchFamily="18" charset="0"/>
              </a:rPr>
              <a:pPr algn="r" eaLnBrk="1" hangingPunct="1"/>
              <a:t>35</a:t>
            </a:fld>
            <a:endParaRPr lang="en-US" sz="1400" dirty="0">
              <a:solidFill>
                <a:srgbClr val="000099"/>
              </a:solidFill>
              <a:latin typeface="Times New Roman" pitchFamily="18" charset="0"/>
            </a:endParaRPr>
          </a:p>
        </p:txBody>
      </p:sp>
      <p:sp>
        <p:nvSpPr>
          <p:cNvPr id="89093" name="Rectangle 5"/>
          <p:cNvSpPr>
            <a:spLocks noChangeArrowheads="1"/>
          </p:cNvSpPr>
          <p:nvPr/>
        </p:nvSpPr>
        <p:spPr bwMode="auto">
          <a:xfrm>
            <a:off x="1268413" y="2527300"/>
            <a:ext cx="4583112" cy="3813175"/>
          </a:xfrm>
          <a:prstGeom prst="rect">
            <a:avLst/>
          </a:prstGeom>
          <a:noFill/>
          <a:ln w="9525">
            <a:noFill/>
            <a:miter lim="800000"/>
            <a:headEnd/>
            <a:tailEnd/>
          </a:ln>
          <a:effectLst/>
        </p:spPr>
        <p:txBody>
          <a:bodyPr/>
          <a:lstStyle/>
          <a:p>
            <a:pPr marL="914400" lvl="1" indent="-287338">
              <a:spcBef>
                <a:spcPct val="20000"/>
              </a:spcBef>
              <a:buFontTx/>
              <a:buChar char="–"/>
              <a:defRPr/>
            </a:pPr>
            <a:r>
              <a:rPr lang="en-US" sz="2000" b="1" dirty="0">
                <a:solidFill>
                  <a:srgbClr val="FF0000"/>
                </a:solidFill>
                <a:effectLst>
                  <a:outerShdw blurRad="38100" dist="38100" dir="2700000" algn="tl">
                    <a:srgbClr val="000000">
                      <a:alpha val="43137"/>
                    </a:srgbClr>
                  </a:outerShdw>
                </a:effectLst>
              </a:rPr>
              <a:t>Margins tab</a:t>
            </a:r>
          </a:p>
          <a:p>
            <a:pPr marL="1423988" lvl="2" indent="-279400">
              <a:spcBef>
                <a:spcPct val="20000"/>
              </a:spcBef>
              <a:buFontTx/>
              <a:buChar char="•"/>
              <a:defRPr/>
            </a:pPr>
            <a:r>
              <a:rPr lang="en-US" dirty="0">
                <a:effectLst>
                  <a:outerShdw blurRad="38100" dist="38100" dir="2700000" algn="tl">
                    <a:srgbClr val="FFFFFF"/>
                  </a:outerShdw>
                </a:effectLst>
              </a:rPr>
              <a:t>Change margins, page orientation, and format the layout of pages in a multiple page document</a:t>
            </a:r>
          </a:p>
          <a:p>
            <a:pPr marL="914400" lvl="1" indent="-287338">
              <a:spcBef>
                <a:spcPct val="20000"/>
              </a:spcBef>
              <a:buFontTx/>
              <a:buChar char="–"/>
              <a:defRPr/>
            </a:pPr>
            <a:r>
              <a:rPr lang="en-US" sz="2000" b="1" dirty="0">
                <a:solidFill>
                  <a:srgbClr val="FF0000"/>
                </a:solidFill>
                <a:effectLst>
                  <a:outerShdw blurRad="38100" dist="38100" dir="2700000" algn="tl">
                    <a:srgbClr val="000000">
                      <a:alpha val="43137"/>
                    </a:srgbClr>
                  </a:outerShdw>
                </a:effectLst>
              </a:rPr>
              <a:t>Paper tab</a:t>
            </a:r>
          </a:p>
          <a:p>
            <a:pPr marL="1423988" lvl="2" indent="-279400">
              <a:spcBef>
                <a:spcPct val="20000"/>
              </a:spcBef>
              <a:buFontTx/>
              <a:buChar char="•"/>
              <a:defRPr/>
            </a:pPr>
            <a:r>
              <a:rPr lang="en-US" dirty="0">
                <a:effectLst>
                  <a:outerShdw blurRad="38100" dist="38100" dir="2700000" algn="tl">
                    <a:srgbClr val="FFFFFF"/>
                  </a:outerShdw>
                </a:effectLst>
              </a:rPr>
              <a:t>Change paper size and paper source</a:t>
            </a:r>
          </a:p>
          <a:p>
            <a:pPr marL="914400" lvl="1" indent="-287338">
              <a:spcBef>
                <a:spcPct val="20000"/>
              </a:spcBef>
              <a:buFontTx/>
              <a:buChar char="–"/>
              <a:defRPr/>
            </a:pPr>
            <a:r>
              <a:rPr lang="en-US" sz="2000" b="1" dirty="0">
                <a:solidFill>
                  <a:srgbClr val="FF0000"/>
                </a:solidFill>
                <a:effectLst>
                  <a:outerShdw blurRad="38100" dist="38100" dir="2700000" algn="tl">
                    <a:srgbClr val="000000">
                      <a:alpha val="43137"/>
                    </a:srgbClr>
                  </a:outerShdw>
                </a:effectLst>
              </a:rPr>
              <a:t>Layout tab</a:t>
            </a:r>
          </a:p>
          <a:p>
            <a:pPr marL="1423988" lvl="2" indent="-279400">
              <a:spcBef>
                <a:spcPct val="20000"/>
              </a:spcBef>
              <a:buFontTx/>
              <a:buChar char="•"/>
              <a:defRPr/>
            </a:pPr>
            <a:r>
              <a:rPr lang="en-US" dirty="0">
                <a:effectLst>
                  <a:outerShdw blurRad="38100" dist="38100" dir="2700000" algn="tl">
                    <a:srgbClr val="FFFFFF"/>
                  </a:outerShdw>
                </a:effectLst>
              </a:rPr>
              <a:t>Format sections, format headers and footers, and change vertical alignment</a:t>
            </a:r>
          </a:p>
        </p:txBody>
      </p:sp>
      <p:pic>
        <p:nvPicPr>
          <p:cNvPr id="2050" name="Picture 2"/>
          <p:cNvPicPr>
            <a:picLocks noChangeAspect="1" noChangeArrowheads="1"/>
          </p:cNvPicPr>
          <p:nvPr/>
        </p:nvPicPr>
        <p:blipFill>
          <a:blip r:embed="rId3" cstate="print"/>
          <a:srcRect/>
          <a:stretch>
            <a:fillRect/>
          </a:stretch>
        </p:blipFill>
        <p:spPr bwMode="auto">
          <a:xfrm>
            <a:off x="5791200" y="2667000"/>
            <a:ext cx="2759075" cy="3762375"/>
          </a:xfrm>
          <a:prstGeom prst="rect">
            <a:avLst/>
          </a:prstGeom>
          <a:noFill/>
          <a:ln w="9525">
            <a:noFill/>
            <a:miter lim="800000"/>
            <a:headEnd/>
            <a:tailEnd/>
          </a:ln>
        </p:spPr>
      </p:pic>
    </p:spTree>
    <p:extLst>
      <p:ext uri="{BB962C8B-B14F-4D97-AF65-F5344CB8AC3E}">
        <p14:creationId xmlns:p14="http://schemas.microsoft.com/office/powerpoint/2010/main" val="300851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3400" dirty="0" smtClean="0"/>
              <a:t>Formatting with Fonts</a:t>
            </a:r>
          </a:p>
        </p:txBody>
      </p:sp>
      <p:sp>
        <p:nvSpPr>
          <p:cNvPr id="52227" name="Rectangle 3"/>
          <p:cNvSpPr>
            <a:spLocks noGrp="1" noChangeArrowheads="1"/>
          </p:cNvSpPr>
          <p:nvPr>
            <p:ph idx="1"/>
          </p:nvPr>
        </p:nvSpPr>
        <p:spPr/>
        <p:txBody>
          <a:bodyPr/>
          <a:lstStyle/>
          <a:p>
            <a:pPr eaLnBrk="1" hangingPunct="1">
              <a:defRPr/>
            </a:pPr>
            <a:r>
              <a:rPr lang="en-US" dirty="0" smtClean="0"/>
              <a:t>Formatting text with fonts is a powerful way to alter the appearance of a document</a:t>
            </a:r>
          </a:p>
          <a:p>
            <a:pPr lvl="1" eaLnBrk="1" hangingPunct="1">
              <a:defRPr/>
            </a:pPr>
            <a:r>
              <a:rPr lang="en-US" dirty="0" smtClean="0"/>
              <a:t>A </a:t>
            </a:r>
            <a:r>
              <a:rPr lang="en-US" dirty="0" smtClean="0">
                <a:solidFill>
                  <a:srgbClr val="FF0000"/>
                </a:solidFill>
                <a:effectLst>
                  <a:outerShdw blurRad="38100" dist="38100" dir="2700000" algn="tl">
                    <a:srgbClr val="000000"/>
                  </a:outerShdw>
                </a:effectLst>
              </a:rPr>
              <a:t>font</a:t>
            </a:r>
            <a:r>
              <a:rPr lang="en-US" dirty="0" smtClean="0">
                <a:solidFill>
                  <a:srgbClr val="FF0000"/>
                </a:solidFill>
              </a:rPr>
              <a:t> </a:t>
            </a:r>
            <a:r>
              <a:rPr lang="en-US" dirty="0" smtClean="0"/>
              <a:t>is a complete set of characters with the same typeface or design</a:t>
            </a:r>
          </a:p>
          <a:p>
            <a:pPr lvl="1" eaLnBrk="1" hangingPunct="1">
              <a:defRPr/>
            </a:pPr>
            <a:r>
              <a:rPr lang="en-US" dirty="0" smtClean="0"/>
              <a:t>Arial, Times New Roman, Tahoma, and Calibri are examples of fonts</a:t>
            </a:r>
          </a:p>
          <a:p>
            <a:pPr lvl="1" eaLnBrk="1" hangingPunct="1">
              <a:defRPr/>
            </a:pPr>
            <a:r>
              <a:rPr lang="en-US" dirty="0" smtClean="0"/>
              <a:t>Each font has a specific design and feel</a:t>
            </a:r>
          </a:p>
        </p:txBody>
      </p:sp>
      <p:sp>
        <p:nvSpPr>
          <p:cNvPr id="6" name="Rectangle 5"/>
          <p:cNvSpPr>
            <a:spLocks noGrp="1" noChangeArrowheads="1"/>
          </p:cNvSpPr>
          <p:nvPr>
            <p:ph type="sldNum" sz="quarter" idx="10"/>
          </p:nvPr>
        </p:nvSpPr>
        <p:spPr>
          <a:ln/>
        </p:spPr>
        <p:txBody>
          <a:bodyPr/>
          <a:lstStyle/>
          <a:p>
            <a:pPr>
              <a:defRPr/>
            </a:pPr>
            <a:fld id="{A43644E2-4C42-4C0A-AE3D-1B64698EA6EB}" type="slidenum">
              <a:rPr lang="en-US"/>
              <a:pPr>
                <a:defRPr/>
              </a:pPr>
              <a:t>4</a:t>
            </a:fld>
            <a:endParaRPr lang="en-US" dirty="0"/>
          </a:p>
        </p:txBody>
      </p:sp>
      <p:sp>
        <p:nvSpPr>
          <p:cNvPr id="614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6147"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715F19E-971E-480A-B00D-F536DEFB4A7C}" type="slidenum">
              <a:rPr lang="en-US" sz="1400">
                <a:solidFill>
                  <a:srgbClr val="000099"/>
                </a:solidFill>
                <a:latin typeface="Times New Roman" pitchFamily="18" charset="0"/>
              </a:rPr>
              <a:pPr algn="r" eaLnBrk="1" hangingPunct="1"/>
              <a:t>4</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341438" y="533400"/>
            <a:ext cx="7242174" cy="755650"/>
          </a:xfrm>
        </p:spPr>
        <p:txBody>
          <a:bodyPr/>
          <a:lstStyle/>
          <a:p>
            <a:pPr eaLnBrk="1" hangingPunct="1">
              <a:defRPr/>
            </a:pPr>
            <a:r>
              <a:rPr lang="en-US" sz="3400" dirty="0" smtClean="0"/>
              <a:t>Formatting with Fonts </a:t>
            </a:r>
            <a:r>
              <a:rPr lang="en-US" sz="3200" dirty="0"/>
              <a:t>(continued)</a:t>
            </a:r>
            <a:endParaRPr lang="en-US" sz="3400" dirty="0" smtClean="0"/>
          </a:p>
        </p:txBody>
      </p:sp>
      <p:sp>
        <p:nvSpPr>
          <p:cNvPr id="82947" name="Rectangle 3"/>
          <p:cNvSpPr>
            <a:spLocks noGrp="1" noChangeArrowheads="1"/>
          </p:cNvSpPr>
          <p:nvPr>
            <p:ph idx="1"/>
          </p:nvPr>
        </p:nvSpPr>
        <p:spPr/>
        <p:txBody>
          <a:bodyPr/>
          <a:lstStyle/>
          <a:p>
            <a:pPr eaLnBrk="1" hangingPunct="1">
              <a:defRPr/>
            </a:pPr>
            <a:endParaRPr lang="en-US" dirty="0" smtClean="0">
              <a:solidFill>
                <a:srgbClr val="3399FF"/>
              </a:solidFill>
              <a:effectLst>
                <a:outerShdw blurRad="38100" dist="38100" dir="2700000" algn="tl">
                  <a:srgbClr val="000000"/>
                </a:outerShdw>
              </a:effectLst>
            </a:endParaRPr>
          </a:p>
          <a:p>
            <a:pPr eaLnBrk="1" hangingPunct="1">
              <a:defRPr/>
            </a:pPr>
            <a:endParaRPr lang="en-US" dirty="0" smtClean="0"/>
          </a:p>
        </p:txBody>
      </p:sp>
      <p:sp>
        <p:nvSpPr>
          <p:cNvPr id="7" name="Rectangle 5"/>
          <p:cNvSpPr>
            <a:spLocks noGrp="1" noChangeArrowheads="1"/>
          </p:cNvSpPr>
          <p:nvPr>
            <p:ph type="sldNum" sz="quarter" idx="10"/>
          </p:nvPr>
        </p:nvSpPr>
        <p:spPr>
          <a:ln/>
        </p:spPr>
        <p:txBody>
          <a:bodyPr/>
          <a:lstStyle/>
          <a:p>
            <a:pPr>
              <a:defRPr/>
            </a:pPr>
            <a:fld id="{CAA8C06C-DDA9-4CBE-8B21-17A104E30E3A}" type="slidenum">
              <a:rPr lang="en-US"/>
              <a:pPr>
                <a:defRPr/>
              </a:pPr>
              <a:t>5</a:t>
            </a:fld>
            <a:endParaRPr lang="en-US" dirty="0"/>
          </a:p>
        </p:txBody>
      </p:sp>
      <p:sp>
        <p:nvSpPr>
          <p:cNvPr id="7170"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7171"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258F0C8-B603-4195-AC34-0399E6103FF9}" type="slidenum">
              <a:rPr lang="en-US" sz="1400">
                <a:solidFill>
                  <a:srgbClr val="000099"/>
                </a:solidFill>
                <a:latin typeface="Times New Roman" pitchFamily="18" charset="0"/>
              </a:rPr>
              <a:pPr algn="r" eaLnBrk="1" hangingPunct="1"/>
              <a:t>5</a:t>
            </a:fld>
            <a:endParaRPr lang="en-US" sz="1400">
              <a:solidFill>
                <a:srgbClr val="000099"/>
              </a:solidFill>
              <a:latin typeface="Times New Roman" pitchFamily="18" charset="0"/>
            </a:endParaRPr>
          </a:p>
        </p:txBody>
      </p:sp>
      <p:sp>
        <p:nvSpPr>
          <p:cNvPr id="82949" name="Rectangle 5"/>
          <p:cNvSpPr>
            <a:spLocks noChangeArrowheads="1"/>
          </p:cNvSpPr>
          <p:nvPr/>
        </p:nvSpPr>
        <p:spPr bwMode="auto">
          <a:xfrm>
            <a:off x="1570038" y="1530350"/>
            <a:ext cx="7399337" cy="4810125"/>
          </a:xfrm>
          <a:prstGeom prst="rect">
            <a:avLst/>
          </a:prstGeom>
          <a:noFill/>
          <a:ln w="9525">
            <a:noFill/>
            <a:miter lim="800000"/>
            <a:headEnd/>
            <a:tailEnd/>
          </a:ln>
          <a:effectLst/>
        </p:spPr>
        <p:txBody>
          <a:bodyPr/>
          <a:lstStyle/>
          <a:p>
            <a:pPr marL="457200" indent="-457200">
              <a:lnSpc>
                <a:spcPct val="80000"/>
              </a:lnSpc>
              <a:spcBef>
                <a:spcPct val="20000"/>
              </a:spcBef>
              <a:buClr>
                <a:srgbClr val="E40000"/>
              </a:buClr>
              <a:buSzPct val="80000"/>
              <a:buFont typeface="Wingdings 3" pitchFamily="18" charset="2"/>
              <a:buChar char=""/>
              <a:defRPr/>
            </a:pPr>
            <a:r>
              <a:rPr lang="en-US" sz="2800" dirty="0">
                <a:solidFill>
                  <a:srgbClr val="FF0000"/>
                </a:solidFill>
                <a:effectLst>
                  <a:outerShdw blurRad="38100" dist="38100" dir="2700000" algn="tl">
                    <a:srgbClr val="000000"/>
                  </a:outerShdw>
                </a:effectLst>
              </a:rPr>
              <a:t>Serif fonts</a:t>
            </a:r>
            <a:r>
              <a:rPr lang="en-US" sz="2800" dirty="0">
                <a:solidFill>
                  <a:srgbClr val="FF0000"/>
                </a:solidFill>
                <a:effectLst>
                  <a:outerShdw blurRad="38100" dist="38100" dir="2700000" algn="tl">
                    <a:srgbClr val="FFFFFF"/>
                  </a:outerShdw>
                </a:effectLst>
              </a:rPr>
              <a:t> </a:t>
            </a:r>
            <a:r>
              <a:rPr lang="en-US" sz="2800" dirty="0">
                <a:effectLst>
                  <a:outerShdw blurRad="38100" dist="38100" dir="2700000" algn="tl">
                    <a:srgbClr val="FFFFFF"/>
                  </a:outerShdw>
                </a:effectLst>
              </a:rPr>
              <a:t>have a small stroke, called a </a:t>
            </a:r>
            <a:r>
              <a:rPr lang="en-US" sz="2800" dirty="0">
                <a:solidFill>
                  <a:srgbClr val="FF0000"/>
                </a:solidFill>
                <a:effectLst>
                  <a:outerShdw blurRad="38100" dist="38100" dir="2700000" algn="tl">
                    <a:srgbClr val="000000"/>
                  </a:outerShdw>
                </a:effectLst>
              </a:rPr>
              <a:t>serif</a:t>
            </a:r>
            <a:r>
              <a:rPr lang="en-US" sz="2800" dirty="0">
                <a:effectLst>
                  <a:outerShdw blurRad="38100" dist="38100" dir="2700000" algn="tl">
                    <a:srgbClr val="FFFFFF"/>
                  </a:outerShdw>
                </a:effectLst>
              </a:rPr>
              <a:t>, on the ends of characters, and are often used for body text:</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Times New Roman" pitchFamily="18" charset="0"/>
              </a:rPr>
              <a:t>Times New Roman</a:t>
            </a:r>
            <a:endParaRPr lang="en-US" sz="2400" dirty="0">
              <a:effectLst>
                <a:outerShdw blurRad="38100" dist="38100" dir="2700000" algn="tl">
                  <a:srgbClr val="FFFFFF"/>
                </a:outerShdw>
              </a:effectLst>
            </a:endParaRP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Garamond" pitchFamily="18" charset="0"/>
              </a:rPr>
              <a:t>Garamond</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Book Antiqua" pitchFamily="18" charset="0"/>
              </a:rPr>
              <a:t>Book Antiqua</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Californian FB" pitchFamily="18" charset="0"/>
              </a:rPr>
              <a:t>Californian FB</a:t>
            </a:r>
          </a:p>
          <a:p>
            <a:pPr marL="457200" indent="-457200">
              <a:lnSpc>
                <a:spcPct val="80000"/>
              </a:lnSpc>
              <a:spcBef>
                <a:spcPct val="20000"/>
              </a:spcBef>
              <a:buClr>
                <a:srgbClr val="E40000"/>
              </a:buClr>
              <a:buSzPct val="80000"/>
              <a:buFont typeface="Wingdings 3" pitchFamily="18" charset="2"/>
              <a:buChar char=""/>
              <a:defRPr/>
            </a:pPr>
            <a:r>
              <a:rPr lang="en-US" sz="2800" dirty="0">
                <a:solidFill>
                  <a:srgbClr val="FF0000"/>
                </a:solidFill>
                <a:effectLst>
                  <a:outerShdw blurRad="38100" dist="38100" dir="2700000" algn="tl">
                    <a:srgbClr val="000000"/>
                  </a:outerShdw>
                </a:effectLst>
              </a:rPr>
              <a:t>Sans serif fonts</a:t>
            </a:r>
            <a:r>
              <a:rPr lang="en-US" sz="2800" dirty="0">
                <a:solidFill>
                  <a:srgbClr val="FF0000"/>
                </a:solidFill>
                <a:effectLst>
                  <a:outerShdw blurRad="38100" dist="38100" dir="2700000" algn="tl">
                    <a:srgbClr val="FFFFFF"/>
                  </a:outerShdw>
                </a:effectLst>
              </a:rPr>
              <a:t> </a:t>
            </a:r>
            <a:r>
              <a:rPr lang="en-US" sz="2800" dirty="0">
                <a:effectLst>
                  <a:outerShdw blurRad="38100" dist="38100" dir="2700000" algn="tl">
                    <a:srgbClr val="FFFFFF"/>
                  </a:outerShdw>
                </a:effectLst>
              </a:rPr>
              <a:t>do not have a serif, and are often used for headings:</a:t>
            </a:r>
            <a:r>
              <a:rPr lang="en-US" dirty="0">
                <a:effectLst>
                  <a:outerShdw blurRad="38100" dist="38100" dir="2700000" algn="tl">
                    <a:srgbClr val="FFFFFF"/>
                  </a:outerShdw>
                </a:effectLst>
              </a:rPr>
              <a:t> </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Arial Rounded MT Bold" pitchFamily="34" charset="0"/>
              </a:rPr>
              <a:t>Arial Rounded MT Bold</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Comic Sans MS" pitchFamily="66" charset="0"/>
              </a:rPr>
              <a:t>Comic Sans MS</a:t>
            </a:r>
          </a:p>
          <a:p>
            <a:pPr marL="914400" lvl="1" indent="-287338">
              <a:lnSpc>
                <a:spcPct val="80000"/>
              </a:lnSpc>
              <a:spcBef>
                <a:spcPct val="20000"/>
              </a:spcBef>
              <a:buFontTx/>
              <a:buChar char="–"/>
              <a:defRPr/>
            </a:pPr>
            <a:r>
              <a:rPr lang="en-US" sz="2400" dirty="0">
                <a:effectLst>
                  <a:outerShdw blurRad="38100" dist="38100" dir="2700000" algn="tl">
                    <a:srgbClr val="FFFFFF"/>
                  </a:outerShdw>
                </a:effectLst>
                <a:latin typeface="Franklin Gothic Demi" pitchFamily="34" charset="0"/>
              </a:rPr>
              <a:t>Franklin Gothic Demi</a:t>
            </a:r>
          </a:p>
          <a:p>
            <a:pPr marL="914400" lvl="1" indent="-287338">
              <a:lnSpc>
                <a:spcPct val="80000"/>
              </a:lnSpc>
              <a:spcBef>
                <a:spcPct val="20000"/>
              </a:spcBef>
              <a:buFontTx/>
              <a:buChar char="–"/>
              <a:defRPr/>
            </a:pPr>
            <a:r>
              <a:rPr lang="en-US" sz="2400" b="1" dirty="0">
                <a:effectLst>
                  <a:outerShdw blurRad="38100" dist="38100" dir="2700000" algn="tl">
                    <a:srgbClr val="FFFFFF"/>
                  </a:outerShdw>
                </a:effectLst>
                <a:latin typeface="Papyrus" pitchFamily="66" charset="0"/>
              </a:rPr>
              <a:t>Papyrus</a:t>
            </a:r>
          </a:p>
        </p:txBody>
      </p:sp>
      <p:cxnSp>
        <p:nvCxnSpPr>
          <p:cNvPr id="3" name="Straight Arrow Connector 2"/>
          <p:cNvCxnSpPr/>
          <p:nvPr/>
        </p:nvCxnSpPr>
        <p:spPr>
          <a:xfrm flipV="1">
            <a:off x="1219200" y="2743200"/>
            <a:ext cx="1371600" cy="609600"/>
          </a:xfrm>
          <a:prstGeom prst="straightConnector1">
            <a:avLst/>
          </a:prstGeom>
          <a:ln w="38100">
            <a:solidFill>
              <a:srgbClr val="C0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886200" y="3249612"/>
            <a:ext cx="1143000" cy="103188"/>
          </a:xfrm>
          <a:prstGeom prst="straightConnector1">
            <a:avLst/>
          </a:prstGeom>
          <a:ln w="38100">
            <a:solidFill>
              <a:srgbClr val="C0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107656" y="3657600"/>
            <a:ext cx="1143000" cy="103188"/>
          </a:xfrm>
          <a:prstGeom prst="straightConnector1">
            <a:avLst/>
          </a:prstGeom>
          <a:ln w="38100">
            <a:solidFill>
              <a:srgbClr val="C0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943600" y="5105400"/>
            <a:ext cx="1143000" cy="103188"/>
          </a:xfrm>
          <a:prstGeom prst="straightConnector1">
            <a:avLst/>
          </a:prstGeom>
          <a:ln w="38100">
            <a:solidFill>
              <a:srgbClr val="C0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372100" y="5867400"/>
            <a:ext cx="1143000" cy="103188"/>
          </a:xfrm>
          <a:prstGeom prst="straightConnector1">
            <a:avLst/>
          </a:prstGeom>
          <a:ln w="38100">
            <a:solidFill>
              <a:srgbClr val="C0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41438" y="609600"/>
            <a:ext cx="7242174" cy="755650"/>
          </a:xfrm>
        </p:spPr>
        <p:txBody>
          <a:bodyPr/>
          <a:lstStyle/>
          <a:p>
            <a:pPr eaLnBrk="1" hangingPunct="1">
              <a:defRPr/>
            </a:pPr>
            <a:r>
              <a:rPr lang="en-US" sz="3400" dirty="0" smtClean="0"/>
              <a:t>Formatting with Fonts </a:t>
            </a:r>
            <a:r>
              <a:rPr lang="en-US" sz="3200" dirty="0"/>
              <a:t>(continued)</a:t>
            </a:r>
            <a:endParaRPr lang="en-US" sz="3400" dirty="0" smtClean="0"/>
          </a:p>
        </p:txBody>
      </p:sp>
      <p:sp>
        <p:nvSpPr>
          <p:cNvPr id="80899" name="Rectangle 3"/>
          <p:cNvSpPr>
            <a:spLocks noGrp="1" noChangeArrowheads="1"/>
          </p:cNvSpPr>
          <p:nvPr>
            <p:ph idx="1"/>
          </p:nvPr>
        </p:nvSpPr>
        <p:spPr/>
        <p:txBody>
          <a:bodyPr/>
          <a:lstStyle/>
          <a:p>
            <a:pPr eaLnBrk="1" hangingPunct="1">
              <a:lnSpc>
                <a:spcPct val="90000"/>
              </a:lnSpc>
              <a:defRPr/>
            </a:pPr>
            <a:r>
              <a:rPr lang="en-US" dirty="0" smtClean="0"/>
              <a:t>Changing the size of text, or the </a:t>
            </a:r>
            <a:r>
              <a:rPr lang="en-US" dirty="0" smtClean="0">
                <a:solidFill>
                  <a:srgbClr val="FF0000"/>
                </a:solidFill>
                <a:effectLst>
                  <a:outerShdw blurRad="38100" dist="38100" dir="2700000" algn="tl">
                    <a:srgbClr val="000000"/>
                  </a:outerShdw>
                </a:effectLst>
              </a:rPr>
              <a:t>font</a:t>
            </a:r>
            <a:r>
              <a:rPr lang="en-US" dirty="0" smtClean="0">
                <a:solidFill>
                  <a:srgbClr val="3399FF"/>
                </a:solidFill>
                <a:effectLst>
                  <a:outerShdw blurRad="38100" dist="38100" dir="2700000" algn="tl">
                    <a:srgbClr val="000000"/>
                  </a:outerShdw>
                </a:effectLst>
              </a:rPr>
              <a:t> </a:t>
            </a:r>
            <a:r>
              <a:rPr lang="en-US" dirty="0" smtClean="0">
                <a:solidFill>
                  <a:srgbClr val="FF0000"/>
                </a:solidFill>
                <a:effectLst>
                  <a:outerShdw blurRad="38100" dist="38100" dir="2700000" algn="tl">
                    <a:srgbClr val="000000"/>
                  </a:outerShdw>
                </a:effectLst>
              </a:rPr>
              <a:t>size</a:t>
            </a:r>
            <a:r>
              <a:rPr lang="en-US" dirty="0" smtClean="0"/>
              <a:t>, is another way to determine the impact of text</a:t>
            </a:r>
          </a:p>
          <a:p>
            <a:pPr lvl="1" eaLnBrk="1" hangingPunct="1">
              <a:lnSpc>
                <a:spcPct val="90000"/>
              </a:lnSpc>
              <a:defRPr/>
            </a:pPr>
            <a:r>
              <a:rPr lang="en-US" dirty="0" smtClean="0"/>
              <a:t>Font size is measured in points</a:t>
            </a:r>
          </a:p>
          <a:p>
            <a:pPr lvl="1" eaLnBrk="1" hangingPunct="1">
              <a:lnSpc>
                <a:spcPct val="90000"/>
              </a:lnSpc>
              <a:defRPr/>
            </a:pPr>
            <a:r>
              <a:rPr lang="en-US" dirty="0" smtClean="0"/>
              <a:t>A </a:t>
            </a:r>
            <a:r>
              <a:rPr lang="en-US" b="1" dirty="0" smtClean="0">
                <a:solidFill>
                  <a:srgbClr val="FF0000"/>
                </a:solidFill>
                <a:effectLst>
                  <a:outerShdw blurRad="38100" dist="38100" dir="2700000" algn="tl">
                    <a:srgbClr val="000000"/>
                  </a:outerShdw>
                </a:effectLst>
              </a:rPr>
              <a:t>point</a:t>
            </a:r>
            <a:r>
              <a:rPr lang="en-US" dirty="0" smtClean="0"/>
              <a:t> is 1/72 of an inch</a:t>
            </a:r>
          </a:p>
          <a:p>
            <a:pPr lvl="1" eaLnBrk="1" hangingPunct="1">
              <a:lnSpc>
                <a:spcPct val="90000"/>
              </a:lnSpc>
              <a:defRPr/>
            </a:pPr>
            <a:r>
              <a:rPr lang="en-US" dirty="0" smtClean="0"/>
              <a:t>11-point Calibri is the default font size and font for a new Word document</a:t>
            </a:r>
          </a:p>
          <a:p>
            <a:pPr eaLnBrk="1" hangingPunct="1">
              <a:lnSpc>
                <a:spcPct val="90000"/>
              </a:lnSpc>
              <a:defRPr/>
            </a:pPr>
            <a:r>
              <a:rPr lang="en-US" dirty="0" smtClean="0"/>
              <a:t>You can also change the </a:t>
            </a:r>
            <a:r>
              <a:rPr lang="en-US" b="1" dirty="0" smtClean="0">
                <a:solidFill>
                  <a:srgbClr val="FF0000"/>
                </a:solidFill>
                <a:effectLst>
                  <a:outerShdw blurRad="38100" dist="38100" dir="2700000" algn="tl">
                    <a:srgbClr val="000000"/>
                  </a:outerShdw>
                </a:effectLst>
              </a:rPr>
              <a:t>font color</a:t>
            </a:r>
          </a:p>
          <a:p>
            <a:pPr eaLnBrk="1" hangingPunct="1">
              <a:lnSpc>
                <a:spcPct val="90000"/>
              </a:lnSpc>
              <a:defRPr/>
            </a:pPr>
            <a:endParaRPr lang="en-US" dirty="0" smtClean="0"/>
          </a:p>
        </p:txBody>
      </p:sp>
      <p:sp>
        <p:nvSpPr>
          <p:cNvPr id="6" name="Rectangle 5"/>
          <p:cNvSpPr>
            <a:spLocks noGrp="1" noChangeArrowheads="1"/>
          </p:cNvSpPr>
          <p:nvPr>
            <p:ph type="sldNum" sz="quarter" idx="10"/>
          </p:nvPr>
        </p:nvSpPr>
        <p:spPr>
          <a:ln/>
        </p:spPr>
        <p:txBody>
          <a:bodyPr/>
          <a:lstStyle/>
          <a:p>
            <a:pPr>
              <a:defRPr/>
            </a:pPr>
            <a:fld id="{964B0939-8B03-46EB-BB23-B9F94FDE410A}" type="slidenum">
              <a:rPr lang="en-US"/>
              <a:pPr>
                <a:defRPr/>
              </a:pPr>
              <a:t>6</a:t>
            </a:fld>
            <a:endParaRPr lang="en-US" dirty="0"/>
          </a:p>
        </p:txBody>
      </p:sp>
      <p:sp>
        <p:nvSpPr>
          <p:cNvPr id="819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8195"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E9F2715-43D1-4CC4-AED6-CABFCDF1C79B}" type="slidenum">
              <a:rPr lang="en-US" sz="1400">
                <a:solidFill>
                  <a:srgbClr val="000099"/>
                </a:solidFill>
                <a:latin typeface="Times New Roman" pitchFamily="18" charset="0"/>
              </a:rPr>
              <a:pPr algn="r" eaLnBrk="1" hangingPunct="1"/>
              <a:t>6</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07" t="3130" r="7996" b="2965"/>
          <a:stretch/>
        </p:blipFill>
        <p:spPr bwMode="auto">
          <a:xfrm>
            <a:off x="6196919" y="1447800"/>
            <a:ext cx="248988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Rectangle 4"/>
          <p:cNvSpPr>
            <a:spLocks noGrp="1" noChangeArrowheads="1"/>
          </p:cNvSpPr>
          <p:nvPr>
            <p:ph type="title"/>
          </p:nvPr>
        </p:nvSpPr>
        <p:spPr>
          <a:xfrm>
            <a:off x="1066799" y="304800"/>
            <a:ext cx="7204075" cy="755650"/>
          </a:xfrm>
        </p:spPr>
        <p:txBody>
          <a:bodyPr/>
          <a:lstStyle/>
          <a:p>
            <a:pPr eaLnBrk="1" hangingPunct="1">
              <a:defRPr/>
            </a:pPr>
            <a:r>
              <a:rPr lang="en-US" sz="3400" dirty="0" smtClean="0"/>
              <a:t>Formatting with Fonts </a:t>
            </a:r>
            <a:r>
              <a:rPr lang="en-US" sz="3200" dirty="0"/>
              <a:t>(continued)</a:t>
            </a:r>
            <a:r>
              <a:rPr lang="en-US" sz="3400" dirty="0" smtClean="0"/>
              <a:t> </a:t>
            </a:r>
          </a:p>
        </p:txBody>
      </p:sp>
      <p:sp>
        <p:nvSpPr>
          <p:cNvPr id="53253" name="Rectangle 5"/>
          <p:cNvSpPr>
            <a:spLocks noGrp="1" noChangeArrowheads="1"/>
          </p:cNvSpPr>
          <p:nvPr>
            <p:ph idx="1"/>
          </p:nvPr>
        </p:nvSpPr>
        <p:spPr>
          <a:xfrm>
            <a:off x="1328738" y="1162050"/>
            <a:ext cx="4919662" cy="2190750"/>
          </a:xfrm>
        </p:spPr>
        <p:txBody>
          <a:bodyPr/>
          <a:lstStyle/>
          <a:p>
            <a:pPr eaLnBrk="1" hangingPunct="1">
              <a:lnSpc>
                <a:spcPct val="80000"/>
              </a:lnSpc>
              <a:defRPr/>
            </a:pPr>
            <a:r>
              <a:rPr lang="en-US" sz="2400" dirty="0" smtClean="0"/>
              <a:t>Change fonts using the Font list arrow</a:t>
            </a:r>
          </a:p>
          <a:p>
            <a:pPr eaLnBrk="1" hangingPunct="1">
              <a:lnSpc>
                <a:spcPct val="80000"/>
              </a:lnSpc>
              <a:defRPr/>
            </a:pPr>
            <a:r>
              <a:rPr lang="en-US" sz="2400" dirty="0" smtClean="0"/>
              <a:t>Change font size using the Font Size list arrow</a:t>
            </a:r>
          </a:p>
          <a:p>
            <a:pPr eaLnBrk="1" hangingPunct="1">
              <a:lnSpc>
                <a:spcPct val="80000"/>
              </a:lnSpc>
              <a:defRPr/>
            </a:pPr>
            <a:r>
              <a:rPr lang="en-US" sz="2400" dirty="0" smtClean="0"/>
              <a:t>Change font color using the Font Color list arrow</a:t>
            </a:r>
          </a:p>
        </p:txBody>
      </p:sp>
      <p:sp>
        <p:nvSpPr>
          <p:cNvPr id="10" name="Rectangle 5"/>
          <p:cNvSpPr>
            <a:spLocks noGrp="1" noChangeArrowheads="1"/>
          </p:cNvSpPr>
          <p:nvPr>
            <p:ph type="sldNum" sz="quarter" idx="10"/>
          </p:nvPr>
        </p:nvSpPr>
        <p:spPr>
          <a:ln/>
        </p:spPr>
        <p:txBody>
          <a:bodyPr/>
          <a:lstStyle/>
          <a:p>
            <a:pPr>
              <a:defRPr/>
            </a:pPr>
            <a:fld id="{34FC0865-7F28-455D-A0DA-CA76672D468A}" type="slidenum">
              <a:rPr lang="en-US"/>
              <a:pPr>
                <a:defRPr/>
              </a:pPr>
              <a:t>7</a:t>
            </a:fld>
            <a:endParaRPr lang="en-US" dirty="0"/>
          </a:p>
        </p:txBody>
      </p:sp>
      <p:sp>
        <p:nvSpPr>
          <p:cNvPr id="921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9220"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B1D5F7A-D270-4F26-8215-17152ABFE56A}" type="slidenum">
              <a:rPr lang="en-US" sz="1400">
                <a:solidFill>
                  <a:srgbClr val="000099"/>
                </a:solidFill>
                <a:latin typeface="Times New Roman" pitchFamily="18" charset="0"/>
              </a:rPr>
              <a:pPr algn="r" eaLnBrk="1" hangingPunct="1"/>
              <a:t>7</a:t>
            </a:fld>
            <a:endParaRPr lang="en-US" sz="1400">
              <a:solidFill>
                <a:srgbClr val="000099"/>
              </a:solidFill>
              <a:latin typeface="Times New Roman" pitchFamily="18" charset="0"/>
            </a:endParaRPr>
          </a:p>
        </p:txBody>
      </p:sp>
      <p:sp>
        <p:nvSpPr>
          <p:cNvPr id="9223" name="AutoShape 7"/>
          <p:cNvSpPr>
            <a:spLocks/>
          </p:cNvSpPr>
          <p:nvPr/>
        </p:nvSpPr>
        <p:spPr bwMode="auto">
          <a:xfrm>
            <a:off x="4114800" y="3352800"/>
            <a:ext cx="1668463" cy="354013"/>
          </a:xfrm>
          <a:prstGeom prst="borderCallout1">
            <a:avLst>
              <a:gd name="adj1" fmla="val 44588"/>
              <a:gd name="adj2" fmla="val 100694"/>
              <a:gd name="adj3" fmla="val -418130"/>
              <a:gd name="adj4" fmla="val 182317"/>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Font list arrow</a:t>
            </a:r>
          </a:p>
        </p:txBody>
      </p:sp>
      <p:sp>
        <p:nvSpPr>
          <p:cNvPr id="9224" name="AutoShape 8"/>
          <p:cNvSpPr>
            <a:spLocks/>
          </p:cNvSpPr>
          <p:nvPr/>
        </p:nvSpPr>
        <p:spPr bwMode="auto">
          <a:xfrm>
            <a:off x="4114800" y="3962400"/>
            <a:ext cx="1668463" cy="661988"/>
          </a:xfrm>
          <a:prstGeom prst="borderCallout1">
            <a:avLst>
              <a:gd name="adj1" fmla="val 41384"/>
              <a:gd name="adj2" fmla="val 101565"/>
              <a:gd name="adj3" fmla="val -311787"/>
              <a:gd name="adj4" fmla="val 20188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Font Size </a:t>
            </a:r>
          </a:p>
          <a:p>
            <a:pPr algn="ctr"/>
            <a:r>
              <a:rPr lang="en-US"/>
              <a:t>list arrow</a:t>
            </a:r>
          </a:p>
        </p:txBody>
      </p:sp>
      <p:sp>
        <p:nvSpPr>
          <p:cNvPr id="9225" name="AutoShape 9"/>
          <p:cNvSpPr>
            <a:spLocks/>
          </p:cNvSpPr>
          <p:nvPr/>
        </p:nvSpPr>
        <p:spPr bwMode="auto">
          <a:xfrm>
            <a:off x="4114800" y="4724400"/>
            <a:ext cx="1379538" cy="1208088"/>
          </a:xfrm>
          <a:prstGeom prst="borderCallout1">
            <a:avLst>
              <a:gd name="adj1" fmla="val 38296"/>
              <a:gd name="adj2" fmla="val 100264"/>
              <a:gd name="adj3" fmla="val -66961"/>
              <a:gd name="adj4" fmla="val 18701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Font names are formatted  in the font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a:t>Complete </a:t>
            </a:r>
            <a:r>
              <a:rPr lang="en-US" b="1" dirty="0" smtClean="0"/>
              <a:t>Formatting With Fonts </a:t>
            </a:r>
            <a:r>
              <a:rPr lang="en-US" dirty="0" smtClean="0"/>
              <a:t>on </a:t>
            </a:r>
            <a:r>
              <a:rPr lang="en-US" dirty="0"/>
              <a:t>Page Word Unit C</a:t>
            </a:r>
            <a:r>
              <a:rPr lang="en-US" dirty="0" smtClean="0"/>
              <a:t> </a:t>
            </a:r>
            <a:r>
              <a:rPr lang="en-US" dirty="0"/>
              <a:t>page </a:t>
            </a:r>
            <a:r>
              <a:rPr lang="en-US" dirty="0" smtClean="0"/>
              <a:t>50.  </a:t>
            </a:r>
            <a:endParaRPr lang="en-US" dirty="0"/>
          </a:p>
          <a:p>
            <a:r>
              <a:rPr lang="en-US" dirty="0"/>
              <a:t>Open WD C</a:t>
            </a:r>
            <a:r>
              <a:rPr lang="en-US" dirty="0" smtClean="0"/>
              <a:t>-1.docx</a:t>
            </a:r>
            <a:r>
              <a:rPr lang="en-US" dirty="0"/>
              <a:t>.</a:t>
            </a:r>
          </a:p>
          <a:p>
            <a:r>
              <a:rPr lang="en-US" dirty="0"/>
              <a:t>Save it as </a:t>
            </a:r>
            <a:r>
              <a:rPr lang="en-US" dirty="0" smtClean="0"/>
              <a:t>WDC-Last Minute Deals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extLst>
      <p:ext uri="{BB962C8B-B14F-4D97-AF65-F5344CB8AC3E}">
        <p14:creationId xmlns:p14="http://schemas.microsoft.com/office/powerpoint/2010/main" val="232507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title"/>
          </p:nvPr>
        </p:nvSpPr>
        <p:spPr/>
        <p:txBody>
          <a:bodyPr/>
          <a:lstStyle/>
          <a:p>
            <a:pPr eaLnBrk="1" hangingPunct="1">
              <a:defRPr/>
            </a:pPr>
            <a:r>
              <a:rPr lang="en-US" sz="3400" dirty="0"/>
              <a:t>Copying Formats Using the Format </a:t>
            </a:r>
            <a:r>
              <a:rPr lang="en-US" sz="3400" dirty="0" smtClean="0"/>
              <a:t>Painter </a:t>
            </a:r>
            <a:r>
              <a:rPr lang="en-US" sz="3200" dirty="0"/>
              <a:t>(continued)</a:t>
            </a:r>
            <a:endParaRPr lang="en-US" sz="3400" dirty="0" smtClean="0"/>
          </a:p>
        </p:txBody>
      </p:sp>
      <p:sp>
        <p:nvSpPr>
          <p:cNvPr id="58377" name="Rectangle 9"/>
          <p:cNvSpPr>
            <a:spLocks noGrp="1" noChangeArrowheads="1"/>
          </p:cNvSpPr>
          <p:nvPr>
            <p:ph idx="1"/>
          </p:nvPr>
        </p:nvSpPr>
        <p:spPr>
          <a:xfrm>
            <a:off x="1295400" y="1676400"/>
            <a:ext cx="7437437" cy="4432300"/>
          </a:xfrm>
        </p:spPr>
        <p:txBody>
          <a:bodyPr/>
          <a:lstStyle/>
          <a:p>
            <a:pPr eaLnBrk="1" hangingPunct="1">
              <a:lnSpc>
                <a:spcPct val="90000"/>
              </a:lnSpc>
              <a:defRPr/>
            </a:pPr>
            <a:r>
              <a:rPr lang="en-US" dirty="0" smtClean="0"/>
              <a:t>The </a:t>
            </a:r>
            <a:r>
              <a:rPr lang="en-US" dirty="0" smtClean="0">
                <a:solidFill>
                  <a:srgbClr val="3399FF"/>
                </a:solidFill>
                <a:effectLst>
                  <a:outerShdw blurRad="38100" dist="38100" dir="2700000" algn="tl">
                    <a:srgbClr val="000000"/>
                  </a:outerShdw>
                </a:effectLst>
              </a:rPr>
              <a:t>Format Painter</a:t>
            </a:r>
            <a:r>
              <a:rPr lang="en-US" dirty="0" smtClean="0"/>
              <a:t> allows you to copy the format setting applied to selected text to other text</a:t>
            </a:r>
          </a:p>
          <a:p>
            <a:pPr lvl="1" eaLnBrk="1" hangingPunct="1">
              <a:lnSpc>
                <a:spcPct val="90000"/>
              </a:lnSpc>
              <a:defRPr/>
            </a:pPr>
            <a:r>
              <a:rPr lang="en-US" dirty="0" smtClean="0"/>
              <a:t>Use to copy format settings to single or multiple items</a:t>
            </a:r>
          </a:p>
          <a:p>
            <a:pPr lvl="2" eaLnBrk="1" hangingPunct="1">
              <a:lnSpc>
                <a:spcPct val="90000"/>
              </a:lnSpc>
              <a:defRPr/>
            </a:pPr>
            <a:r>
              <a:rPr lang="en-US" dirty="0" smtClean="0"/>
              <a:t>Click the Format Painter button once to apply the format settings to one item</a:t>
            </a:r>
          </a:p>
          <a:p>
            <a:pPr lvl="2" eaLnBrk="1" hangingPunct="1">
              <a:lnSpc>
                <a:spcPct val="90000"/>
              </a:lnSpc>
              <a:defRPr/>
            </a:pPr>
            <a:r>
              <a:rPr lang="en-US" dirty="0" smtClean="0"/>
              <a:t>Double-click the Format Painter button to activate the Format Painter and apply settings to multiple items</a:t>
            </a:r>
          </a:p>
        </p:txBody>
      </p:sp>
      <p:sp>
        <p:nvSpPr>
          <p:cNvPr id="7" name="Rectangle 5"/>
          <p:cNvSpPr>
            <a:spLocks noGrp="1" noChangeArrowheads="1"/>
          </p:cNvSpPr>
          <p:nvPr>
            <p:ph type="sldNum" sz="quarter" idx="10"/>
          </p:nvPr>
        </p:nvSpPr>
        <p:spPr>
          <a:ln/>
        </p:spPr>
        <p:txBody>
          <a:bodyPr/>
          <a:lstStyle/>
          <a:p>
            <a:pPr>
              <a:defRPr/>
            </a:pPr>
            <a:fld id="{DB624E29-9A44-4ADD-AE3C-B6F3F217D0BF}" type="slidenum">
              <a:rPr lang="en-US"/>
              <a:pPr>
                <a:defRPr/>
              </a:pPr>
              <a:t>9</a:t>
            </a:fld>
            <a:endParaRPr lang="en-US" dirty="0"/>
          </a:p>
        </p:txBody>
      </p:sp>
      <p:sp>
        <p:nvSpPr>
          <p:cNvPr id="1331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3315" name="Slide Number Placeholder 3"/>
          <p:cNvSpPr txBox="1">
            <a:spLocks noGrp="1"/>
          </p:cNvSpPr>
          <p:nvPr/>
        </p:nvSpPr>
        <p:spPr bwMode="auto">
          <a:xfrm>
            <a:off x="8270875" y="6477000"/>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E6394B0-2041-4778-B88F-083EE1B34F7C}" type="slidenum">
              <a:rPr lang="en-US" sz="1400">
                <a:solidFill>
                  <a:srgbClr val="000099"/>
                </a:solidFill>
                <a:latin typeface="Times New Roman" pitchFamily="18" charset="0"/>
              </a:rPr>
              <a:pPr algn="r" eaLnBrk="1" hangingPunct="1"/>
              <a:t>9</a:t>
            </a:fld>
            <a:endParaRPr lang="en-US" sz="1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PPT Template">
  <a:themeElements>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TotalTime>
  <Words>2981</Words>
  <Application>Microsoft Office PowerPoint</Application>
  <PresentationFormat>On-screen Show (4:3)</PresentationFormat>
  <Paragraphs>359</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2_PPT Template</vt:lpstr>
      <vt:lpstr>Microsoft Word 2010 - Illustrated</vt:lpstr>
      <vt:lpstr>Objectives</vt:lpstr>
      <vt:lpstr>Objectives (continued)</vt:lpstr>
      <vt:lpstr>Formatting with Fonts</vt:lpstr>
      <vt:lpstr>Formatting with Fonts (continued)</vt:lpstr>
      <vt:lpstr>Formatting with Fonts (continued)</vt:lpstr>
      <vt:lpstr>Formatting with Fonts (continued) </vt:lpstr>
      <vt:lpstr>Learning Activity</vt:lpstr>
      <vt:lpstr>Copying Formats Using the Format Painter (continued)</vt:lpstr>
      <vt:lpstr>Learning Activity</vt:lpstr>
      <vt:lpstr>Copying Formats Using the Format Painter (continued)</vt:lpstr>
      <vt:lpstr>Changing Line and Paragraph Spacing</vt:lpstr>
      <vt:lpstr>Changing Line and Paragraph Spacing (continued)</vt:lpstr>
      <vt:lpstr>Learning Activity</vt:lpstr>
      <vt:lpstr>Changing Line and Paragraph Spacing (continued)</vt:lpstr>
      <vt:lpstr>Aligning Paragraphs</vt:lpstr>
      <vt:lpstr>Aligning Paragraphs (continued)</vt:lpstr>
      <vt:lpstr>View Ruler Button </vt:lpstr>
      <vt:lpstr>Learning Activity</vt:lpstr>
      <vt:lpstr>Adding Borders and Shading</vt:lpstr>
      <vt:lpstr>Adding Borders and Shading (continued)</vt:lpstr>
      <vt:lpstr>Adding Borders and Shading (continued) </vt:lpstr>
      <vt:lpstr>Adding Borders and Shading (continued)</vt:lpstr>
      <vt:lpstr>Learning Activity</vt:lpstr>
      <vt:lpstr>Adding Borders and Shading (continued) </vt:lpstr>
      <vt:lpstr>Inserting Clip Art</vt:lpstr>
      <vt:lpstr>Inserting Clip Art (continued)</vt:lpstr>
      <vt:lpstr>Inserting Clip Art (continued) </vt:lpstr>
      <vt:lpstr>Inserting Clip Art (continued)</vt:lpstr>
      <vt:lpstr>Learning Activity</vt:lpstr>
      <vt:lpstr>Setting Document Margins</vt:lpstr>
      <vt:lpstr>Setting Document Margins (continued)</vt:lpstr>
      <vt:lpstr>Setting Document Margins (continued)</vt:lpstr>
      <vt:lpstr>Setting Document Margins (continued) </vt:lpstr>
      <vt:lpstr>Setting Document Margins (continued)</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rpadrick</dc:creator>
  <cp:lastModifiedBy>Morgan Schools</cp:lastModifiedBy>
  <cp:revision>118</cp:revision>
  <dcterms:created xsi:type="dcterms:W3CDTF">2007-02-15T20:50:52Z</dcterms:created>
  <dcterms:modified xsi:type="dcterms:W3CDTF">2010-10-18T01:05:27Z</dcterms:modified>
</cp:coreProperties>
</file>